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77" r:id="rId3"/>
    <p:sldId id="263" r:id="rId4"/>
    <p:sldId id="264" r:id="rId5"/>
    <p:sldId id="265" r:id="rId6"/>
    <p:sldId id="267" r:id="rId7"/>
    <p:sldId id="269" r:id="rId8"/>
    <p:sldId id="273" r:id="rId9"/>
    <p:sldId id="272" r:id="rId10"/>
    <p:sldId id="271" r:id="rId11"/>
    <p:sldId id="274" r:id="rId12"/>
    <p:sldId id="293" r:id="rId13"/>
    <p:sldId id="294" r:id="rId14"/>
    <p:sldId id="295" r:id="rId15"/>
    <p:sldId id="278" r:id="rId16"/>
    <p:sldId id="268" r:id="rId17"/>
    <p:sldId id="275" r:id="rId18"/>
    <p:sldId id="296" r:id="rId19"/>
    <p:sldId id="290" r:id="rId20"/>
    <p:sldId id="289" r:id="rId21"/>
    <p:sldId id="259" r:id="rId22"/>
    <p:sldId id="279" r:id="rId23"/>
    <p:sldId id="297" r:id="rId24"/>
    <p:sldId id="276" r:id="rId25"/>
    <p:sldId id="298" r:id="rId26"/>
    <p:sldId id="280" r:id="rId27"/>
    <p:sldId id="260" r:id="rId28"/>
    <p:sldId id="261" r:id="rId29"/>
    <p:sldId id="262" r:id="rId30"/>
    <p:sldId id="281" r:id="rId31"/>
    <p:sldId id="299" r:id="rId32"/>
    <p:sldId id="300" r:id="rId33"/>
    <p:sldId id="282" r:id="rId34"/>
    <p:sldId id="285" r:id="rId35"/>
    <p:sldId id="283" r:id="rId36"/>
    <p:sldId id="284" r:id="rId37"/>
    <p:sldId id="301" r:id="rId38"/>
    <p:sldId id="302" r:id="rId39"/>
    <p:sldId id="303" r:id="rId40"/>
    <p:sldId id="304" r:id="rId41"/>
    <p:sldId id="291" r:id="rId42"/>
    <p:sldId id="292" r:id="rId43"/>
  </p:sldIdLst>
  <p:sldSz cx="2743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F2840C"/>
    <a:srgbClr val="DF520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inimized">
    <p:restoredLeft sz="8320" autoAdjust="0"/>
    <p:restoredTop sz="94782" autoAdjust="0"/>
  </p:normalViewPr>
  <p:slideViewPr>
    <p:cSldViewPr>
      <p:cViewPr>
        <p:scale>
          <a:sx n="33" d="100"/>
          <a:sy n="33" d="100"/>
        </p:scale>
        <p:origin x="-558" y="-1536"/>
      </p:cViewPr>
      <p:guideLst>
        <p:guide orient="horz" pos="2160"/>
        <p:guide pos="8640"/>
      </p:guideLst>
    </p:cSldViewPr>
  </p:slideViewPr>
  <p:notesTextViewPr>
    <p:cViewPr>
      <p:scale>
        <a:sx n="100" d="100"/>
        <a:sy n="100" d="100"/>
      </p:scale>
      <p:origin x="0" y="0"/>
    </p:cViewPr>
  </p:notesTextViewPr>
  <p:gridSpacing cx="39327138" cy="3932713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87ECF2-25D1-49A1-8692-F8D881E487A4}" type="datetimeFigureOut">
              <a:rPr lang="en-US" smtClean="0"/>
              <a:pPr/>
              <a:t>5/9/2009</a:t>
            </a:fld>
            <a:endParaRPr lang="en-US"/>
          </a:p>
        </p:txBody>
      </p:sp>
      <p:sp>
        <p:nvSpPr>
          <p:cNvPr id="4" name="Slide Image Placeholder 3"/>
          <p:cNvSpPr>
            <a:spLocks noGrp="1" noRot="1" noChangeAspect="1"/>
          </p:cNvSpPr>
          <p:nvPr>
            <p:ph type="sldImg" idx="2"/>
          </p:nvPr>
        </p:nvSpPr>
        <p:spPr>
          <a:xfrm>
            <a:off x="-3429000" y="685800"/>
            <a:ext cx="1371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B973CB-B8A5-4FDC-9E49-6E7ECF6DA93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2130426"/>
            <a:ext cx="23317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4114800" y="3886200"/>
            <a:ext cx="19202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E535EC-FE6F-4C1C-8164-3E72CD775F79}" type="datetimeFigureOut">
              <a:rPr lang="en-US" smtClean="0"/>
              <a:pPr/>
              <a:t>5/9/2009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433BD3-2751-4B33-8699-FE8A7360E2B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E535EC-FE6F-4C1C-8164-3E72CD775F79}" type="datetimeFigureOut">
              <a:rPr lang="en-US" smtClean="0"/>
              <a:pPr/>
              <a:t>5/9/2009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433BD3-2751-4B33-8699-FE8A7360E2B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64600" y="274639"/>
            <a:ext cx="18516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14800" y="274639"/>
            <a:ext cx="55092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E535EC-FE6F-4C1C-8164-3E72CD775F79}" type="datetimeFigureOut">
              <a:rPr lang="en-US" smtClean="0"/>
              <a:pPr/>
              <a:t>5/9/2009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433BD3-2751-4B33-8699-FE8A7360E2B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E535EC-FE6F-4C1C-8164-3E72CD775F79}" type="datetimeFigureOut">
              <a:rPr lang="en-US" smtClean="0"/>
              <a:pPr/>
              <a:t>5/9/2009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433BD3-2751-4B33-8699-FE8A7360E2B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66939" y="4406901"/>
            <a:ext cx="23317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166939" y="2906713"/>
            <a:ext cx="23317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E535EC-FE6F-4C1C-8164-3E72CD775F79}" type="datetimeFigureOut">
              <a:rPr lang="en-US" smtClean="0"/>
              <a:pPr/>
              <a:t>5/9/2009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433BD3-2751-4B33-8699-FE8A7360E2B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14800" y="1600201"/>
            <a:ext cx="36804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376600" y="1600201"/>
            <a:ext cx="36804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E535EC-FE6F-4C1C-8164-3E72CD775F79}" type="datetimeFigureOut">
              <a:rPr lang="en-US" smtClean="0"/>
              <a:pPr/>
              <a:t>5/9/2009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433BD3-2751-4B33-8699-FE8A7360E2B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24688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1535113"/>
            <a:ext cx="1212056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71600" y="2174875"/>
            <a:ext cx="1212056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3935077" y="1535113"/>
            <a:ext cx="12125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3935077" y="2174875"/>
            <a:ext cx="12125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E535EC-FE6F-4C1C-8164-3E72CD775F79}" type="datetimeFigureOut">
              <a:rPr lang="en-US" smtClean="0"/>
              <a:pPr/>
              <a:t>5/9/2009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433BD3-2751-4B33-8699-FE8A7360E2B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E535EC-FE6F-4C1C-8164-3E72CD775F79}" type="datetimeFigureOut">
              <a:rPr lang="en-US" smtClean="0"/>
              <a:pPr/>
              <a:t>5/9/2009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433BD3-2751-4B33-8699-FE8A7360E2B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E535EC-FE6F-4C1C-8164-3E72CD775F79}" type="datetimeFigureOut">
              <a:rPr lang="en-US" smtClean="0"/>
              <a:pPr/>
              <a:t>5/9/2009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433BD3-2751-4B33-8699-FE8A7360E2B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2" y="273050"/>
            <a:ext cx="90249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0725150" y="273051"/>
            <a:ext cx="153352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371602" y="1435101"/>
            <a:ext cx="90249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E535EC-FE6F-4C1C-8164-3E72CD775F79}" type="datetimeFigureOut">
              <a:rPr lang="en-US" smtClean="0"/>
              <a:pPr/>
              <a:t>5/9/2009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433BD3-2751-4B33-8699-FE8A7360E2B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76864" y="4800600"/>
            <a:ext cx="16459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5376864" y="612775"/>
            <a:ext cx="16459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5376864" y="5367338"/>
            <a:ext cx="16459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E535EC-FE6F-4C1C-8164-3E72CD775F79}" type="datetimeFigureOut">
              <a:rPr lang="en-US" smtClean="0"/>
              <a:pPr/>
              <a:t>5/9/2009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433BD3-2751-4B33-8699-FE8A7360E2B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274638"/>
            <a:ext cx="24688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371600" y="1600201"/>
            <a:ext cx="24688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371600" y="6356351"/>
            <a:ext cx="6400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E535EC-FE6F-4C1C-8164-3E72CD775F79}" type="datetimeFigureOut">
              <a:rPr lang="en-US" smtClean="0"/>
              <a:pPr/>
              <a:t>5/9/2009</a:t>
            </a:fld>
            <a:endParaRPr lang="en-US"/>
          </a:p>
        </p:txBody>
      </p:sp>
      <p:sp>
        <p:nvSpPr>
          <p:cNvPr id="5" name="Footer Placeholder 4"/>
          <p:cNvSpPr>
            <a:spLocks noGrp="1"/>
          </p:cNvSpPr>
          <p:nvPr>
            <p:ph type="ftr" sz="quarter" idx="3"/>
          </p:nvPr>
        </p:nvSpPr>
        <p:spPr>
          <a:xfrm>
            <a:off x="9372600" y="6356351"/>
            <a:ext cx="8686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659600" y="6356351"/>
            <a:ext cx="6400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433BD3-2751-4B33-8699-FE8A7360E2B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18.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10.png"/><Relationship Id="rId7" Type="http://schemas.openxmlformats.org/officeDocument/2006/relationships/image" Target="../media/image4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8.jpeg"/><Relationship Id="rId4" Type="http://schemas.openxmlformats.org/officeDocument/2006/relationships/image" Target="../media/image14.jpe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0.png"/><Relationship Id="rId7"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18.jpeg"/><Relationship Id="rId4" Type="http://schemas.openxmlformats.org/officeDocument/2006/relationships/image" Target="../media/image14.jpe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18.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0.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8.png"/><Relationship Id="rId11" Type="http://schemas.openxmlformats.org/officeDocument/2006/relationships/image" Target="../media/image53.jpeg"/><Relationship Id="rId5" Type="http://schemas.openxmlformats.org/officeDocument/2006/relationships/image" Target="../media/image18.jpeg"/><Relationship Id="rId10" Type="http://schemas.openxmlformats.org/officeDocument/2006/relationships/image" Target="../media/image52.jpeg"/><Relationship Id="rId4" Type="http://schemas.openxmlformats.org/officeDocument/2006/relationships/image" Target="../media/image14.jpeg"/><Relationship Id="rId9" Type="http://schemas.openxmlformats.org/officeDocument/2006/relationships/image" Target="../media/image51.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18.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7.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18.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9.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18.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18.jpe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0.png"/><Relationship Id="rId7" Type="http://schemas.openxmlformats.org/officeDocument/2006/relationships/image" Target="../media/image6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18.jpe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gif"/><Relationship Id="rId18" Type="http://schemas.openxmlformats.org/officeDocument/2006/relationships/image" Target="../media/image17.gif"/><Relationship Id="rId3" Type="http://schemas.openxmlformats.org/officeDocument/2006/relationships/image" Target="../media/image10.png"/><Relationship Id="rId7" Type="http://schemas.openxmlformats.org/officeDocument/2006/relationships/image" Target="../media/image7.jpeg"/><Relationship Id="rId12" Type="http://schemas.openxmlformats.org/officeDocument/2006/relationships/image" Target="../media/image13.jpeg"/><Relationship Id="rId17" Type="http://schemas.openxmlformats.org/officeDocument/2006/relationships/image" Target="../media/image16.gif"/><Relationship Id="rId2" Type="http://schemas.openxmlformats.org/officeDocument/2006/relationships/image" Target="../media/image9.png"/><Relationship Id="rId16" Type="http://schemas.openxmlformats.org/officeDocument/2006/relationships/image" Target="../media/image15.gif"/><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2.jpe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11.jpeg"/><Relationship Id="rId19" Type="http://schemas.openxmlformats.org/officeDocument/2006/relationships/image" Target="../media/image18.jpeg"/><Relationship Id="rId4" Type="http://schemas.openxmlformats.org/officeDocument/2006/relationships/image" Target="../media/image3.jpeg"/><Relationship Id="rId9" Type="http://schemas.openxmlformats.org/officeDocument/2006/relationships/image" Target="../media/image6.jpeg"/><Relationship Id="rId1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10.png"/><Relationship Id="rId7" Type="http://schemas.openxmlformats.org/officeDocument/2006/relationships/image" Target="../media/image65.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18.jpeg"/><Relationship Id="rId4" Type="http://schemas.openxmlformats.org/officeDocument/2006/relationships/image" Target="../media/image14.jpeg"/><Relationship Id="rId9"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9.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18.jpeg"/><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18.jpeg"/><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18.jpeg"/><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0.png"/><Relationship Id="rId7" Type="http://schemas.openxmlformats.org/officeDocument/2006/relationships/image" Target="../media/image74.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18.jpeg"/><Relationship Id="rId10" Type="http://schemas.openxmlformats.org/officeDocument/2006/relationships/image" Target="../media/image77.png"/><Relationship Id="rId4" Type="http://schemas.openxmlformats.org/officeDocument/2006/relationships/image" Target="../media/image14.jpeg"/><Relationship Id="rId9"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9.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18.jpeg"/><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0.png"/><Relationship Id="rId7" Type="http://schemas.openxmlformats.org/officeDocument/2006/relationships/image" Target="../media/image81.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18.jpeg"/><Relationship Id="rId4" Type="http://schemas.openxmlformats.org/officeDocument/2006/relationships/image" Target="../media/image14.jpeg"/><Relationship Id="rId9"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4.jpe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20.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4.jpe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5.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18.jpeg"/><Relationship Id="rId4" Type="http://schemas.openxmlformats.org/officeDocument/2006/relationships/image" Target="../media/image14.jpeg"/></Relationships>
</file>

<file path=ppt/slides/_rels/slide3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0.png"/><Relationship Id="rId7" Type="http://schemas.openxmlformats.org/officeDocument/2006/relationships/image" Target="../media/image87.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18.jpeg"/><Relationship Id="rId4" Type="http://schemas.openxmlformats.org/officeDocument/2006/relationships/image" Target="../media/image14.jpeg"/><Relationship Id="rId9" Type="http://schemas.openxmlformats.org/officeDocument/2006/relationships/image" Target="../media/image89.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1.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90.jpeg"/><Relationship Id="rId5" Type="http://schemas.openxmlformats.org/officeDocument/2006/relationships/image" Target="../media/image18.jpeg"/><Relationship Id="rId4" Type="http://schemas.openxmlformats.org/officeDocument/2006/relationships/image" Target="../media/image14.jpe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18.jpeg"/><Relationship Id="rId4" Type="http://schemas.openxmlformats.org/officeDocument/2006/relationships/image" Target="../media/image14.jpe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4.jpeg"/></Relationships>
</file>

<file path=ppt/slides/_rels/slide3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10.png"/><Relationship Id="rId7" Type="http://schemas.openxmlformats.org/officeDocument/2006/relationships/image" Target="../media/image9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18.jpeg"/><Relationship Id="rId4" Type="http://schemas.openxmlformats.org/officeDocument/2006/relationships/image" Target="../media/image14.jpe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7.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18.jpeg"/><Relationship Id="rId4" Type="http://schemas.openxmlformats.org/officeDocument/2006/relationships/image" Target="../media/image14.jpe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4.jpe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4.jpe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10.png"/><Relationship Id="rId7" Type="http://schemas.openxmlformats.org/officeDocument/2006/relationships/image" Target="../media/image23.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18.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4.jpe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4.jpe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8.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10.png"/><Relationship Id="rId7"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hyperlink" Target="http://upload.wikimedia.org/wikipedia/commons/3/32/Blindthrust2.png" TargetMode="External"/><Relationship Id="rId5" Type="http://schemas.openxmlformats.org/officeDocument/2006/relationships/image" Target="../media/image18.jpeg"/><Relationship Id="rId4" Type="http://schemas.openxmlformats.org/officeDocument/2006/relationships/image" Target="../media/image14.jpeg"/><Relationship Id="rId9" Type="http://schemas.openxmlformats.org/officeDocument/2006/relationships/image" Target="../media/image29.jpe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0.png"/><Relationship Id="rId7" Type="http://schemas.openxmlformats.org/officeDocument/2006/relationships/image" Target="../media/image31.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18.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0.png"/><Relationship Id="rId7"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18.jpeg"/><Relationship Id="rId4" Type="http://schemas.openxmlformats.org/officeDocument/2006/relationships/image" Target="../media/image14.jpe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8.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Group 95"/>
          <p:cNvGrpSpPr/>
          <p:nvPr/>
        </p:nvGrpSpPr>
        <p:grpSpPr>
          <a:xfrm>
            <a:off x="9240982" y="-6927"/>
            <a:ext cx="8960602" cy="6781800"/>
            <a:chOff x="237671" y="268288"/>
            <a:chExt cx="9177792" cy="6856412"/>
          </a:xfrm>
        </p:grpSpPr>
        <p:grpSp>
          <p:nvGrpSpPr>
            <p:cNvPr id="97" name="Group 92"/>
            <p:cNvGrpSpPr>
              <a:grpSpLocks/>
            </p:cNvGrpSpPr>
            <p:nvPr/>
          </p:nvGrpSpPr>
          <p:grpSpPr bwMode="auto">
            <a:xfrm>
              <a:off x="5110163" y="395288"/>
              <a:ext cx="981075" cy="565150"/>
              <a:chOff x="3783921" y="107661"/>
              <a:chExt cx="981075" cy="565150"/>
            </a:xfrm>
          </p:grpSpPr>
          <p:grpSp>
            <p:nvGrpSpPr>
              <p:cNvPr id="140" name="Group 192"/>
              <p:cNvGrpSpPr>
                <a:grpSpLocks/>
              </p:cNvGrpSpPr>
              <p:nvPr/>
            </p:nvGrpSpPr>
            <p:grpSpPr bwMode="auto">
              <a:xfrm>
                <a:off x="3895165" y="227150"/>
                <a:ext cx="762000" cy="339866"/>
                <a:chOff x="-1211605" y="3738092"/>
                <a:chExt cx="990600" cy="381000"/>
              </a:xfrm>
            </p:grpSpPr>
            <p:sp>
              <p:nvSpPr>
                <p:cNvPr id="143"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144"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141" name="Oval 140"/>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2" name="Oval 141"/>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98" name="Group 129"/>
            <p:cNvGrpSpPr>
              <a:grpSpLocks/>
            </p:cNvGrpSpPr>
            <p:nvPr/>
          </p:nvGrpSpPr>
          <p:grpSpPr bwMode="auto">
            <a:xfrm>
              <a:off x="5905500" y="268288"/>
              <a:ext cx="3509963" cy="6815137"/>
              <a:chOff x="12107211" y="457658"/>
              <a:chExt cx="3509963" cy="6815137"/>
            </a:xfrm>
          </p:grpSpPr>
          <p:sp>
            <p:nvSpPr>
              <p:cNvPr id="129" name="Freeform 128"/>
              <p:cNvSpPr/>
              <p:nvPr/>
            </p:nvSpPr>
            <p:spPr>
              <a:xfrm>
                <a:off x="14421786" y="457658"/>
                <a:ext cx="1152525" cy="6815137"/>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0" name="Cube 129"/>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1" name="Cube 130"/>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2" name="Cube 131"/>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 name="Oval 132"/>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4" name="Oval 133"/>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5" name="Cube 134"/>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36" name="Group 30"/>
              <p:cNvGrpSpPr>
                <a:grpSpLocks/>
              </p:cNvGrpSpPr>
              <p:nvPr/>
            </p:nvGrpSpPr>
            <p:grpSpPr bwMode="auto">
              <a:xfrm>
                <a:off x="12259611" y="683083"/>
                <a:ext cx="3357563" cy="390881"/>
                <a:chOff x="3502961" y="562432"/>
                <a:chExt cx="3357563" cy="390881"/>
              </a:xfrm>
            </p:grpSpPr>
            <p:sp>
              <p:nvSpPr>
                <p:cNvPr id="138" name="Freeform 137"/>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39" name="Straight Connector 138"/>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37" name="Freeform 136"/>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99" name="Cube 98"/>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 name="Cube 99"/>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1" name="Freeform 100"/>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2" name="Cube 101"/>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3" name="Cube 102"/>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4" name="Cube 103"/>
            <p:cNvSpPr/>
            <p:nvPr/>
          </p:nvSpPr>
          <p:spPr bwMode="auto">
            <a:xfrm>
              <a:off x="291874" y="328612"/>
              <a:ext cx="714147" cy="6796087"/>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5" name="Cube 104"/>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6" name="Cube 105"/>
            <p:cNvSpPr/>
            <p:nvPr/>
          </p:nvSpPr>
          <p:spPr bwMode="auto">
            <a:xfrm>
              <a:off x="1006021" y="331788"/>
              <a:ext cx="45719" cy="6786562"/>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07" name="Group 115"/>
            <p:cNvGrpSpPr>
              <a:grpSpLocks/>
            </p:cNvGrpSpPr>
            <p:nvPr/>
          </p:nvGrpSpPr>
          <p:grpSpPr bwMode="auto">
            <a:xfrm>
              <a:off x="1152133" y="493203"/>
              <a:ext cx="445311" cy="377825"/>
              <a:chOff x="-1893507" y="211926"/>
              <a:chExt cx="445311" cy="377825"/>
            </a:xfrm>
          </p:grpSpPr>
          <p:sp>
            <p:nvSpPr>
              <p:cNvPr id="121" name="Oval 120"/>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2" name="Oval 121"/>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3" name="Oval 122"/>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4" name="Oval 123"/>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5" name="Oval 124"/>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6" name="Oval 125"/>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7" name="Oval 126"/>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8" name="Oval 127"/>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108" name="Cube 107"/>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 name="Cube 108"/>
            <p:cNvSpPr/>
            <p:nvPr/>
          </p:nvSpPr>
          <p:spPr bwMode="auto">
            <a:xfrm flipH="1">
              <a:off x="237671" y="328613"/>
              <a:ext cx="45719" cy="6796087"/>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0"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111" name="Group 116"/>
            <p:cNvGrpSpPr>
              <a:grpSpLocks/>
            </p:cNvGrpSpPr>
            <p:nvPr/>
          </p:nvGrpSpPr>
          <p:grpSpPr bwMode="auto">
            <a:xfrm>
              <a:off x="1790700" y="281277"/>
              <a:ext cx="3124200" cy="730150"/>
              <a:chOff x="-3107460" y="1653540"/>
              <a:chExt cx="3124200" cy="730150"/>
            </a:xfrm>
          </p:grpSpPr>
          <p:grpSp>
            <p:nvGrpSpPr>
              <p:cNvPr id="117" name="Group 58"/>
              <p:cNvGrpSpPr>
                <a:grpSpLocks/>
              </p:cNvGrpSpPr>
              <p:nvPr/>
            </p:nvGrpSpPr>
            <p:grpSpPr bwMode="auto">
              <a:xfrm>
                <a:off x="-3107460" y="1653540"/>
                <a:ext cx="3124200" cy="587375"/>
                <a:chOff x="5451708" y="475726"/>
                <a:chExt cx="4495800" cy="586880"/>
              </a:xfrm>
            </p:grpSpPr>
            <p:sp>
              <p:nvSpPr>
                <p:cNvPr id="119"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120" name="Straight Connector 119"/>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8"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112" name="Oval 111"/>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3" name="Freeform 112"/>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4"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115" name="Straight Connector 114"/>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16"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145" name="Rounded Rectangle 144"/>
          <p:cNvSpPr/>
          <p:nvPr/>
        </p:nvSpPr>
        <p:spPr bwMode="auto">
          <a:xfrm>
            <a:off x="9790483" y="1033844"/>
            <a:ext cx="7656163" cy="5410829"/>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7" name="Round Diagonal Corner Rectangle 146"/>
          <p:cNvSpPr/>
          <p:nvPr/>
        </p:nvSpPr>
        <p:spPr bwMode="auto">
          <a:xfrm>
            <a:off x="9485683" y="1567873"/>
            <a:ext cx="1316736" cy="310896"/>
          </a:xfrm>
          <a:prstGeom prst="round2DiagRect">
            <a:avLst/>
          </a:prstGeom>
          <a:solidFill>
            <a:srgbClr val="0847A4"/>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grpSp>
        <p:nvGrpSpPr>
          <p:cNvPr id="91" name="Group 90"/>
          <p:cNvGrpSpPr/>
          <p:nvPr/>
        </p:nvGrpSpPr>
        <p:grpSpPr>
          <a:xfrm>
            <a:off x="9501182" y="1937004"/>
            <a:ext cx="1319218" cy="2253996"/>
            <a:chOff x="8648700" y="7575804"/>
            <a:chExt cx="1319218" cy="2253996"/>
          </a:xfrm>
        </p:grpSpPr>
        <p:sp>
          <p:nvSpPr>
            <p:cNvPr id="92" name="Round Diagonal Corner Rectangle 91"/>
            <p:cNvSpPr/>
            <p:nvPr/>
          </p:nvSpPr>
          <p:spPr bwMode="auto">
            <a:xfrm>
              <a:off x="8648700" y="9105900"/>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183" name="Round Diagonal Corner Rectangle 182"/>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184" name="Round Diagonal Corner Rectangle 183"/>
            <p:cNvSpPr/>
            <p:nvPr/>
          </p:nvSpPr>
          <p:spPr bwMode="auto">
            <a:xfrm>
              <a:off x="8648700" y="7956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185" name="Round Diagonal Corner Rectangle 184"/>
            <p:cNvSpPr/>
            <p:nvPr/>
          </p:nvSpPr>
          <p:spPr bwMode="auto">
            <a:xfrm>
              <a:off x="8648700" y="8337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186" name="Round Diagonal Corner Rectangle 185"/>
            <p:cNvSpPr/>
            <p:nvPr/>
          </p:nvSpPr>
          <p:spPr bwMode="auto">
            <a:xfrm>
              <a:off x="8648700" y="8718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187" name="Round Diagonal Corner Rectangle 186"/>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188" name="Rounded Rectangle 187"/>
          <p:cNvSpPr/>
          <p:nvPr/>
        </p:nvSpPr>
        <p:spPr bwMode="auto">
          <a:xfrm>
            <a:off x="11396862" y="958273"/>
            <a:ext cx="5497384" cy="187036"/>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189" name="Group 188"/>
          <p:cNvGrpSpPr/>
          <p:nvPr/>
        </p:nvGrpSpPr>
        <p:grpSpPr>
          <a:xfrm>
            <a:off x="10554826" y="995101"/>
            <a:ext cx="7160457" cy="5206457"/>
            <a:chOff x="1450143" y="1041942"/>
            <a:chExt cx="7160457" cy="5206457"/>
          </a:xfrm>
        </p:grpSpPr>
        <p:sp>
          <p:nvSpPr>
            <p:cNvPr id="190" name="Rectangle 189"/>
            <p:cNvSpPr/>
            <p:nvPr/>
          </p:nvSpPr>
          <p:spPr bwMode="auto">
            <a:xfrm>
              <a:off x="1558871" y="1125682"/>
              <a:ext cx="6917410" cy="5046518"/>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191" name="Group 85"/>
            <p:cNvGrpSpPr/>
            <p:nvPr/>
          </p:nvGrpSpPr>
          <p:grpSpPr>
            <a:xfrm>
              <a:off x="1450143" y="1041942"/>
              <a:ext cx="7160457" cy="5206457"/>
              <a:chOff x="1450143" y="1041943"/>
              <a:chExt cx="7160457" cy="4249324"/>
            </a:xfrm>
          </p:grpSpPr>
          <p:sp>
            <p:nvSpPr>
              <p:cNvPr id="192" name="Freeform 191"/>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3" name="Freeform 192"/>
              <p:cNvSpPr/>
              <p:nvPr/>
            </p:nvSpPr>
            <p:spPr bwMode="auto">
              <a:xfrm rot="10800000" flipH="1">
                <a:off x="1450143"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pic>
        <p:nvPicPr>
          <p:cNvPr id="194" name="Picture 8" descr="W:\www\Gallery\Tray Photos\Golden Clouds.gif"/>
          <p:cNvPicPr>
            <a:picLocks noChangeAspect="1" noChangeArrowheads="1" noCrop="1"/>
          </p:cNvPicPr>
          <p:nvPr/>
        </p:nvPicPr>
        <p:blipFill>
          <a:blip r:embed="rId2">
            <a:lum bright="14000"/>
          </a:blip>
          <a:srcRect/>
          <a:stretch>
            <a:fillRect/>
          </a:stretch>
        </p:blipFill>
        <p:spPr bwMode="auto">
          <a:xfrm>
            <a:off x="10819182" y="2253673"/>
            <a:ext cx="6614162" cy="2349500"/>
          </a:xfrm>
          <a:prstGeom prst="rect">
            <a:avLst/>
          </a:prstGeom>
          <a:noFill/>
          <a:ln w="9525">
            <a:noFill/>
            <a:miter lim="800000"/>
            <a:headEnd/>
            <a:tailEnd/>
          </a:ln>
        </p:spPr>
      </p:pic>
      <p:pic>
        <p:nvPicPr>
          <p:cNvPr id="195" name="Picture 89" descr="W:\www\Gallery\Tray Photos\Original Transparent King Farm.gif"/>
          <p:cNvPicPr>
            <a:picLocks noChangeAspect="1" noChangeArrowheads="1"/>
          </p:cNvPicPr>
          <p:nvPr/>
        </p:nvPicPr>
        <p:blipFill>
          <a:blip r:embed="rId3"/>
          <a:srcRect b="28082"/>
          <a:stretch>
            <a:fillRect/>
          </a:stretch>
        </p:blipFill>
        <p:spPr bwMode="auto">
          <a:xfrm>
            <a:off x="10811563" y="2681408"/>
            <a:ext cx="6629400" cy="2112265"/>
          </a:xfrm>
          <a:prstGeom prst="rect">
            <a:avLst/>
          </a:prstGeom>
          <a:noFill/>
          <a:ln w="9525">
            <a:noFill/>
            <a:miter lim="800000"/>
            <a:headEnd/>
            <a:tailEnd/>
          </a:ln>
        </p:spPr>
      </p:pic>
      <p:grpSp>
        <p:nvGrpSpPr>
          <p:cNvPr id="196" name="Group 65"/>
          <p:cNvGrpSpPr>
            <a:grpSpLocks/>
          </p:cNvGrpSpPr>
          <p:nvPr/>
        </p:nvGrpSpPr>
        <p:grpSpPr bwMode="auto">
          <a:xfrm>
            <a:off x="13219483" y="4946073"/>
            <a:ext cx="2286000" cy="1066800"/>
            <a:chOff x="4191000" y="4800600"/>
            <a:chExt cx="2286000" cy="1066800"/>
          </a:xfrm>
        </p:grpSpPr>
        <p:pic>
          <p:nvPicPr>
            <p:cNvPr id="197" name="Picture 4" descr="I:\Thesis (mines) 2008-2009\Progress Photos\Most Recent\West Elevation 7-18-08.JPG"/>
            <p:cNvPicPr>
              <a:picLocks noChangeAspect="1" noChangeArrowheads="1"/>
            </p:cNvPicPr>
            <p:nvPr/>
          </p:nvPicPr>
          <p:blipFill>
            <a:blip r:embed="rId4" cstate="print">
              <a:duotone>
                <a:prstClr val="black"/>
                <a:schemeClr val="tx2">
                  <a:tint val="45000"/>
                  <a:satMod val="400000"/>
                </a:schemeClr>
              </a:duotone>
            </a:blip>
            <a:srcRect t="10405" b="16762"/>
            <a:stretch>
              <a:fillRect/>
            </a:stretch>
          </p:blipFill>
          <p:spPr bwMode="auto">
            <a:xfrm>
              <a:off x="4191000" y="4800600"/>
              <a:ext cx="2286000" cy="1066800"/>
            </a:xfrm>
            <a:prstGeom prst="rect">
              <a:avLst/>
            </a:prstGeom>
            <a:noFill/>
            <a:ln>
              <a:noFill/>
            </a:ln>
          </p:spPr>
        </p:pic>
        <p:pic>
          <p:nvPicPr>
            <p:cNvPr id="198" name="Picture 4" descr="I:\Thesis (mines) 2008-2009\Progress Photos\Most Recent\West Elevation 7-18-08.JPG"/>
            <p:cNvPicPr>
              <a:picLocks noChangeAspect="1" noChangeArrowheads="1"/>
            </p:cNvPicPr>
            <p:nvPr/>
          </p:nvPicPr>
          <p:blipFill>
            <a:blip r:embed="rId4"/>
            <a:srcRect l="3333" t="15607" r="3333" b="21964"/>
            <a:stretch>
              <a:fillRect/>
            </a:stretch>
          </p:blipFill>
          <p:spPr bwMode="auto">
            <a:xfrm>
              <a:off x="4267200" y="4876800"/>
              <a:ext cx="2133600" cy="914400"/>
            </a:xfrm>
            <a:prstGeom prst="rect">
              <a:avLst/>
            </a:prstGeom>
            <a:noFill/>
            <a:ln w="9525">
              <a:solidFill>
                <a:schemeClr val="bg1"/>
              </a:solidFill>
              <a:miter lim="800000"/>
              <a:headEnd/>
              <a:tailEnd/>
            </a:ln>
          </p:spPr>
        </p:pic>
      </p:grpSp>
      <p:grpSp>
        <p:nvGrpSpPr>
          <p:cNvPr id="199" name="Group 60"/>
          <p:cNvGrpSpPr>
            <a:grpSpLocks/>
          </p:cNvGrpSpPr>
          <p:nvPr/>
        </p:nvGrpSpPr>
        <p:grpSpPr bwMode="auto">
          <a:xfrm>
            <a:off x="10781083" y="4946073"/>
            <a:ext cx="2286000" cy="1066800"/>
            <a:chOff x="4191000" y="3581400"/>
            <a:chExt cx="2286000" cy="1066800"/>
          </a:xfrm>
        </p:grpSpPr>
        <p:pic>
          <p:nvPicPr>
            <p:cNvPr id="200" name="Picture 16" descr="I:\Thesis (mines) 2008-2009\Progress Photos\092107\Ingleside 09.21.07 (9).JPG"/>
            <p:cNvPicPr>
              <a:picLocks noChangeAspect="1" noChangeArrowheads="1"/>
            </p:cNvPicPr>
            <p:nvPr/>
          </p:nvPicPr>
          <p:blipFill>
            <a:blip r:embed="rId5" cstate="print">
              <a:duotone>
                <a:prstClr val="black"/>
                <a:schemeClr val="tx2">
                  <a:tint val="45000"/>
                  <a:satMod val="400000"/>
                </a:schemeClr>
              </a:duotone>
            </a:blip>
            <a:srcRect t="33353" b="4443"/>
            <a:stretch>
              <a:fillRect/>
            </a:stretch>
          </p:blipFill>
          <p:spPr bwMode="auto">
            <a:xfrm>
              <a:off x="4191000" y="3581400"/>
              <a:ext cx="2286000" cy="1066800"/>
            </a:xfrm>
            <a:prstGeom prst="rect">
              <a:avLst/>
            </a:prstGeom>
            <a:noFill/>
            <a:ln>
              <a:noFill/>
            </a:ln>
          </p:spPr>
        </p:pic>
        <p:pic>
          <p:nvPicPr>
            <p:cNvPr id="201" name="Picture 16" descr="I:\Thesis (mines) 2008-2009\Progress Photos\092107\Ingleside 09.21.07 (9).JPG"/>
            <p:cNvPicPr>
              <a:picLocks noChangeAspect="1" noChangeArrowheads="1"/>
            </p:cNvPicPr>
            <p:nvPr/>
          </p:nvPicPr>
          <p:blipFill>
            <a:blip r:embed="rId5"/>
            <a:srcRect l="3333" t="37796" r="3333" b="8887"/>
            <a:stretch>
              <a:fillRect/>
            </a:stretch>
          </p:blipFill>
          <p:spPr bwMode="auto">
            <a:xfrm>
              <a:off x="4267200" y="3657600"/>
              <a:ext cx="2133600" cy="914400"/>
            </a:xfrm>
            <a:prstGeom prst="rect">
              <a:avLst/>
            </a:prstGeom>
            <a:noFill/>
            <a:ln w="9525">
              <a:solidFill>
                <a:schemeClr val="bg1"/>
              </a:solidFill>
              <a:miter lim="800000"/>
              <a:headEnd/>
              <a:tailEnd/>
            </a:ln>
          </p:spPr>
        </p:pic>
      </p:grpSp>
      <p:grpSp>
        <p:nvGrpSpPr>
          <p:cNvPr id="202" name="Group 62"/>
          <p:cNvGrpSpPr>
            <a:grpSpLocks/>
          </p:cNvGrpSpPr>
          <p:nvPr/>
        </p:nvGrpSpPr>
        <p:grpSpPr bwMode="auto">
          <a:xfrm>
            <a:off x="15581683" y="4946073"/>
            <a:ext cx="1905000" cy="1062038"/>
            <a:chOff x="-685800" y="4800600"/>
            <a:chExt cx="2286000" cy="1061476"/>
          </a:xfrm>
        </p:grpSpPr>
        <p:pic>
          <p:nvPicPr>
            <p:cNvPr id="203" name="Picture 6" descr="I:\Thesis (mines) 2008-2009\Progress Photos\Most Recent\Northwest 7-25-08.JPG"/>
            <p:cNvPicPr>
              <a:picLocks noChangeAspect="1" noChangeArrowheads="1"/>
            </p:cNvPicPr>
            <p:nvPr/>
          </p:nvPicPr>
          <p:blipFill>
            <a:blip r:embed="rId6" cstate="print">
              <a:duotone>
                <a:prstClr val="black"/>
                <a:schemeClr val="tx2">
                  <a:tint val="45000"/>
                  <a:satMod val="400000"/>
                </a:schemeClr>
              </a:duotone>
            </a:blip>
            <a:srcRect t="12555"/>
            <a:stretch>
              <a:fillRect/>
            </a:stretch>
          </p:blipFill>
          <p:spPr bwMode="auto">
            <a:xfrm>
              <a:off x="-685800" y="4800600"/>
              <a:ext cx="2286000" cy="1061476"/>
            </a:xfrm>
            <a:prstGeom prst="rect">
              <a:avLst/>
            </a:prstGeom>
            <a:noFill/>
            <a:ln>
              <a:noFill/>
            </a:ln>
          </p:spPr>
        </p:pic>
        <p:pic>
          <p:nvPicPr>
            <p:cNvPr id="204" name="Picture 6" descr="I:\Thesis (mines) 2008-2009\Progress Photos\Most Recent\Northwest 7-25-08.JPG"/>
            <p:cNvPicPr>
              <a:picLocks noChangeAspect="1" noChangeArrowheads="1"/>
            </p:cNvPicPr>
            <p:nvPr/>
          </p:nvPicPr>
          <p:blipFill>
            <a:blip r:embed="rId6"/>
            <a:srcRect l="3333" t="18832" r="3333" b="5840"/>
            <a:stretch>
              <a:fillRect/>
            </a:stretch>
          </p:blipFill>
          <p:spPr bwMode="auto">
            <a:xfrm>
              <a:off x="-609600" y="4876800"/>
              <a:ext cx="2133600" cy="914400"/>
            </a:xfrm>
            <a:prstGeom prst="rect">
              <a:avLst/>
            </a:prstGeom>
            <a:noFill/>
            <a:ln w="9525">
              <a:solidFill>
                <a:schemeClr val="bg1"/>
              </a:solidFill>
              <a:miter lim="800000"/>
              <a:headEnd/>
              <a:tailEnd/>
            </a:ln>
          </p:spPr>
        </p:pic>
      </p:grpSp>
      <p:sp>
        <p:nvSpPr>
          <p:cNvPr id="205" name="Oval 204"/>
          <p:cNvSpPr/>
          <p:nvPr/>
        </p:nvSpPr>
        <p:spPr>
          <a:xfrm>
            <a:off x="13600483" y="3117273"/>
            <a:ext cx="609600" cy="609600"/>
          </a:xfrm>
          <a:prstGeom prst="ellipse">
            <a:avLst/>
          </a:prstGeom>
          <a:noFill/>
          <a:ln w="127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06" name="Straight Connector 205"/>
          <p:cNvCxnSpPr/>
          <p:nvPr/>
        </p:nvCxnSpPr>
        <p:spPr>
          <a:xfrm rot="5400000">
            <a:off x="13593338" y="3429217"/>
            <a:ext cx="639763" cy="0"/>
          </a:xfrm>
          <a:prstGeom prst="line">
            <a:avLst/>
          </a:prstGeom>
          <a:ln w="127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207" name="Group 206"/>
          <p:cNvGrpSpPr/>
          <p:nvPr/>
        </p:nvGrpSpPr>
        <p:grpSpPr>
          <a:xfrm>
            <a:off x="10933480" y="2352372"/>
            <a:ext cx="6477002" cy="2350587"/>
            <a:chOff x="8013270" y="-1831257"/>
            <a:chExt cx="2581273" cy="1729716"/>
          </a:xfrm>
        </p:grpSpPr>
        <p:cxnSp>
          <p:nvCxnSpPr>
            <p:cNvPr id="208" name="Straight Connector 207"/>
            <p:cNvCxnSpPr/>
            <p:nvPr/>
          </p:nvCxnSpPr>
          <p:spPr>
            <a:xfrm rot="5400000">
              <a:off x="7485684" y="-1091094"/>
              <a:ext cx="1480325"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9479158" y="-911969"/>
              <a:ext cx="1614901" cy="5956"/>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8013270" y="-1550345"/>
              <a:ext cx="2332255" cy="158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8189405" y="-372812"/>
              <a:ext cx="2405138" cy="1587"/>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12" name="Straight Connector 211"/>
          <p:cNvCxnSpPr/>
          <p:nvPr/>
        </p:nvCxnSpPr>
        <p:spPr>
          <a:xfrm>
            <a:off x="13587783" y="3428423"/>
            <a:ext cx="639762" cy="0"/>
          </a:xfrm>
          <a:prstGeom prst="line">
            <a:avLst/>
          </a:prstGeom>
          <a:ln w="127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13" name="Picture 4" descr="\\aep.coeaccess.psu.edu\profiles$\dpt5001\Desktop\Panaroma on line.jpg"/>
          <p:cNvPicPr>
            <a:picLocks noChangeAspect="1" noChangeArrowheads="1"/>
          </p:cNvPicPr>
          <p:nvPr/>
        </p:nvPicPr>
        <p:blipFill>
          <a:blip r:embed="rId7"/>
          <a:srcRect b="55543"/>
          <a:stretch>
            <a:fillRect/>
          </a:stretch>
        </p:blipFill>
        <p:spPr bwMode="auto">
          <a:xfrm>
            <a:off x="13277539" y="1244023"/>
            <a:ext cx="4114800" cy="914400"/>
          </a:xfrm>
          <a:prstGeom prst="rect">
            <a:avLst/>
          </a:prstGeom>
          <a:noFill/>
          <a:ln w="9525">
            <a:noFill/>
            <a:miter lim="800000"/>
            <a:headEnd/>
            <a:tailEnd/>
          </a:ln>
        </p:spPr>
      </p:pic>
      <p:grpSp>
        <p:nvGrpSpPr>
          <p:cNvPr id="214" name="Group 53"/>
          <p:cNvGrpSpPr>
            <a:grpSpLocks/>
          </p:cNvGrpSpPr>
          <p:nvPr/>
        </p:nvGrpSpPr>
        <p:grpSpPr bwMode="auto">
          <a:xfrm>
            <a:off x="10839139" y="1234045"/>
            <a:ext cx="2286000" cy="932544"/>
            <a:chOff x="1905000" y="5105400"/>
            <a:chExt cx="2286000" cy="1066800"/>
          </a:xfrm>
        </p:grpSpPr>
        <p:pic>
          <p:nvPicPr>
            <p:cNvPr id="215" name="Picture 2" descr="E:\Thesis (mines) 2008-2009\Progress Photos\062907\Ingleside 06.29.07 (5).JPG"/>
            <p:cNvPicPr>
              <a:picLocks noChangeAspect="1" noChangeArrowheads="1"/>
            </p:cNvPicPr>
            <p:nvPr/>
          </p:nvPicPr>
          <p:blipFill>
            <a:blip r:embed="rId8" cstate="print">
              <a:duotone>
                <a:prstClr val="black"/>
                <a:schemeClr val="tx2">
                  <a:tint val="45000"/>
                  <a:satMod val="400000"/>
                </a:schemeClr>
              </a:duotone>
            </a:blip>
            <a:srcRect t="37778"/>
            <a:stretch>
              <a:fillRect/>
            </a:stretch>
          </p:blipFill>
          <p:spPr bwMode="auto">
            <a:xfrm>
              <a:off x="1905000" y="5105400"/>
              <a:ext cx="2286000" cy="1066800"/>
            </a:xfrm>
            <a:prstGeom prst="rect">
              <a:avLst/>
            </a:prstGeom>
            <a:noFill/>
            <a:ln w="9525">
              <a:noFill/>
              <a:miter lim="800000"/>
              <a:headEnd/>
              <a:tailEnd/>
            </a:ln>
          </p:spPr>
        </p:pic>
        <p:pic>
          <p:nvPicPr>
            <p:cNvPr id="216" name="Picture 2" descr="E:\Thesis (mines) 2008-2009\Progress Photos\062907\Ingleside 06.29.07 (5).JPG"/>
            <p:cNvPicPr>
              <a:picLocks noChangeAspect="1" noChangeArrowheads="1"/>
            </p:cNvPicPr>
            <p:nvPr/>
          </p:nvPicPr>
          <p:blipFill>
            <a:blip r:embed="rId9" cstate="print"/>
            <a:srcRect l="3333" t="42223" r="3333" b="4443"/>
            <a:stretch>
              <a:fillRect/>
            </a:stretch>
          </p:blipFill>
          <p:spPr bwMode="auto">
            <a:xfrm>
              <a:off x="1981200" y="5181600"/>
              <a:ext cx="2133600" cy="914400"/>
            </a:xfrm>
            <a:prstGeom prst="rect">
              <a:avLst/>
            </a:prstGeom>
            <a:noFill/>
            <a:ln w="9525">
              <a:solidFill>
                <a:schemeClr val="bg1"/>
              </a:solidFill>
              <a:miter lim="800000"/>
              <a:headEnd/>
              <a:tailEnd/>
            </a:ln>
          </p:spPr>
        </p:pic>
      </p:grpSp>
      <p:sp>
        <p:nvSpPr>
          <p:cNvPr id="217" name="Frame 216"/>
          <p:cNvSpPr/>
          <p:nvPr/>
        </p:nvSpPr>
        <p:spPr>
          <a:xfrm>
            <a:off x="10800586" y="2263198"/>
            <a:ext cx="6629400" cy="2514600"/>
          </a:xfrm>
          <a:prstGeom prst="frame">
            <a:avLst>
              <a:gd name="adj1" fmla="val 8996"/>
            </a:avLst>
          </a:prstGeom>
          <a:solidFill>
            <a:schemeClr val="tx2">
              <a:lumMod val="60000"/>
              <a:lumOff val="4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8" name="Frame 217"/>
          <p:cNvSpPr/>
          <p:nvPr/>
        </p:nvSpPr>
        <p:spPr>
          <a:xfrm>
            <a:off x="13267108" y="1244023"/>
            <a:ext cx="4114800" cy="914400"/>
          </a:xfrm>
          <a:prstGeom prst="frame">
            <a:avLst>
              <a:gd name="adj1" fmla="val 8996"/>
            </a:avLst>
          </a:prstGeom>
          <a:solidFill>
            <a:schemeClr val="tx2">
              <a:lumMod val="60000"/>
              <a:lumOff val="4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9239250" y="88991"/>
            <a:ext cx="18145125" cy="6642009"/>
            <a:chOff x="9239250" y="88991"/>
            <a:chExt cx="18145125" cy="6642009"/>
          </a:xfrm>
        </p:grpSpPr>
        <p:pic>
          <p:nvPicPr>
            <p:cNvPr id="14"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15"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16" name="Group 64"/>
            <p:cNvGrpSpPr/>
            <p:nvPr/>
          </p:nvGrpSpPr>
          <p:grpSpPr>
            <a:xfrm>
              <a:off x="9372600" y="250723"/>
              <a:ext cx="6193536" cy="257686"/>
              <a:chOff x="822325" y="3078477"/>
              <a:chExt cx="6193536" cy="257686"/>
            </a:xfrm>
          </p:grpSpPr>
          <p:sp>
            <p:nvSpPr>
              <p:cNvPr id="19" name="Round Diagonal Corner Rectangle 18"/>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20" name="Round Diagonal Corner Rectangle 19"/>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21" name="Round Diagonal Corner Rectangle 20"/>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22" name="Round Diagonal Corner Rectangle 21"/>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II</a:t>
                </a:r>
                <a:endParaRPr lang="en-US" sz="850" b="1" dirty="0">
                  <a:solidFill>
                    <a:schemeClr val="bg1"/>
                  </a:solidFill>
                </a:endParaRPr>
              </a:p>
            </p:txBody>
          </p:sp>
          <p:sp>
            <p:nvSpPr>
              <p:cNvPr id="23" name="Round Diagonal Corner Rectangle 22"/>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24" name="Round Diagonal Corner Rectangle 23"/>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STRUCTURAL DEPTH</a:t>
                </a:r>
                <a:endParaRPr lang="en-US" sz="850" b="1" dirty="0">
                  <a:solidFill>
                    <a:schemeClr val="bg1"/>
                  </a:solidFill>
                </a:endParaRPr>
              </a:p>
            </p:txBody>
          </p:sp>
          <p:sp>
            <p:nvSpPr>
              <p:cNvPr id="26" name="Round Diagonal Corner Rectangle 25"/>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EXISTING CONDITION</a:t>
                </a:r>
                <a:endParaRPr lang="en-US" sz="850" b="1" dirty="0">
                  <a:solidFill>
                    <a:srgbClr val="FFFF00"/>
                  </a:solidFill>
                </a:endParaRPr>
              </a:p>
            </p:txBody>
          </p:sp>
        </p:grpSp>
        <p:pic>
          <p:nvPicPr>
            <p:cNvPr id="17"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18"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2" name="Group 49"/>
          <p:cNvGrpSpPr/>
          <p:nvPr/>
        </p:nvGrpSpPr>
        <p:grpSpPr>
          <a:xfrm>
            <a:off x="9753600" y="1600200"/>
            <a:ext cx="3634013" cy="197230"/>
            <a:chOff x="332581" y="3202781"/>
            <a:chExt cx="3291840" cy="182880"/>
          </a:xfrm>
        </p:grpSpPr>
        <p:cxnSp>
          <p:nvCxnSpPr>
            <p:cNvPr id="56" name="Straight Connector 55"/>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9847944" y="1394222"/>
            <a:ext cx="8001000" cy="5001369"/>
          </a:xfrm>
          <a:prstGeom prst="rect">
            <a:avLst/>
          </a:prstGeom>
          <a:noFill/>
        </p:spPr>
        <p:txBody>
          <a:bodyPr wrap="square" rtlCol="0">
            <a:spAutoFit/>
          </a:bodyPr>
          <a:lstStyle/>
          <a:p>
            <a:pPr lvl="0" algn="just"/>
            <a:r>
              <a:rPr lang="en-US" sz="2000" b="1" dirty="0" smtClean="0">
                <a:solidFill>
                  <a:srgbClr val="00B050"/>
                </a:solidFill>
                <a:latin typeface="Arial" pitchFamily="34" charset="0"/>
                <a:cs typeface="Arial" pitchFamily="34" charset="0"/>
              </a:rPr>
              <a:t>Foundations</a:t>
            </a:r>
          </a:p>
          <a:p>
            <a:pPr lvl="0" algn="just"/>
            <a:endParaRPr lang="en-US" sz="1400" b="1" i="1" dirty="0" smtClean="0">
              <a:solidFill>
                <a:schemeClr val="tx2">
                  <a:lumMod val="60000"/>
                  <a:lumOff val="40000"/>
                </a:schemeClr>
              </a:solidFill>
              <a:latin typeface="Arial" pitchFamily="34" charset="0"/>
              <a:cs typeface="Arial" pitchFamily="34" charset="0"/>
            </a:endParaRPr>
          </a:p>
          <a:p>
            <a:pPr marL="228600" indent="-228600" algn="just">
              <a:buFont typeface="Arial" pitchFamily="34" charset="0"/>
              <a:buChar char="•"/>
            </a:pPr>
            <a:r>
              <a:rPr lang="en-US" sz="1500" dirty="0" smtClean="0">
                <a:latin typeface="Arial" pitchFamily="34" charset="0"/>
                <a:cs typeface="Arial" pitchFamily="34" charset="0"/>
              </a:rPr>
              <a:t>The loads from above are transferred down by 30” x 18” reinforced concrete columns with 10 #8 bars to spread footings of various sizes.</a:t>
            </a:r>
          </a:p>
          <a:p>
            <a:pPr marL="228600" indent="-228600" algn="just">
              <a:buFont typeface="Arial" pitchFamily="34" charset="0"/>
              <a:buChar char="•"/>
            </a:pPr>
            <a:endParaRPr lang="en-US" sz="1500" dirty="0" smtClean="0">
              <a:latin typeface="Arial" pitchFamily="34" charset="0"/>
              <a:cs typeface="Arial" pitchFamily="34" charset="0"/>
            </a:endParaRPr>
          </a:p>
          <a:p>
            <a:pPr marL="228600" indent="-228600" algn="just">
              <a:buFont typeface="Arial" pitchFamily="34" charset="0"/>
              <a:buChar char="•"/>
            </a:pPr>
            <a:r>
              <a:rPr lang="en-US" sz="1500" dirty="0" smtClean="0">
                <a:latin typeface="Arial" pitchFamily="34" charset="0"/>
                <a:cs typeface="Arial" pitchFamily="34" charset="0"/>
              </a:rPr>
              <a:t>Beneath the spread footings is 3 feet of compact fill and soil with a bearing capacity of 50 </a:t>
            </a:r>
            <a:r>
              <a:rPr lang="en-US" sz="1500" dirty="0" err="1" smtClean="0">
                <a:latin typeface="Arial" pitchFamily="34" charset="0"/>
                <a:cs typeface="Arial" pitchFamily="34" charset="0"/>
              </a:rPr>
              <a:t>ksf</a:t>
            </a:r>
            <a:r>
              <a:rPr lang="en-US" sz="1500" dirty="0" smtClean="0">
                <a:latin typeface="Arial" pitchFamily="34" charset="0"/>
                <a:cs typeface="Arial" pitchFamily="34" charset="0"/>
              </a:rPr>
              <a:t>.  </a:t>
            </a:r>
          </a:p>
          <a:p>
            <a:pPr marL="228600" indent="-228600" algn="just">
              <a:buFont typeface="Arial" pitchFamily="34" charset="0"/>
              <a:buChar char="•"/>
            </a:pPr>
            <a:endParaRPr lang="en-US" sz="1500" dirty="0" smtClean="0">
              <a:latin typeface="Arial" pitchFamily="34" charset="0"/>
              <a:cs typeface="Arial" pitchFamily="34" charset="0"/>
            </a:endParaRPr>
          </a:p>
          <a:p>
            <a:pPr marL="228600" indent="-228600" algn="just">
              <a:buFont typeface="Arial" pitchFamily="34" charset="0"/>
              <a:buChar char="•"/>
            </a:pPr>
            <a:r>
              <a:rPr lang="en-US" sz="1500" dirty="0" smtClean="0">
                <a:latin typeface="Arial" pitchFamily="34" charset="0"/>
                <a:cs typeface="Arial" pitchFamily="34" charset="0"/>
              </a:rPr>
              <a:t>The structural slab in the foundation and sub level parking garage is a 5” concrete slab on grade reinforced with 6” x 6” W2.9 / W2.9 welded wire fabric over a vapor barrier and a 4” porous fill.  It utilizes standard weight concrete with a 28 day minimum compressive strength of 4000 psi.   </a:t>
            </a:r>
          </a:p>
          <a:p>
            <a:pPr marL="228600" indent="-228600" algn="just">
              <a:buFont typeface="Arial" pitchFamily="34" charset="0"/>
              <a:buChar char="•"/>
            </a:pPr>
            <a:endParaRPr lang="en-US" sz="1500" dirty="0" smtClean="0">
              <a:latin typeface="Arial" pitchFamily="34" charset="0"/>
              <a:cs typeface="Arial" pitchFamily="34" charset="0"/>
            </a:endParaRPr>
          </a:p>
          <a:p>
            <a:pPr marL="228600" indent="-228600" algn="just">
              <a:buFont typeface="Arial" pitchFamily="34" charset="0"/>
              <a:buChar char="•"/>
            </a:pPr>
            <a:r>
              <a:rPr lang="en-US" sz="1500" dirty="0" smtClean="0">
                <a:latin typeface="Arial" pitchFamily="34" charset="0"/>
                <a:cs typeface="Arial" pitchFamily="34" charset="0"/>
              </a:rPr>
              <a:t>40% of the footings are sized 10’- 6” x 10’- 6” x 30” with 10 # 8 E. W. reinforcing bars at the bottom;  </a:t>
            </a:r>
          </a:p>
          <a:p>
            <a:pPr marL="228600" indent="-228600" algn="just">
              <a:buFont typeface="Arial" pitchFamily="34" charset="0"/>
              <a:buChar char="•"/>
            </a:pPr>
            <a:endParaRPr lang="en-US" sz="1500" dirty="0" smtClean="0">
              <a:latin typeface="Arial" pitchFamily="34" charset="0"/>
              <a:cs typeface="Arial" pitchFamily="34" charset="0"/>
            </a:endParaRPr>
          </a:p>
          <a:p>
            <a:pPr marL="228600" indent="-228600" algn="just">
              <a:buFont typeface="Arial" pitchFamily="34" charset="0"/>
              <a:buChar char="•"/>
            </a:pPr>
            <a:r>
              <a:rPr lang="en-US" sz="1500" dirty="0" smtClean="0">
                <a:latin typeface="Arial" pitchFamily="34" charset="0"/>
                <a:cs typeface="Arial" pitchFamily="34" charset="0"/>
              </a:rPr>
              <a:t>20% of the footings are sized 12’ x 12’ x 34” with 10 # 9 E. W. reinforcing bars at the bottom; </a:t>
            </a:r>
          </a:p>
          <a:p>
            <a:pPr marL="228600" indent="-228600" algn="just">
              <a:buFont typeface="Arial" pitchFamily="34" charset="0"/>
              <a:buChar char="•"/>
            </a:pPr>
            <a:endParaRPr lang="en-US" sz="1500" dirty="0" smtClean="0">
              <a:latin typeface="Arial" pitchFamily="34" charset="0"/>
              <a:cs typeface="Arial" pitchFamily="34" charset="0"/>
            </a:endParaRPr>
          </a:p>
          <a:p>
            <a:pPr marL="228600" indent="-228600" algn="just">
              <a:buFont typeface="Arial" pitchFamily="34" charset="0"/>
              <a:buChar char="•"/>
            </a:pPr>
            <a:r>
              <a:rPr lang="en-US" sz="1500" dirty="0" smtClean="0">
                <a:latin typeface="Arial" pitchFamily="34" charset="0"/>
                <a:cs typeface="Arial" pitchFamily="34" charset="0"/>
              </a:rPr>
              <a:t>All shear walls are designed with much larger spread footings typically 20’ x 28’ x 30” with 22 # 9 S.W. and 16 # 9 L.W. top and bottom. </a:t>
            </a:r>
          </a:p>
        </p:txBody>
      </p:sp>
      <p:pic>
        <p:nvPicPr>
          <p:cNvPr id="8" name="Picture 2"/>
          <p:cNvPicPr>
            <a:picLocks noChangeAspect="1" noChangeArrowheads="1"/>
          </p:cNvPicPr>
          <p:nvPr/>
        </p:nvPicPr>
        <p:blipFill>
          <a:blip r:embed="rId6"/>
          <a:srcRect l="13934" t="27174" r="30656" b="9783"/>
          <a:stretch>
            <a:fillRect/>
          </a:stretch>
        </p:blipFill>
        <p:spPr bwMode="auto">
          <a:xfrm>
            <a:off x="18973800" y="1371600"/>
            <a:ext cx="5715000" cy="4903403"/>
          </a:xfrm>
          <a:prstGeom prst="rect">
            <a:avLst/>
          </a:prstGeom>
          <a:noFill/>
          <a:ln w="9525">
            <a:noFill/>
            <a:miter lim="800000"/>
            <a:headEnd/>
            <a:tailEnd/>
          </a:ln>
          <a:effectLst/>
        </p:spPr>
      </p:pic>
      <p:grpSp>
        <p:nvGrpSpPr>
          <p:cNvPr id="10" name="Group 9"/>
          <p:cNvGrpSpPr/>
          <p:nvPr/>
        </p:nvGrpSpPr>
        <p:grpSpPr>
          <a:xfrm>
            <a:off x="24917400" y="1295400"/>
            <a:ext cx="2057400" cy="5029200"/>
            <a:chOff x="-2362200" y="914400"/>
            <a:chExt cx="4648200" cy="9841675"/>
          </a:xfrm>
        </p:grpSpPr>
        <p:pic>
          <p:nvPicPr>
            <p:cNvPr id="11" name="Picture 2"/>
            <p:cNvPicPr>
              <a:picLocks noChangeAspect="1" noChangeArrowheads="1"/>
            </p:cNvPicPr>
            <p:nvPr/>
          </p:nvPicPr>
          <p:blipFill>
            <a:blip r:embed="rId7"/>
            <a:srcRect l="6711" t="9846" r="52349" b="17052"/>
            <a:stretch>
              <a:fillRect/>
            </a:stretch>
          </p:blipFill>
          <p:spPr bwMode="auto">
            <a:xfrm>
              <a:off x="-2362200" y="914400"/>
              <a:ext cx="4648200" cy="5410200"/>
            </a:xfrm>
            <a:prstGeom prst="rect">
              <a:avLst/>
            </a:prstGeom>
            <a:noFill/>
            <a:ln w="9525">
              <a:noFill/>
              <a:miter lim="800000"/>
              <a:headEnd/>
              <a:tailEnd/>
            </a:ln>
            <a:effectLst/>
          </p:spPr>
        </p:pic>
        <p:pic>
          <p:nvPicPr>
            <p:cNvPr id="12" name="Picture 2"/>
            <p:cNvPicPr>
              <a:picLocks noChangeAspect="1" noChangeArrowheads="1"/>
            </p:cNvPicPr>
            <p:nvPr/>
          </p:nvPicPr>
          <p:blipFill>
            <a:blip r:embed="rId7"/>
            <a:srcRect l="49888" t="20142" r="9172" b="17921"/>
            <a:stretch>
              <a:fillRect/>
            </a:stretch>
          </p:blipFill>
          <p:spPr bwMode="auto">
            <a:xfrm>
              <a:off x="-2362200" y="6172199"/>
              <a:ext cx="4648200" cy="4583876"/>
            </a:xfrm>
            <a:prstGeom prst="rect">
              <a:avLst/>
            </a:prstGeom>
            <a:noFill/>
            <a:ln w="9525">
              <a:noFill/>
              <a:miter lim="800000"/>
              <a:headEnd/>
              <a:tailEnd/>
            </a:ln>
            <a:effectLst/>
          </p:spPr>
        </p:pic>
      </p:grpSp>
      <p:grpSp>
        <p:nvGrpSpPr>
          <p:cNvPr id="25" name="Group 72"/>
          <p:cNvGrpSpPr/>
          <p:nvPr/>
        </p:nvGrpSpPr>
        <p:grpSpPr>
          <a:xfrm>
            <a:off x="125485" y="190500"/>
            <a:ext cx="8960602" cy="6555049"/>
            <a:chOff x="237671" y="268288"/>
            <a:chExt cx="9177792" cy="6627166"/>
          </a:xfrm>
        </p:grpSpPr>
        <p:grpSp>
          <p:nvGrpSpPr>
            <p:cNvPr id="27" name="Group 92"/>
            <p:cNvGrpSpPr>
              <a:grpSpLocks/>
            </p:cNvGrpSpPr>
            <p:nvPr/>
          </p:nvGrpSpPr>
          <p:grpSpPr bwMode="auto">
            <a:xfrm>
              <a:off x="5110163" y="395288"/>
              <a:ext cx="981075" cy="565150"/>
              <a:chOff x="3783921" y="107661"/>
              <a:chExt cx="981075" cy="565150"/>
            </a:xfrm>
          </p:grpSpPr>
          <p:grpSp>
            <p:nvGrpSpPr>
              <p:cNvPr id="72" name="Group 192"/>
              <p:cNvGrpSpPr>
                <a:grpSpLocks/>
              </p:cNvGrpSpPr>
              <p:nvPr/>
            </p:nvGrpSpPr>
            <p:grpSpPr bwMode="auto">
              <a:xfrm>
                <a:off x="3895165" y="227150"/>
                <a:ext cx="762000" cy="339866"/>
                <a:chOff x="-1211605" y="3738092"/>
                <a:chExt cx="990600" cy="381000"/>
              </a:xfrm>
            </p:grpSpPr>
            <p:sp>
              <p:nvSpPr>
                <p:cNvPr id="75"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76"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73" name="Oval 72"/>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4" name="Oval 73"/>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28" name="Group 129"/>
            <p:cNvGrpSpPr>
              <a:grpSpLocks/>
            </p:cNvGrpSpPr>
            <p:nvPr/>
          </p:nvGrpSpPr>
          <p:grpSpPr bwMode="auto">
            <a:xfrm>
              <a:off x="5905500" y="268288"/>
              <a:ext cx="3509963" cy="6563666"/>
              <a:chOff x="12107211" y="457658"/>
              <a:chExt cx="3509963" cy="6563666"/>
            </a:xfrm>
          </p:grpSpPr>
          <p:sp>
            <p:nvSpPr>
              <p:cNvPr id="61" name="Freeform 60"/>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2" name="Cube 61"/>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 name="Cube 62"/>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Cube 63"/>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Oval 64"/>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6" name="Oval 65"/>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7" name="Cube 66"/>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8" name="Group 30"/>
              <p:cNvGrpSpPr>
                <a:grpSpLocks/>
              </p:cNvGrpSpPr>
              <p:nvPr/>
            </p:nvGrpSpPr>
            <p:grpSpPr bwMode="auto">
              <a:xfrm>
                <a:off x="12259611" y="683083"/>
                <a:ext cx="3357563" cy="390881"/>
                <a:chOff x="3502961" y="562432"/>
                <a:chExt cx="3357563" cy="390881"/>
              </a:xfrm>
            </p:grpSpPr>
            <p:sp>
              <p:nvSpPr>
                <p:cNvPr id="70" name="Freeform 69"/>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71" name="Straight Connector 70"/>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9" name="Freeform 68"/>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9" name="Cube 28"/>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Cube 29"/>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Freeform 30"/>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 name="Cube 31"/>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Cube 32"/>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Cube 33"/>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Cube 34"/>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Cube 35"/>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7" name="Group 115"/>
            <p:cNvGrpSpPr>
              <a:grpSpLocks/>
            </p:cNvGrpSpPr>
            <p:nvPr/>
          </p:nvGrpSpPr>
          <p:grpSpPr bwMode="auto">
            <a:xfrm>
              <a:off x="1152133" y="493203"/>
              <a:ext cx="445311" cy="377825"/>
              <a:chOff x="-1893507" y="211926"/>
              <a:chExt cx="445311" cy="377825"/>
            </a:xfrm>
          </p:grpSpPr>
          <p:sp>
            <p:nvSpPr>
              <p:cNvPr id="51" name="Oval 50"/>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 name="Oval 51"/>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 name="Oval 52"/>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 name="Oval 53"/>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 name="Oval 54"/>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 name="Oval 57"/>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Oval 58"/>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Oval 59"/>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8" name="Cube 37"/>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Cube 38"/>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41" name="Group 116"/>
            <p:cNvGrpSpPr>
              <a:grpSpLocks/>
            </p:cNvGrpSpPr>
            <p:nvPr/>
          </p:nvGrpSpPr>
          <p:grpSpPr bwMode="auto">
            <a:xfrm>
              <a:off x="1790700" y="281277"/>
              <a:ext cx="3124200" cy="730150"/>
              <a:chOff x="-3107460" y="1653540"/>
              <a:chExt cx="3124200" cy="730150"/>
            </a:xfrm>
          </p:grpSpPr>
          <p:grpSp>
            <p:nvGrpSpPr>
              <p:cNvPr id="47" name="Group 58"/>
              <p:cNvGrpSpPr>
                <a:grpSpLocks/>
              </p:cNvGrpSpPr>
              <p:nvPr/>
            </p:nvGrpSpPr>
            <p:grpSpPr bwMode="auto">
              <a:xfrm>
                <a:off x="-3107460" y="1653540"/>
                <a:ext cx="3124200" cy="587375"/>
                <a:chOff x="5451708" y="475726"/>
                <a:chExt cx="4495800" cy="586880"/>
              </a:xfrm>
            </p:grpSpPr>
            <p:sp>
              <p:nvSpPr>
                <p:cNvPr id="49"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50" name="Straight Connector 49"/>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8"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42" name="Oval 41"/>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3" name="Freeform 42"/>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4"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45" name="Straight Connector 44"/>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77" name="Rounded Rectangle 76"/>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8" name="Rectangle 77"/>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79" name="Group 78"/>
          <p:cNvGrpSpPr/>
          <p:nvPr/>
        </p:nvGrpSpPr>
        <p:grpSpPr>
          <a:xfrm>
            <a:off x="280982" y="2095500"/>
            <a:ext cx="1319218" cy="2628900"/>
            <a:chOff x="8648700" y="7200900"/>
            <a:chExt cx="1319218" cy="2628900"/>
          </a:xfrm>
        </p:grpSpPr>
        <p:sp>
          <p:nvSpPr>
            <p:cNvPr id="80" name="Round Diagonal Corner Rectangle 79"/>
            <p:cNvSpPr/>
            <p:nvPr/>
          </p:nvSpPr>
          <p:spPr bwMode="auto">
            <a:xfrm>
              <a:off x="8648700" y="9105900"/>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81" name="Round Diagonal Corner Rectangle 80"/>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82" name="Round Diagonal Corner Rectangle 81"/>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83" name="Round Diagonal Corner Rectangle 82"/>
            <p:cNvSpPr/>
            <p:nvPr/>
          </p:nvSpPr>
          <p:spPr bwMode="auto">
            <a:xfrm>
              <a:off x="8648700" y="7956804"/>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84" name="Round Diagonal Corner Rectangle 83"/>
            <p:cNvSpPr/>
            <p:nvPr/>
          </p:nvSpPr>
          <p:spPr bwMode="auto">
            <a:xfrm>
              <a:off x="8648700" y="8337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85" name="Round Diagonal Corner Rectangle 84"/>
            <p:cNvSpPr/>
            <p:nvPr/>
          </p:nvSpPr>
          <p:spPr bwMode="auto">
            <a:xfrm>
              <a:off x="8648700" y="8718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86" name="Round Diagonal Corner Rectangle 85"/>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87" name="Frame 86"/>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Rounded Rectangle 87"/>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89" name="Group 85"/>
          <p:cNvGrpSpPr/>
          <p:nvPr/>
        </p:nvGrpSpPr>
        <p:grpSpPr>
          <a:xfrm>
            <a:off x="1438728" y="1406236"/>
            <a:ext cx="7629073" cy="4038600"/>
            <a:chOff x="1477285" y="1041943"/>
            <a:chExt cx="7133315" cy="4249324"/>
          </a:xfrm>
        </p:grpSpPr>
        <p:sp>
          <p:nvSpPr>
            <p:cNvPr id="90" name="Freeform 89"/>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1" name="Freeform 90"/>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92" name="TextBox 91"/>
          <p:cNvSpPr txBox="1"/>
          <p:nvPr/>
        </p:nvSpPr>
        <p:spPr>
          <a:xfrm>
            <a:off x="1866900" y="1905000"/>
            <a:ext cx="6210300" cy="3693319"/>
          </a:xfrm>
          <a:prstGeom prst="rect">
            <a:avLst/>
          </a:prstGeom>
          <a:noFill/>
        </p:spPr>
        <p:txBody>
          <a:bodyPr wrap="square" rtlCol="0">
            <a:spAutoFit/>
          </a:bodyPr>
          <a:lstStyle/>
          <a:p>
            <a:pPr marL="171450" indent="-171450">
              <a:buFont typeface="Arial" pitchFamily="34" charset="0"/>
              <a:buChar char="•"/>
            </a:pPr>
            <a:r>
              <a:rPr lang="en-US" sz="2400" b="1" dirty="0" smtClean="0">
                <a:solidFill>
                  <a:srgbClr val="00B050"/>
                </a:solidFill>
                <a:latin typeface="Arial" pitchFamily="34" charset="0"/>
                <a:cs typeface="Arial" pitchFamily="34" charset="0"/>
              </a:rPr>
              <a:t>Expansion Joints</a:t>
            </a:r>
          </a:p>
          <a:p>
            <a:pPr marL="171450" lvl="0" indent="-171450">
              <a:buFont typeface="Arial" pitchFamily="34" charset="0"/>
              <a:buChar char="•"/>
            </a:pPr>
            <a:r>
              <a:rPr lang="en-US" sz="2400" b="1" dirty="0" smtClean="0">
                <a:solidFill>
                  <a:srgbClr val="00B050"/>
                </a:solidFill>
                <a:latin typeface="Arial" pitchFamily="34" charset="0"/>
                <a:cs typeface="Arial" pitchFamily="34" charset="0"/>
              </a:rPr>
              <a:t>Two-way Post-tension Flat Plate System</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Gravity System</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Shear Walls</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Foundations</a:t>
            </a:r>
          </a:p>
          <a:p>
            <a:pPr marL="171450" lvl="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200" b="1" dirty="0" smtClean="0">
              <a:solidFill>
                <a:srgbClr val="00B050"/>
              </a:solidFill>
            </a:endParaRPr>
          </a:p>
          <a:p>
            <a:pPr marL="114300"/>
            <a:endParaRPr lang="en-US" sz="2200" b="1" dirty="0" smtClean="0">
              <a:solidFill>
                <a:srgbClr val="00B050"/>
              </a:solidFill>
              <a:latin typeface="Arial" pitchFamily="34" charset="0"/>
              <a:cs typeface="Arial" pitchFamily="34" charset="0"/>
            </a:endParaRPr>
          </a:p>
          <a:p>
            <a:pPr marL="114300"/>
            <a:endParaRPr lang="en-US" sz="2200" b="1" dirty="0" smtClean="0">
              <a:solidFill>
                <a:srgbClr val="00B05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9239250" y="88991"/>
            <a:ext cx="18145125" cy="6642009"/>
            <a:chOff x="9239250" y="88991"/>
            <a:chExt cx="18145125" cy="6642009"/>
          </a:xfrm>
        </p:grpSpPr>
        <p:pic>
          <p:nvPicPr>
            <p:cNvPr id="16"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17"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18" name="Group 64"/>
            <p:cNvGrpSpPr/>
            <p:nvPr/>
          </p:nvGrpSpPr>
          <p:grpSpPr>
            <a:xfrm>
              <a:off x="9372600" y="250723"/>
              <a:ext cx="6193536" cy="257686"/>
              <a:chOff x="822325" y="3078477"/>
              <a:chExt cx="6193536" cy="257686"/>
            </a:xfrm>
          </p:grpSpPr>
          <p:sp>
            <p:nvSpPr>
              <p:cNvPr id="21" name="Round Diagonal Corner Rectangle 20"/>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22" name="Round Diagonal Corner Rectangle 21"/>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23" name="Round Diagonal Corner Rectangle 22"/>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BREADTH I</a:t>
                </a:r>
                <a:endParaRPr lang="en-US" sz="850" b="1" dirty="0">
                  <a:solidFill>
                    <a:srgbClr val="FFFF00"/>
                  </a:solidFill>
                </a:endParaRPr>
              </a:p>
            </p:txBody>
          </p:sp>
          <p:sp>
            <p:nvSpPr>
              <p:cNvPr id="24" name="Round Diagonal Corner Rectangle 23"/>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II</a:t>
                </a:r>
                <a:endParaRPr lang="en-US" sz="850" b="1" dirty="0">
                  <a:solidFill>
                    <a:schemeClr val="bg1"/>
                  </a:solidFill>
                </a:endParaRPr>
              </a:p>
            </p:txBody>
          </p:sp>
          <p:sp>
            <p:nvSpPr>
              <p:cNvPr id="25" name="Round Diagonal Corner Rectangle 24"/>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26" name="Round Diagonal Corner Rectangle 25"/>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STRUCTURAL DEPTH</a:t>
                </a:r>
                <a:endParaRPr lang="en-US" sz="850" b="1" dirty="0">
                  <a:solidFill>
                    <a:schemeClr val="bg1"/>
                  </a:solidFill>
                </a:endParaRPr>
              </a:p>
            </p:txBody>
          </p:sp>
          <p:sp>
            <p:nvSpPr>
              <p:cNvPr id="28" name="Round Diagonal Corner Rectangle 27"/>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19"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20"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2" name="Group 49"/>
          <p:cNvGrpSpPr/>
          <p:nvPr/>
        </p:nvGrpSpPr>
        <p:grpSpPr>
          <a:xfrm>
            <a:off x="9753600" y="1600200"/>
            <a:ext cx="3634013" cy="197230"/>
            <a:chOff x="332581" y="3202781"/>
            <a:chExt cx="3291840" cy="182880"/>
          </a:xfrm>
        </p:grpSpPr>
        <p:cxnSp>
          <p:nvCxnSpPr>
            <p:cNvPr id="56" name="Straight Connector 55"/>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graphicFrame>
        <p:nvGraphicFramePr>
          <p:cNvPr id="8" name="Table 7"/>
          <p:cNvGraphicFramePr>
            <a:graphicFrameLocks noGrp="1"/>
          </p:cNvGraphicFramePr>
          <p:nvPr/>
        </p:nvGraphicFramePr>
        <p:xfrm>
          <a:off x="19050000" y="1524000"/>
          <a:ext cx="4914900" cy="4495800"/>
        </p:xfrm>
        <a:graphic>
          <a:graphicData uri="http://schemas.openxmlformats.org/drawingml/2006/table">
            <a:tbl>
              <a:tblPr/>
              <a:tblGrid>
                <a:gridCol w="230386"/>
                <a:gridCol w="2380654"/>
                <a:gridCol w="2303860"/>
              </a:tblGrid>
              <a:tr h="254479">
                <a:tc gridSpan="3">
                  <a:txBody>
                    <a:bodyPr/>
                    <a:lstStyle/>
                    <a:p>
                      <a:pPr algn="ctr" fontAlgn="b"/>
                      <a:r>
                        <a:rPr lang="en-US" sz="1000" b="1" i="0" u="none" strike="noStrike" dirty="0">
                          <a:solidFill>
                            <a:srgbClr val="FFFFFF"/>
                          </a:solidFill>
                          <a:latin typeface="Arial" pitchFamily="34" charset="0"/>
                          <a:cs typeface="Arial" pitchFamily="34" charset="0"/>
                        </a:rPr>
                        <a:t>Comparison of Extension and Intensive Green Roof Systems</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r>
              <a:tr h="178629">
                <a:tc rowSpan="2">
                  <a:txBody>
                    <a:bodyPr/>
                    <a:lstStyle/>
                    <a:p>
                      <a:pPr algn="ctr" fontAlgn="b"/>
                      <a:r>
                        <a:rPr lang="en-US" sz="1000" b="1" i="0" u="none" strike="noStrike">
                          <a:solidFill>
                            <a:srgbClr val="000000"/>
                          </a:solidFill>
                          <a:latin typeface="Arial" pitchFamily="34" charset="0"/>
                          <a:cs typeface="Arial" pitchFamily="34" charset="0"/>
                        </a:rPr>
                        <a:t> </a:t>
                      </a:r>
                    </a:p>
                  </a:txBody>
                  <a:tcPr marL="8063" marR="8063" marT="8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latin typeface="Arial" pitchFamily="34" charset="0"/>
                          <a:cs typeface="Arial" pitchFamily="34" charset="0"/>
                        </a:rPr>
                        <a:t>EXTENSIVE GREEN ROOF</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n-US" sz="1000" b="0" i="0" u="none" strike="noStrike" dirty="0">
                          <a:solidFill>
                            <a:srgbClr val="000000"/>
                          </a:solidFill>
                          <a:latin typeface="Arial" pitchFamily="34" charset="0"/>
                          <a:cs typeface="Arial" pitchFamily="34" charset="0"/>
                        </a:rPr>
                        <a:t>INTENSIVE GREEN ROOF</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r>
              <a:tr h="584809">
                <a:tc vMerge="1">
                  <a:txBody>
                    <a:bodyPr/>
                    <a:lstStyle/>
                    <a:p>
                      <a:endParaRPr lang="en-US"/>
                    </a:p>
                  </a:txBody>
                  <a:tcPr/>
                </a:tc>
                <a:tc>
                  <a:txBody>
                    <a:bodyPr/>
                    <a:lstStyle/>
                    <a:p>
                      <a:pPr algn="ctr" fontAlgn="ctr"/>
                      <a:r>
                        <a:rPr lang="en-US" sz="1000" b="0" i="0" u="none" strike="noStrike" dirty="0">
                          <a:solidFill>
                            <a:srgbClr val="000000"/>
                          </a:solidFill>
                          <a:latin typeface="Arial" pitchFamily="34" charset="0"/>
                          <a:cs typeface="Arial" pitchFamily="34" charset="0"/>
                        </a:rPr>
                        <a:t>Thin growing medium; little or no irrigation; stressful conditions for plants; low plant diversity</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latin typeface="Arial" pitchFamily="34" charset="0"/>
                          <a:cs typeface="Arial" pitchFamily="34" charset="0"/>
                        </a:rPr>
                        <a:t>Deep soil; irrigation system; more favorable conditions for plants; high plant diversity; often accessible</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77883">
                <a:tc>
                  <a:txBody>
                    <a:bodyPr/>
                    <a:lstStyle/>
                    <a:p>
                      <a:pPr algn="ctr" fontAlgn="ctr"/>
                      <a:r>
                        <a:rPr lang="en-US" sz="1000" b="1" i="0" u="none" strike="noStrike" dirty="0">
                          <a:solidFill>
                            <a:srgbClr val="000000"/>
                          </a:solidFill>
                          <a:latin typeface="Arial" pitchFamily="34" charset="0"/>
                          <a:cs typeface="Arial" pitchFamily="34" charset="0"/>
                        </a:rPr>
                        <a:t>Advantages</a:t>
                      </a:r>
                    </a:p>
                  </a:txBody>
                  <a:tcPr marL="8063" marR="8063" marT="806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800" b="0" i="0" u="none" strike="noStrike" dirty="0">
                          <a:solidFill>
                            <a:srgbClr val="000000"/>
                          </a:solidFill>
                          <a:latin typeface="Arial" pitchFamily="34" charset="0"/>
                          <a:cs typeface="Arial" pitchFamily="34" charset="0"/>
                        </a:rPr>
                        <a:t> </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800" b="0" i="0" u="none" strike="noStrike" dirty="0" smtClean="0">
                          <a:solidFill>
                            <a:srgbClr val="000000"/>
                          </a:solidFill>
                          <a:latin typeface="Arial" pitchFamily="34" charset="0"/>
                          <a:cs typeface="Arial" pitchFamily="34" charset="0"/>
                        </a:rPr>
                        <a:t> </a:t>
                      </a:r>
                      <a:endParaRPr lang="en-US" sz="800" b="0" i="0" u="none" strike="noStrike" dirty="0">
                        <a:solidFill>
                          <a:srgbClr val="000000"/>
                        </a:solidFill>
                        <a:latin typeface="Arial" pitchFamily="34" charset="0"/>
                        <a:cs typeface="Arial" pitchFamily="34" charset="0"/>
                      </a:endParaRP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bl>
          </a:graphicData>
        </a:graphic>
      </p:graphicFrame>
      <p:sp>
        <p:nvSpPr>
          <p:cNvPr id="9" name="Rectangle 8"/>
          <p:cNvSpPr/>
          <p:nvPr/>
        </p:nvSpPr>
        <p:spPr>
          <a:xfrm>
            <a:off x="19354800" y="2781300"/>
            <a:ext cx="2705100" cy="2913618"/>
          </a:xfrm>
          <a:prstGeom prst="rect">
            <a:avLst/>
          </a:prstGeom>
        </p:spPr>
        <p:txBody>
          <a:bodyPr wrap="square">
            <a:spAutoFit/>
          </a:bodyPr>
          <a:lstStyle/>
          <a:p>
            <a:pPr>
              <a:spcAft>
                <a:spcPts val="100"/>
              </a:spcAft>
            </a:pPr>
            <a:r>
              <a:rPr lang="en-US" sz="1000" dirty="0" smtClean="0">
                <a:solidFill>
                  <a:srgbClr val="C00000"/>
                </a:solidFill>
                <a:latin typeface="Arial" pitchFamily="34" charset="0"/>
                <a:cs typeface="Arial" pitchFamily="34" charset="0"/>
              </a:rPr>
              <a:t>• Lightweight; roof generally does </a:t>
            </a:r>
          </a:p>
          <a:p>
            <a:pPr>
              <a:spcAft>
                <a:spcPts val="100"/>
              </a:spcAft>
            </a:pPr>
            <a:r>
              <a:rPr lang="en-US" sz="1000" dirty="0" smtClean="0">
                <a:solidFill>
                  <a:srgbClr val="C00000"/>
                </a:solidFill>
                <a:latin typeface="Arial" pitchFamily="34" charset="0"/>
                <a:cs typeface="Arial" pitchFamily="34" charset="0"/>
              </a:rPr>
              <a:t>  not require reinforcement.</a:t>
            </a:r>
          </a:p>
          <a:p>
            <a:pPr>
              <a:spcAft>
                <a:spcPts val="100"/>
              </a:spcAft>
            </a:pPr>
            <a:r>
              <a:rPr lang="en-US" sz="1000" dirty="0" smtClean="0">
                <a:solidFill>
                  <a:srgbClr val="C00000"/>
                </a:solidFill>
                <a:latin typeface="Arial" pitchFamily="34" charset="0"/>
                <a:cs typeface="Arial" pitchFamily="34" charset="0"/>
              </a:rPr>
              <a:t>• Suitable for large areas.</a:t>
            </a:r>
          </a:p>
          <a:p>
            <a:pPr>
              <a:spcAft>
                <a:spcPts val="100"/>
              </a:spcAft>
            </a:pPr>
            <a:r>
              <a:rPr lang="en-US" sz="1000" dirty="0" smtClean="0">
                <a:latin typeface="Arial" pitchFamily="34" charset="0"/>
                <a:cs typeface="Arial" pitchFamily="34" charset="0"/>
              </a:rPr>
              <a:t>• Dutiable for roofs with 0 - 30°  </a:t>
            </a:r>
          </a:p>
          <a:p>
            <a:pPr>
              <a:spcAft>
                <a:spcPts val="100"/>
              </a:spcAft>
            </a:pPr>
            <a:r>
              <a:rPr lang="en-US" sz="1000" dirty="0" smtClean="0">
                <a:latin typeface="Arial" pitchFamily="34" charset="0"/>
                <a:cs typeface="Arial" pitchFamily="34" charset="0"/>
              </a:rPr>
              <a:t>  (slope).</a:t>
            </a:r>
          </a:p>
          <a:p>
            <a:pPr>
              <a:spcAft>
                <a:spcPts val="100"/>
              </a:spcAft>
            </a:pPr>
            <a:r>
              <a:rPr lang="en-US" sz="1000" dirty="0" smtClean="0">
                <a:solidFill>
                  <a:srgbClr val="C00000"/>
                </a:solidFill>
                <a:latin typeface="Arial" pitchFamily="34" charset="0"/>
                <a:cs typeface="Arial" pitchFamily="34" charset="0"/>
              </a:rPr>
              <a:t>• Low maintenance and long life.</a:t>
            </a:r>
          </a:p>
          <a:p>
            <a:pPr>
              <a:spcAft>
                <a:spcPts val="100"/>
              </a:spcAft>
            </a:pPr>
            <a:r>
              <a:rPr lang="en-US" sz="1000" dirty="0" smtClean="0">
                <a:solidFill>
                  <a:srgbClr val="C00000"/>
                </a:solidFill>
                <a:latin typeface="Arial" pitchFamily="34" charset="0"/>
                <a:cs typeface="Arial" pitchFamily="34" charset="0"/>
              </a:rPr>
              <a:t>• Often no need for irrigation and </a:t>
            </a:r>
          </a:p>
          <a:p>
            <a:pPr>
              <a:spcAft>
                <a:spcPts val="100"/>
              </a:spcAft>
            </a:pPr>
            <a:r>
              <a:rPr lang="en-US" sz="1000" dirty="0" smtClean="0">
                <a:solidFill>
                  <a:srgbClr val="C00000"/>
                </a:solidFill>
                <a:latin typeface="Arial" pitchFamily="34" charset="0"/>
                <a:cs typeface="Arial" pitchFamily="34" charset="0"/>
              </a:rPr>
              <a:t>  specialized drainage systems.</a:t>
            </a:r>
          </a:p>
          <a:p>
            <a:pPr>
              <a:spcAft>
                <a:spcPts val="100"/>
              </a:spcAft>
            </a:pPr>
            <a:r>
              <a:rPr lang="en-US" sz="1000" dirty="0" smtClean="0">
                <a:latin typeface="Arial" pitchFamily="34" charset="0"/>
                <a:cs typeface="Arial" pitchFamily="34" charset="0"/>
              </a:rPr>
              <a:t>• Less technical expertise needed.</a:t>
            </a:r>
          </a:p>
          <a:p>
            <a:pPr>
              <a:spcAft>
                <a:spcPts val="100"/>
              </a:spcAft>
            </a:pPr>
            <a:r>
              <a:rPr lang="en-US" sz="1000" dirty="0" smtClean="0">
                <a:solidFill>
                  <a:srgbClr val="C00000"/>
                </a:solidFill>
                <a:latin typeface="Arial" pitchFamily="34" charset="0"/>
                <a:cs typeface="Arial" pitchFamily="34" charset="0"/>
              </a:rPr>
              <a:t>• Often suitable for retrofit projects.</a:t>
            </a:r>
          </a:p>
          <a:p>
            <a:pPr>
              <a:spcAft>
                <a:spcPts val="100"/>
              </a:spcAft>
            </a:pPr>
            <a:r>
              <a:rPr lang="en-US" sz="1000" dirty="0" smtClean="0">
                <a:latin typeface="Arial" pitchFamily="34" charset="0"/>
                <a:cs typeface="Arial" pitchFamily="34" charset="0"/>
              </a:rPr>
              <a:t>• Can leave vegetation to grow </a:t>
            </a:r>
          </a:p>
          <a:p>
            <a:pPr>
              <a:spcAft>
                <a:spcPts val="100"/>
              </a:spcAft>
            </a:pPr>
            <a:r>
              <a:rPr lang="en-US" sz="1000" dirty="0" smtClean="0">
                <a:latin typeface="Arial" pitchFamily="34" charset="0"/>
                <a:cs typeface="Arial" pitchFamily="34" charset="0"/>
              </a:rPr>
              <a:t>  spontaneously.</a:t>
            </a:r>
          </a:p>
          <a:p>
            <a:pPr>
              <a:spcAft>
                <a:spcPts val="100"/>
              </a:spcAft>
            </a:pPr>
            <a:r>
              <a:rPr lang="en-US" sz="1000" dirty="0" smtClean="0">
                <a:solidFill>
                  <a:srgbClr val="C00000"/>
                </a:solidFill>
                <a:latin typeface="Arial" pitchFamily="34" charset="0"/>
                <a:cs typeface="Arial" pitchFamily="34" charset="0"/>
              </a:rPr>
              <a:t>• Relatively inexpensive.</a:t>
            </a:r>
          </a:p>
          <a:p>
            <a:pPr>
              <a:spcAft>
                <a:spcPts val="100"/>
              </a:spcAft>
            </a:pPr>
            <a:r>
              <a:rPr lang="en-US" sz="1000" dirty="0" smtClean="0">
                <a:latin typeface="Arial" pitchFamily="34" charset="0"/>
                <a:cs typeface="Arial" pitchFamily="34" charset="0"/>
              </a:rPr>
              <a:t>• Looks more natural.</a:t>
            </a:r>
          </a:p>
          <a:p>
            <a:pPr>
              <a:spcAft>
                <a:spcPts val="100"/>
              </a:spcAft>
            </a:pPr>
            <a:r>
              <a:rPr lang="en-US" sz="1000" dirty="0" smtClean="0">
                <a:latin typeface="Arial" pitchFamily="34" charset="0"/>
                <a:cs typeface="Arial" pitchFamily="34" charset="0"/>
              </a:rPr>
              <a:t>• Easier for planning authority to </a:t>
            </a:r>
          </a:p>
          <a:p>
            <a:pPr>
              <a:spcAft>
                <a:spcPts val="100"/>
              </a:spcAft>
            </a:pPr>
            <a:r>
              <a:rPr lang="en-US" sz="1000" dirty="0" smtClean="0">
                <a:latin typeface="Arial" pitchFamily="34" charset="0"/>
                <a:cs typeface="Arial" pitchFamily="34" charset="0"/>
              </a:rPr>
              <a:t>  demand as a condition of planning </a:t>
            </a:r>
          </a:p>
          <a:p>
            <a:pPr>
              <a:spcAft>
                <a:spcPts val="100"/>
              </a:spcAft>
            </a:pPr>
            <a:r>
              <a:rPr lang="en-US" sz="1000" dirty="0" smtClean="0">
                <a:latin typeface="Arial" pitchFamily="34" charset="0"/>
                <a:cs typeface="Arial" pitchFamily="34" charset="0"/>
              </a:rPr>
              <a:t>  approvals.</a:t>
            </a:r>
            <a:endParaRPr lang="en-US" sz="1000" dirty="0">
              <a:latin typeface="Arial" pitchFamily="34" charset="0"/>
              <a:cs typeface="Arial" pitchFamily="34" charset="0"/>
            </a:endParaRPr>
          </a:p>
        </p:txBody>
      </p:sp>
      <p:sp>
        <p:nvSpPr>
          <p:cNvPr id="10" name="Rectangle 9"/>
          <p:cNvSpPr/>
          <p:nvPr/>
        </p:nvSpPr>
        <p:spPr>
          <a:xfrm>
            <a:off x="21562218" y="2644601"/>
            <a:ext cx="2250281" cy="2413481"/>
          </a:xfrm>
          <a:prstGeom prst="rect">
            <a:avLst/>
          </a:prstGeom>
        </p:spPr>
        <p:txBody>
          <a:bodyPr wrap="square">
            <a:spAutoFit/>
          </a:bodyPr>
          <a:lstStyle/>
          <a:p>
            <a:pPr>
              <a:spcAft>
                <a:spcPts val="100"/>
              </a:spcAft>
            </a:pPr>
            <a:r>
              <a:rPr lang="en-US" sz="1000" dirty="0" smtClean="0">
                <a:latin typeface="Arial" pitchFamily="34" charset="0"/>
                <a:cs typeface="Arial" pitchFamily="34" charset="0"/>
              </a:rPr>
              <a:t>• Greater diversity of plants and </a:t>
            </a:r>
          </a:p>
          <a:p>
            <a:pPr>
              <a:spcAft>
                <a:spcPts val="100"/>
              </a:spcAft>
            </a:pPr>
            <a:r>
              <a:rPr lang="en-US" sz="1000" dirty="0" smtClean="0">
                <a:latin typeface="Arial" pitchFamily="34" charset="0"/>
                <a:cs typeface="Arial" pitchFamily="34" charset="0"/>
              </a:rPr>
              <a:t>  habitats.</a:t>
            </a:r>
          </a:p>
          <a:p>
            <a:pPr>
              <a:spcAft>
                <a:spcPts val="100"/>
              </a:spcAft>
            </a:pPr>
            <a:r>
              <a:rPr lang="en-US" sz="1000" dirty="0" smtClean="0">
                <a:latin typeface="Arial" pitchFamily="34" charset="0"/>
                <a:cs typeface="Arial" pitchFamily="34" charset="0"/>
              </a:rPr>
              <a:t>• Good insulation properties.</a:t>
            </a:r>
          </a:p>
          <a:p>
            <a:pPr>
              <a:spcAft>
                <a:spcPts val="100"/>
              </a:spcAft>
            </a:pPr>
            <a:r>
              <a:rPr lang="en-US" sz="1000" dirty="0" smtClean="0">
                <a:latin typeface="Arial" pitchFamily="34" charset="0"/>
                <a:cs typeface="Arial" pitchFamily="34" charset="0"/>
              </a:rPr>
              <a:t>• Can simulate a wildlife garden </a:t>
            </a:r>
          </a:p>
          <a:p>
            <a:pPr>
              <a:spcAft>
                <a:spcPts val="100"/>
              </a:spcAft>
            </a:pPr>
            <a:r>
              <a:rPr lang="en-US" sz="1000" dirty="0" smtClean="0">
                <a:latin typeface="Arial" pitchFamily="34" charset="0"/>
                <a:cs typeface="Arial" pitchFamily="34" charset="0"/>
              </a:rPr>
              <a:t>  on the ground.</a:t>
            </a:r>
          </a:p>
          <a:p>
            <a:pPr>
              <a:spcAft>
                <a:spcPts val="100"/>
              </a:spcAft>
            </a:pPr>
            <a:r>
              <a:rPr lang="en-US" sz="1000" dirty="0" smtClean="0">
                <a:latin typeface="Arial" pitchFamily="34" charset="0"/>
                <a:cs typeface="Arial" pitchFamily="34" charset="0"/>
              </a:rPr>
              <a:t>• Can be made very attractive </a:t>
            </a:r>
          </a:p>
          <a:p>
            <a:pPr>
              <a:spcAft>
                <a:spcPts val="100"/>
              </a:spcAft>
            </a:pPr>
            <a:r>
              <a:rPr lang="en-US" sz="1000" dirty="0" smtClean="0">
                <a:latin typeface="Arial" pitchFamily="34" charset="0"/>
                <a:cs typeface="Arial" pitchFamily="34" charset="0"/>
              </a:rPr>
              <a:t>  visually.</a:t>
            </a:r>
          </a:p>
          <a:p>
            <a:pPr>
              <a:spcAft>
                <a:spcPts val="100"/>
              </a:spcAft>
            </a:pPr>
            <a:r>
              <a:rPr lang="en-US" sz="1000" dirty="0" smtClean="0">
                <a:latin typeface="Arial" pitchFamily="34" charset="0"/>
                <a:cs typeface="Arial" pitchFamily="34" charset="0"/>
              </a:rPr>
              <a:t>• Often accessible, with more </a:t>
            </a:r>
          </a:p>
          <a:p>
            <a:pPr>
              <a:spcAft>
                <a:spcPts val="100"/>
              </a:spcAft>
            </a:pPr>
            <a:r>
              <a:rPr lang="en-US" sz="1000" dirty="0" smtClean="0">
                <a:latin typeface="Arial" pitchFamily="34" charset="0"/>
                <a:cs typeface="Arial" pitchFamily="34" charset="0"/>
              </a:rPr>
              <a:t>  diverse utilization of the roof. </a:t>
            </a:r>
          </a:p>
          <a:p>
            <a:pPr>
              <a:spcAft>
                <a:spcPts val="100"/>
              </a:spcAft>
            </a:pPr>
            <a:r>
              <a:rPr lang="en-US" sz="1000" dirty="0" smtClean="0">
                <a:latin typeface="Arial" pitchFamily="34" charset="0"/>
                <a:cs typeface="Arial" pitchFamily="34" charset="0"/>
              </a:rPr>
              <a:t>  i.e. for recreation, growing food, </a:t>
            </a:r>
          </a:p>
          <a:p>
            <a:pPr>
              <a:spcAft>
                <a:spcPts val="100"/>
              </a:spcAft>
            </a:pPr>
            <a:r>
              <a:rPr lang="en-US" sz="1000" dirty="0" smtClean="0">
                <a:latin typeface="Arial" pitchFamily="34" charset="0"/>
                <a:cs typeface="Arial" pitchFamily="34" charset="0"/>
              </a:rPr>
              <a:t>  as open space.</a:t>
            </a:r>
          </a:p>
          <a:p>
            <a:pPr>
              <a:spcAft>
                <a:spcPts val="100"/>
              </a:spcAft>
            </a:pPr>
            <a:r>
              <a:rPr lang="en-US" sz="1000" dirty="0" smtClean="0">
                <a:latin typeface="Arial" pitchFamily="34" charset="0"/>
                <a:cs typeface="Arial" pitchFamily="34" charset="0"/>
              </a:rPr>
              <a:t>• More energy efficiency and </a:t>
            </a:r>
          </a:p>
          <a:p>
            <a:pPr>
              <a:spcAft>
                <a:spcPts val="100"/>
              </a:spcAft>
            </a:pPr>
            <a:r>
              <a:rPr lang="en-US" sz="1000" dirty="0" smtClean="0">
                <a:latin typeface="Arial" pitchFamily="34" charset="0"/>
                <a:cs typeface="Arial" pitchFamily="34" charset="0"/>
              </a:rPr>
              <a:t>  storm water retention capability.</a:t>
            </a:r>
          </a:p>
          <a:p>
            <a:pPr>
              <a:spcAft>
                <a:spcPts val="100"/>
              </a:spcAft>
            </a:pPr>
            <a:r>
              <a:rPr lang="en-US" sz="1000" dirty="0" smtClean="0">
                <a:latin typeface="Arial" pitchFamily="34" charset="0"/>
                <a:cs typeface="Arial" pitchFamily="34" charset="0"/>
              </a:rPr>
              <a:t>• Longer membrane life.</a:t>
            </a:r>
            <a:endParaRPr lang="en-US" sz="1000" dirty="0">
              <a:latin typeface="Arial" pitchFamily="34" charset="0"/>
              <a:cs typeface="Arial" pitchFamily="34" charset="0"/>
            </a:endParaRPr>
          </a:p>
        </p:txBody>
      </p:sp>
      <p:sp>
        <p:nvSpPr>
          <p:cNvPr id="13" name="Rounded Rectangle 12"/>
          <p:cNvSpPr/>
          <p:nvPr/>
        </p:nvSpPr>
        <p:spPr>
          <a:xfrm>
            <a:off x="18783300" y="2628900"/>
            <a:ext cx="2833688" cy="330823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9829800" y="1371600"/>
            <a:ext cx="3467100" cy="1692771"/>
          </a:xfrm>
          <a:prstGeom prst="rect">
            <a:avLst/>
          </a:prstGeom>
        </p:spPr>
        <p:txBody>
          <a:bodyPr wrap="square">
            <a:spAutoFit/>
          </a:bodyPr>
          <a:lstStyle/>
          <a:p>
            <a:r>
              <a:rPr lang="en-US" sz="2000" b="1" dirty="0" smtClean="0">
                <a:solidFill>
                  <a:srgbClr val="00B050"/>
                </a:solidFill>
                <a:latin typeface="Arial" pitchFamily="34" charset="0"/>
                <a:cs typeface="Arial" pitchFamily="34" charset="0"/>
              </a:rPr>
              <a:t>Breadth 1: Green Roof</a:t>
            </a:r>
          </a:p>
          <a:p>
            <a:endParaRPr lang="en-US" b="1" i="1" dirty="0" smtClean="0">
              <a:solidFill>
                <a:schemeClr val="tx2">
                  <a:lumMod val="60000"/>
                  <a:lumOff val="40000"/>
                </a:schemeClr>
              </a:solidFill>
              <a:latin typeface="Arial" pitchFamily="34" charset="0"/>
              <a:cs typeface="Arial" pitchFamily="34" charset="0"/>
            </a:endParaRPr>
          </a:p>
          <a:p>
            <a:r>
              <a:rPr lang="en-US" sz="1600" dirty="0" smtClean="0">
                <a:solidFill>
                  <a:srgbClr val="FF0000"/>
                </a:solidFill>
                <a:latin typeface="Arial" pitchFamily="34" charset="0"/>
                <a:cs typeface="Arial" pitchFamily="34" charset="0"/>
              </a:rPr>
              <a:t>Executive Order S-20-04</a:t>
            </a:r>
            <a:r>
              <a:rPr lang="en-US" sz="1600" dirty="0" smtClean="0">
                <a:latin typeface="Arial" pitchFamily="34" charset="0"/>
                <a:cs typeface="Arial" pitchFamily="34" charset="0"/>
              </a:rPr>
              <a:t>: </a:t>
            </a:r>
          </a:p>
          <a:p>
            <a:pPr marL="290513" indent="-290513">
              <a:buFont typeface="Arial" pitchFamily="34" charset="0"/>
              <a:buChar char="•"/>
            </a:pPr>
            <a:r>
              <a:rPr lang="en-US" sz="1600" dirty="0" smtClean="0">
                <a:latin typeface="Arial" pitchFamily="34" charset="0"/>
                <a:cs typeface="Arial" pitchFamily="34" charset="0"/>
              </a:rPr>
              <a:t>Green Building Initiative reducing the energy consumption.</a:t>
            </a:r>
          </a:p>
          <a:p>
            <a:endParaRPr lang="en-US" dirty="0" smtClean="0">
              <a:latin typeface="Arial" pitchFamily="34" charset="0"/>
              <a:cs typeface="Arial" pitchFamily="34" charset="0"/>
            </a:endParaRPr>
          </a:p>
        </p:txBody>
      </p:sp>
      <p:sp>
        <p:nvSpPr>
          <p:cNvPr id="29" name="Rectangle 28"/>
          <p:cNvSpPr/>
          <p:nvPr/>
        </p:nvSpPr>
        <p:spPr>
          <a:xfrm>
            <a:off x="13716000" y="1600200"/>
            <a:ext cx="4229100" cy="4533900"/>
          </a:xfrm>
          <a:prstGeom prst="rect">
            <a:avLst/>
          </a:prstGeom>
        </p:spPr>
        <p:txBody>
          <a:bodyPr wrap="square">
            <a:spAutoFit/>
          </a:bodyPr>
          <a:lstStyle/>
          <a:p>
            <a:r>
              <a:rPr lang="en-US" sz="1400" b="1" dirty="0" smtClean="0">
                <a:latin typeface="Arial" pitchFamily="34" charset="0"/>
                <a:cs typeface="Arial" pitchFamily="34" charset="0"/>
              </a:rPr>
              <a:t>Environmental benefits:</a:t>
            </a:r>
          </a:p>
          <a:p>
            <a:pPr marL="171450" indent="171450">
              <a:buFont typeface="Arial" pitchFamily="34" charset="0"/>
              <a:buChar char="•"/>
            </a:pPr>
            <a:r>
              <a:rPr lang="en-US" sz="1400" dirty="0" smtClean="0">
                <a:latin typeface="Arial" pitchFamily="34" charset="0"/>
                <a:cs typeface="Arial" pitchFamily="34" charset="0"/>
              </a:rPr>
              <a:t>Enhance and protect ecosystems and biodiversity </a:t>
            </a:r>
          </a:p>
          <a:p>
            <a:pPr marL="171450" indent="171450">
              <a:buFont typeface="Arial" pitchFamily="34" charset="0"/>
              <a:buChar char="•"/>
            </a:pPr>
            <a:r>
              <a:rPr lang="en-US" sz="1400" dirty="0" smtClean="0">
                <a:latin typeface="Arial" pitchFamily="34" charset="0"/>
                <a:cs typeface="Arial" pitchFamily="34" charset="0"/>
              </a:rPr>
              <a:t>Improve air and water quality </a:t>
            </a:r>
          </a:p>
          <a:p>
            <a:pPr marL="171450" indent="171450">
              <a:buFont typeface="Arial" pitchFamily="34" charset="0"/>
              <a:buChar char="•"/>
            </a:pPr>
            <a:r>
              <a:rPr lang="en-US" sz="1400" dirty="0" smtClean="0">
                <a:latin typeface="Arial" pitchFamily="34" charset="0"/>
                <a:cs typeface="Arial" pitchFamily="34" charset="0"/>
              </a:rPr>
              <a:t>Reduce solid waste </a:t>
            </a:r>
          </a:p>
          <a:p>
            <a:pPr marL="171450" indent="171450">
              <a:buFont typeface="Arial" pitchFamily="34" charset="0"/>
              <a:buChar char="•"/>
            </a:pPr>
            <a:r>
              <a:rPr lang="en-US" sz="1400" dirty="0" smtClean="0">
                <a:latin typeface="Arial" pitchFamily="34" charset="0"/>
                <a:cs typeface="Arial" pitchFamily="34" charset="0"/>
              </a:rPr>
              <a:t>Conserve natural resources </a:t>
            </a:r>
          </a:p>
          <a:p>
            <a:endParaRPr lang="en-US" sz="1400" dirty="0" smtClean="0">
              <a:latin typeface="Arial" pitchFamily="34" charset="0"/>
              <a:cs typeface="Arial" pitchFamily="34" charset="0"/>
            </a:endParaRPr>
          </a:p>
          <a:p>
            <a:r>
              <a:rPr lang="en-US" sz="1400" b="1" dirty="0" smtClean="0">
                <a:latin typeface="Arial" pitchFamily="34" charset="0"/>
                <a:cs typeface="Arial" pitchFamily="34" charset="0"/>
              </a:rPr>
              <a:t>Economic benefits: </a:t>
            </a:r>
          </a:p>
          <a:p>
            <a:pPr marL="342900" indent="-171450">
              <a:buFont typeface="Arial" pitchFamily="34" charset="0"/>
              <a:buChar char="•"/>
            </a:pPr>
            <a:r>
              <a:rPr lang="en-US" sz="1400" dirty="0" smtClean="0">
                <a:latin typeface="Arial" pitchFamily="34" charset="0"/>
                <a:cs typeface="Arial" pitchFamily="34" charset="0"/>
              </a:rPr>
              <a:t>Reduce operating costs </a:t>
            </a:r>
          </a:p>
          <a:p>
            <a:pPr marL="342900" indent="-171450">
              <a:buFont typeface="Arial" pitchFamily="34" charset="0"/>
              <a:buChar char="•"/>
            </a:pPr>
            <a:r>
              <a:rPr lang="en-US" sz="1400" dirty="0" smtClean="0">
                <a:latin typeface="Arial" pitchFamily="34" charset="0"/>
                <a:cs typeface="Arial" pitchFamily="34" charset="0"/>
              </a:rPr>
              <a:t>Enhance asset value and profits </a:t>
            </a:r>
          </a:p>
          <a:p>
            <a:pPr marL="342900" indent="-171450">
              <a:buFont typeface="Arial" pitchFamily="34" charset="0"/>
              <a:buChar char="•"/>
            </a:pPr>
            <a:r>
              <a:rPr lang="en-US" sz="1400" dirty="0" smtClean="0">
                <a:latin typeface="Arial" pitchFamily="34" charset="0"/>
                <a:cs typeface="Arial" pitchFamily="34" charset="0"/>
              </a:rPr>
              <a:t>Improve employee productivity and satisfaction </a:t>
            </a:r>
          </a:p>
          <a:p>
            <a:pPr marL="342900" indent="-171450">
              <a:buFont typeface="Arial" pitchFamily="34" charset="0"/>
              <a:buChar char="•"/>
            </a:pPr>
            <a:r>
              <a:rPr lang="en-US" sz="1400" dirty="0" smtClean="0">
                <a:latin typeface="Arial" pitchFamily="34" charset="0"/>
                <a:cs typeface="Arial" pitchFamily="34" charset="0"/>
              </a:rPr>
              <a:t>Optimize life-cycle economic performance </a:t>
            </a:r>
          </a:p>
          <a:p>
            <a:endParaRPr lang="en-US" sz="1400" dirty="0" smtClean="0">
              <a:latin typeface="Arial" pitchFamily="34" charset="0"/>
              <a:cs typeface="Arial" pitchFamily="34" charset="0"/>
            </a:endParaRPr>
          </a:p>
          <a:p>
            <a:r>
              <a:rPr lang="en-US" sz="1400" b="1" dirty="0" smtClean="0">
                <a:latin typeface="Arial" pitchFamily="34" charset="0"/>
                <a:cs typeface="Arial" pitchFamily="34" charset="0"/>
              </a:rPr>
              <a:t>Health and community benefits:</a:t>
            </a:r>
          </a:p>
          <a:p>
            <a:r>
              <a:rPr lang="en-US" sz="1400" b="1" dirty="0" smtClean="0">
                <a:latin typeface="Arial" pitchFamily="34" charset="0"/>
                <a:cs typeface="Arial" pitchFamily="34" charset="0"/>
              </a:rPr>
              <a:t> </a:t>
            </a:r>
          </a:p>
          <a:p>
            <a:pPr marL="342900" indent="-171450">
              <a:buFont typeface="Arial" pitchFamily="34" charset="0"/>
              <a:buChar char="•"/>
            </a:pPr>
            <a:r>
              <a:rPr lang="en-US" sz="1400" dirty="0" smtClean="0">
                <a:latin typeface="Arial" pitchFamily="34" charset="0"/>
                <a:cs typeface="Arial" pitchFamily="34" charset="0"/>
              </a:rPr>
              <a:t>Improve air, thermal, and acoustic environments </a:t>
            </a:r>
          </a:p>
          <a:p>
            <a:pPr marL="342900" indent="-171450">
              <a:buFont typeface="Arial" pitchFamily="34" charset="0"/>
              <a:buChar char="•"/>
            </a:pPr>
            <a:r>
              <a:rPr lang="en-US" sz="1400" dirty="0" smtClean="0">
                <a:latin typeface="Arial" pitchFamily="34" charset="0"/>
                <a:cs typeface="Arial" pitchFamily="34" charset="0"/>
              </a:rPr>
              <a:t>Enhance occupant comfort and health </a:t>
            </a:r>
          </a:p>
          <a:p>
            <a:pPr marL="342900" indent="-171450">
              <a:buFont typeface="Arial" pitchFamily="34" charset="0"/>
              <a:buChar char="•"/>
            </a:pPr>
            <a:r>
              <a:rPr lang="en-US" sz="1400" dirty="0" smtClean="0">
                <a:latin typeface="Arial" pitchFamily="34" charset="0"/>
                <a:cs typeface="Arial" pitchFamily="34" charset="0"/>
              </a:rPr>
              <a:t>Minimize strain on local infrastructure </a:t>
            </a:r>
          </a:p>
          <a:p>
            <a:pPr marL="342900" indent="-171450">
              <a:buFont typeface="Arial" pitchFamily="34" charset="0"/>
              <a:buChar char="•"/>
            </a:pPr>
            <a:r>
              <a:rPr lang="en-US" sz="1400" dirty="0" smtClean="0">
                <a:latin typeface="Arial" pitchFamily="34" charset="0"/>
                <a:cs typeface="Arial" pitchFamily="34" charset="0"/>
              </a:rPr>
              <a:t>Contribute to overall quality of life </a:t>
            </a:r>
          </a:p>
        </p:txBody>
      </p:sp>
      <p:grpSp>
        <p:nvGrpSpPr>
          <p:cNvPr id="27" name="Group 72"/>
          <p:cNvGrpSpPr/>
          <p:nvPr/>
        </p:nvGrpSpPr>
        <p:grpSpPr>
          <a:xfrm>
            <a:off x="125485" y="190500"/>
            <a:ext cx="8960602" cy="6555049"/>
            <a:chOff x="237671" y="268288"/>
            <a:chExt cx="9177792" cy="6627166"/>
          </a:xfrm>
        </p:grpSpPr>
        <p:grpSp>
          <p:nvGrpSpPr>
            <p:cNvPr id="30" name="Group 92"/>
            <p:cNvGrpSpPr>
              <a:grpSpLocks/>
            </p:cNvGrpSpPr>
            <p:nvPr/>
          </p:nvGrpSpPr>
          <p:grpSpPr bwMode="auto">
            <a:xfrm>
              <a:off x="5110163" y="395288"/>
              <a:ext cx="981075" cy="565150"/>
              <a:chOff x="3783921" y="107661"/>
              <a:chExt cx="981075" cy="565150"/>
            </a:xfrm>
          </p:grpSpPr>
          <p:grpSp>
            <p:nvGrpSpPr>
              <p:cNvPr id="75" name="Group 192"/>
              <p:cNvGrpSpPr>
                <a:grpSpLocks/>
              </p:cNvGrpSpPr>
              <p:nvPr/>
            </p:nvGrpSpPr>
            <p:grpSpPr bwMode="auto">
              <a:xfrm>
                <a:off x="3895165" y="227150"/>
                <a:ext cx="762000" cy="339866"/>
                <a:chOff x="-1211605" y="3738092"/>
                <a:chExt cx="990600" cy="381000"/>
              </a:xfrm>
            </p:grpSpPr>
            <p:sp>
              <p:nvSpPr>
                <p:cNvPr id="78"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79"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76" name="Oval 75"/>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7" name="Oval 76"/>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31" name="Group 129"/>
            <p:cNvGrpSpPr>
              <a:grpSpLocks/>
            </p:cNvGrpSpPr>
            <p:nvPr/>
          </p:nvGrpSpPr>
          <p:grpSpPr bwMode="auto">
            <a:xfrm>
              <a:off x="5905500" y="268288"/>
              <a:ext cx="3509963" cy="6563666"/>
              <a:chOff x="12107211" y="457658"/>
              <a:chExt cx="3509963" cy="6563666"/>
            </a:xfrm>
          </p:grpSpPr>
          <p:sp>
            <p:nvSpPr>
              <p:cNvPr id="64" name="Freeform 63"/>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5" name="Cube 64"/>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 name="Cube 65"/>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 name="Cube 66"/>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Oval 67"/>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9" name="Oval 68"/>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0" name="Cube 69"/>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71" name="Group 30"/>
              <p:cNvGrpSpPr>
                <a:grpSpLocks/>
              </p:cNvGrpSpPr>
              <p:nvPr/>
            </p:nvGrpSpPr>
            <p:grpSpPr bwMode="auto">
              <a:xfrm>
                <a:off x="12259611" y="683083"/>
                <a:ext cx="3357563" cy="390881"/>
                <a:chOff x="3502961" y="562432"/>
                <a:chExt cx="3357563" cy="390881"/>
              </a:xfrm>
            </p:grpSpPr>
            <p:sp>
              <p:nvSpPr>
                <p:cNvPr id="73" name="Freeform 72"/>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74" name="Straight Connector 73"/>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2" name="Freeform 71"/>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2" name="Cube 31"/>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Cube 32"/>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Freeform 33"/>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 name="Cube 34"/>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Cube 35"/>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Cube 36"/>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Cube 37"/>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Cube 38"/>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0" name="Group 115"/>
            <p:cNvGrpSpPr>
              <a:grpSpLocks/>
            </p:cNvGrpSpPr>
            <p:nvPr/>
          </p:nvGrpSpPr>
          <p:grpSpPr bwMode="auto">
            <a:xfrm>
              <a:off x="1152133" y="493203"/>
              <a:ext cx="445311" cy="377825"/>
              <a:chOff x="-1893507" y="211926"/>
              <a:chExt cx="445311" cy="377825"/>
            </a:xfrm>
          </p:grpSpPr>
          <p:sp>
            <p:nvSpPr>
              <p:cNvPr id="54" name="Oval 53"/>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 name="Oval 54"/>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 name="Oval 57"/>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 name="Oval 58"/>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0" name="Oval 59"/>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1" name="Oval 60"/>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Oval 61"/>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 name="Oval 62"/>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1" name="Cube 40"/>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Cube 41"/>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44" name="Group 116"/>
            <p:cNvGrpSpPr>
              <a:grpSpLocks/>
            </p:cNvGrpSpPr>
            <p:nvPr/>
          </p:nvGrpSpPr>
          <p:grpSpPr bwMode="auto">
            <a:xfrm>
              <a:off x="1790700" y="281277"/>
              <a:ext cx="3124200" cy="730150"/>
              <a:chOff x="-3107460" y="1653540"/>
              <a:chExt cx="3124200" cy="730150"/>
            </a:xfrm>
          </p:grpSpPr>
          <p:grpSp>
            <p:nvGrpSpPr>
              <p:cNvPr id="50" name="Group 58"/>
              <p:cNvGrpSpPr>
                <a:grpSpLocks/>
              </p:cNvGrpSpPr>
              <p:nvPr/>
            </p:nvGrpSpPr>
            <p:grpSpPr bwMode="auto">
              <a:xfrm>
                <a:off x="-3107460" y="1653540"/>
                <a:ext cx="3124200" cy="587375"/>
                <a:chOff x="5451708" y="475726"/>
                <a:chExt cx="4495800" cy="586880"/>
              </a:xfrm>
            </p:grpSpPr>
            <p:sp>
              <p:nvSpPr>
                <p:cNvPr id="52"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53" name="Straight Connector 52"/>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1"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45" name="Oval 44"/>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6" name="Freeform 45"/>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7"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48" name="Straight Connector 47"/>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80" name="Rounded Rectangle 79"/>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1" name="Rectangle 80"/>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82" name="Group 81"/>
          <p:cNvGrpSpPr/>
          <p:nvPr/>
        </p:nvGrpSpPr>
        <p:grpSpPr>
          <a:xfrm>
            <a:off x="280982" y="2095500"/>
            <a:ext cx="1319218" cy="2628900"/>
            <a:chOff x="8648700" y="7200900"/>
            <a:chExt cx="1319218" cy="2628900"/>
          </a:xfrm>
        </p:grpSpPr>
        <p:sp>
          <p:nvSpPr>
            <p:cNvPr id="83" name="Round Diagonal Corner Rectangle 82"/>
            <p:cNvSpPr/>
            <p:nvPr/>
          </p:nvSpPr>
          <p:spPr bwMode="auto">
            <a:xfrm>
              <a:off x="8648700" y="9105900"/>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84" name="Round Diagonal Corner Rectangle 83"/>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85" name="Round Diagonal Corner Rectangle 84"/>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86" name="Round Diagonal Corner Rectangle 85"/>
            <p:cNvSpPr/>
            <p:nvPr/>
          </p:nvSpPr>
          <p:spPr bwMode="auto">
            <a:xfrm>
              <a:off x="8648700" y="7956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87" name="Round Diagonal Corner Rectangle 86"/>
            <p:cNvSpPr/>
            <p:nvPr/>
          </p:nvSpPr>
          <p:spPr bwMode="auto">
            <a:xfrm>
              <a:off x="8648700" y="8337804"/>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88" name="Round Diagonal Corner Rectangle 87"/>
            <p:cNvSpPr/>
            <p:nvPr/>
          </p:nvSpPr>
          <p:spPr bwMode="auto">
            <a:xfrm>
              <a:off x="8648700" y="8718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89" name="Round Diagonal Corner Rectangle 88"/>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90" name="Frame 89"/>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Rounded Rectangle 90"/>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92" name="Group 85"/>
          <p:cNvGrpSpPr/>
          <p:nvPr/>
        </p:nvGrpSpPr>
        <p:grpSpPr>
          <a:xfrm>
            <a:off x="1438728" y="1406236"/>
            <a:ext cx="7629073" cy="4038600"/>
            <a:chOff x="1477285" y="1041943"/>
            <a:chExt cx="7133315" cy="4249324"/>
          </a:xfrm>
        </p:grpSpPr>
        <p:sp>
          <p:nvSpPr>
            <p:cNvPr id="93" name="Freeform 92"/>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4" name="Freeform 93"/>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95" name="TextBox 94"/>
          <p:cNvSpPr txBox="1"/>
          <p:nvPr/>
        </p:nvSpPr>
        <p:spPr>
          <a:xfrm>
            <a:off x="1866900" y="1905000"/>
            <a:ext cx="6210300" cy="4062651"/>
          </a:xfrm>
          <a:prstGeom prst="rect">
            <a:avLst/>
          </a:prstGeom>
          <a:noFill/>
        </p:spPr>
        <p:txBody>
          <a:bodyPr wrap="square" rtlCol="0">
            <a:spAutoFit/>
          </a:bodyPr>
          <a:lstStyle/>
          <a:p>
            <a:pPr marL="171450" indent="-171450">
              <a:buFont typeface="Arial" pitchFamily="34" charset="0"/>
              <a:buChar char="•"/>
            </a:pPr>
            <a:r>
              <a:rPr lang="en-US" sz="2400" b="1" dirty="0" smtClean="0">
                <a:solidFill>
                  <a:srgbClr val="00B050"/>
                </a:solidFill>
                <a:latin typeface="Arial" pitchFamily="34" charset="0"/>
                <a:cs typeface="Arial" pitchFamily="34" charset="0"/>
              </a:rPr>
              <a:t>Green Design – Green Roof</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Green Façade Material</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Building Envelope</a:t>
            </a: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lvl="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200" b="1" dirty="0" smtClean="0">
              <a:solidFill>
                <a:srgbClr val="00B050"/>
              </a:solidFill>
            </a:endParaRPr>
          </a:p>
          <a:p>
            <a:pPr marL="114300"/>
            <a:endParaRPr lang="en-US" sz="2200" b="1" dirty="0" smtClean="0">
              <a:solidFill>
                <a:srgbClr val="00B050"/>
              </a:solidFill>
              <a:latin typeface="Arial" pitchFamily="34" charset="0"/>
              <a:cs typeface="Arial" pitchFamily="34" charset="0"/>
            </a:endParaRPr>
          </a:p>
          <a:p>
            <a:pPr marL="114300"/>
            <a:endParaRPr lang="en-US" sz="2200" b="1" dirty="0" smtClean="0">
              <a:solidFill>
                <a:srgbClr val="00B050"/>
              </a:solidFill>
              <a:latin typeface="Arial" pitchFamily="34" charset="0"/>
              <a:cs typeface="Arial" pitchFamily="34" charset="0"/>
            </a:endParaRPr>
          </a:p>
        </p:txBody>
      </p:sp>
      <p:grpSp>
        <p:nvGrpSpPr>
          <p:cNvPr id="161" name="Group 160"/>
          <p:cNvGrpSpPr/>
          <p:nvPr/>
        </p:nvGrpSpPr>
        <p:grpSpPr>
          <a:xfrm>
            <a:off x="24041100" y="2209800"/>
            <a:ext cx="2857500" cy="1380564"/>
            <a:chOff x="914400" y="1667436"/>
            <a:chExt cx="6096000" cy="3361764"/>
          </a:xfrm>
        </p:grpSpPr>
        <p:pic>
          <p:nvPicPr>
            <p:cNvPr id="162" name="Picture 2"/>
            <p:cNvPicPr>
              <a:picLocks noChangeAspect="1" noChangeArrowheads="1"/>
            </p:cNvPicPr>
            <p:nvPr/>
          </p:nvPicPr>
          <p:blipFill>
            <a:blip r:embed="rId6" cstate="print"/>
            <a:srcRect l="1875" t="11429" r="55625" b="35000"/>
            <a:stretch>
              <a:fillRect/>
            </a:stretch>
          </p:blipFill>
          <p:spPr bwMode="auto">
            <a:xfrm>
              <a:off x="914400" y="1667436"/>
              <a:ext cx="6096000" cy="3361764"/>
            </a:xfrm>
            <a:prstGeom prst="rect">
              <a:avLst/>
            </a:prstGeom>
            <a:noFill/>
            <a:ln w="9525">
              <a:noFill/>
              <a:miter lim="800000"/>
              <a:headEnd/>
              <a:tailEnd/>
            </a:ln>
            <a:effectLst/>
          </p:spPr>
        </p:pic>
        <p:sp>
          <p:nvSpPr>
            <p:cNvPr id="163" name="Rectangle 162"/>
            <p:cNvSpPr/>
            <p:nvPr/>
          </p:nvSpPr>
          <p:spPr>
            <a:xfrm>
              <a:off x="3505200" y="3200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4" name="Group 163"/>
          <p:cNvGrpSpPr/>
          <p:nvPr/>
        </p:nvGrpSpPr>
        <p:grpSpPr>
          <a:xfrm>
            <a:off x="24041100" y="4495800"/>
            <a:ext cx="2819400" cy="1389528"/>
            <a:chOff x="914400" y="5562600"/>
            <a:chExt cx="6096000" cy="3361764"/>
          </a:xfrm>
        </p:grpSpPr>
        <p:grpSp>
          <p:nvGrpSpPr>
            <p:cNvPr id="165" name="Group 26"/>
            <p:cNvGrpSpPr/>
            <p:nvPr/>
          </p:nvGrpSpPr>
          <p:grpSpPr>
            <a:xfrm>
              <a:off x="914400" y="5562600"/>
              <a:ext cx="6096000" cy="3361764"/>
              <a:chOff x="1066800" y="1447800"/>
              <a:chExt cx="6096000" cy="3361764"/>
            </a:xfrm>
          </p:grpSpPr>
          <p:pic>
            <p:nvPicPr>
              <p:cNvPr id="167" name="Picture 2"/>
              <p:cNvPicPr>
                <a:picLocks noChangeAspect="1" noChangeArrowheads="1"/>
              </p:cNvPicPr>
              <p:nvPr/>
            </p:nvPicPr>
            <p:blipFill>
              <a:blip r:embed="rId7" cstate="print"/>
              <a:srcRect l="1875" t="11429" r="55625" b="35000"/>
              <a:stretch>
                <a:fillRect/>
              </a:stretch>
            </p:blipFill>
            <p:spPr bwMode="auto">
              <a:xfrm>
                <a:off x="1066800" y="1447800"/>
                <a:ext cx="6096000" cy="3361764"/>
              </a:xfrm>
              <a:prstGeom prst="rect">
                <a:avLst/>
              </a:prstGeom>
              <a:noFill/>
              <a:ln w="9525">
                <a:noFill/>
                <a:miter lim="800000"/>
                <a:headEnd/>
                <a:tailEnd/>
              </a:ln>
              <a:effectLst/>
            </p:spPr>
          </p:pic>
          <p:sp>
            <p:nvSpPr>
              <p:cNvPr id="168" name="Freeform 167"/>
              <p:cNvSpPr/>
              <p:nvPr/>
            </p:nvSpPr>
            <p:spPr>
              <a:xfrm>
                <a:off x="1149351" y="1619250"/>
                <a:ext cx="2628900" cy="3060700"/>
              </a:xfrm>
              <a:custGeom>
                <a:avLst/>
                <a:gdLst>
                  <a:gd name="connsiteX0" fmla="*/ 270983 w 2709383"/>
                  <a:gd name="connsiteY0" fmla="*/ 0 h 3172946"/>
                  <a:gd name="connsiteX1" fmla="*/ 493233 w 2709383"/>
                  <a:gd name="connsiteY1" fmla="*/ 0 h 3172946"/>
                  <a:gd name="connsiteX2" fmla="*/ 512283 w 2709383"/>
                  <a:gd name="connsiteY2" fmla="*/ 133350 h 3172946"/>
                  <a:gd name="connsiteX3" fmla="*/ 766283 w 2709383"/>
                  <a:gd name="connsiteY3" fmla="*/ 133350 h 3172946"/>
                  <a:gd name="connsiteX4" fmla="*/ 766283 w 2709383"/>
                  <a:gd name="connsiteY4" fmla="*/ 203200 h 3172946"/>
                  <a:gd name="connsiteX5" fmla="*/ 925033 w 2709383"/>
                  <a:gd name="connsiteY5" fmla="*/ 196850 h 3172946"/>
                  <a:gd name="connsiteX6" fmla="*/ 925033 w 2709383"/>
                  <a:gd name="connsiteY6" fmla="*/ 311150 h 3172946"/>
                  <a:gd name="connsiteX7" fmla="*/ 2150583 w 2709383"/>
                  <a:gd name="connsiteY7" fmla="*/ 323850 h 3172946"/>
                  <a:gd name="connsiteX8" fmla="*/ 2150583 w 2709383"/>
                  <a:gd name="connsiteY8" fmla="*/ 387350 h 3172946"/>
                  <a:gd name="connsiteX9" fmla="*/ 2385533 w 2709383"/>
                  <a:gd name="connsiteY9" fmla="*/ 387350 h 3172946"/>
                  <a:gd name="connsiteX10" fmla="*/ 2385533 w 2709383"/>
                  <a:gd name="connsiteY10" fmla="*/ 304800 h 3172946"/>
                  <a:gd name="connsiteX11" fmla="*/ 2709383 w 2709383"/>
                  <a:gd name="connsiteY11" fmla="*/ 304800 h 3172946"/>
                  <a:gd name="connsiteX12" fmla="*/ 2709383 w 2709383"/>
                  <a:gd name="connsiteY12" fmla="*/ 882650 h 3172946"/>
                  <a:gd name="connsiteX13" fmla="*/ 2588733 w 2709383"/>
                  <a:gd name="connsiteY13" fmla="*/ 876300 h 3172946"/>
                  <a:gd name="connsiteX14" fmla="*/ 2588733 w 2709383"/>
                  <a:gd name="connsiteY14" fmla="*/ 946150 h 3172946"/>
                  <a:gd name="connsiteX15" fmla="*/ 1947383 w 2709383"/>
                  <a:gd name="connsiteY15" fmla="*/ 946150 h 3172946"/>
                  <a:gd name="connsiteX16" fmla="*/ 1947383 w 2709383"/>
                  <a:gd name="connsiteY16" fmla="*/ 869950 h 3172946"/>
                  <a:gd name="connsiteX17" fmla="*/ 1547333 w 2709383"/>
                  <a:gd name="connsiteY17" fmla="*/ 863600 h 3172946"/>
                  <a:gd name="connsiteX18" fmla="*/ 1547333 w 2709383"/>
                  <a:gd name="connsiteY18" fmla="*/ 952500 h 3172946"/>
                  <a:gd name="connsiteX19" fmla="*/ 1356833 w 2709383"/>
                  <a:gd name="connsiteY19" fmla="*/ 952500 h 3172946"/>
                  <a:gd name="connsiteX20" fmla="*/ 1356833 w 2709383"/>
                  <a:gd name="connsiteY20" fmla="*/ 876300 h 3172946"/>
                  <a:gd name="connsiteX21" fmla="*/ 861533 w 2709383"/>
                  <a:gd name="connsiteY21" fmla="*/ 876300 h 3172946"/>
                  <a:gd name="connsiteX22" fmla="*/ 855183 w 2709383"/>
                  <a:gd name="connsiteY22" fmla="*/ 1466850 h 3172946"/>
                  <a:gd name="connsiteX23" fmla="*/ 937733 w 2709383"/>
                  <a:gd name="connsiteY23" fmla="*/ 1466850 h 3172946"/>
                  <a:gd name="connsiteX24" fmla="*/ 937733 w 2709383"/>
                  <a:gd name="connsiteY24" fmla="*/ 1682750 h 3172946"/>
                  <a:gd name="connsiteX25" fmla="*/ 836133 w 2709383"/>
                  <a:gd name="connsiteY25" fmla="*/ 1682750 h 3172946"/>
                  <a:gd name="connsiteX26" fmla="*/ 836133 w 2709383"/>
                  <a:gd name="connsiteY26" fmla="*/ 2292350 h 3172946"/>
                  <a:gd name="connsiteX27" fmla="*/ 1312383 w 2709383"/>
                  <a:gd name="connsiteY27" fmla="*/ 2292350 h 3172946"/>
                  <a:gd name="connsiteX28" fmla="*/ 1312383 w 2709383"/>
                  <a:gd name="connsiteY28" fmla="*/ 2965450 h 3172946"/>
                  <a:gd name="connsiteX29" fmla="*/ 1191733 w 2709383"/>
                  <a:gd name="connsiteY29" fmla="*/ 2971800 h 3172946"/>
                  <a:gd name="connsiteX30" fmla="*/ 1191733 w 2709383"/>
                  <a:gd name="connsiteY30" fmla="*/ 3041650 h 3172946"/>
                  <a:gd name="connsiteX31" fmla="*/ 759933 w 2709383"/>
                  <a:gd name="connsiteY31" fmla="*/ 3028950 h 3172946"/>
                  <a:gd name="connsiteX32" fmla="*/ 753583 w 2709383"/>
                  <a:gd name="connsiteY32" fmla="*/ 2965450 h 3172946"/>
                  <a:gd name="connsiteX33" fmla="*/ 486883 w 2709383"/>
                  <a:gd name="connsiteY33" fmla="*/ 2971800 h 3172946"/>
                  <a:gd name="connsiteX34" fmla="*/ 474183 w 2709383"/>
                  <a:gd name="connsiteY34" fmla="*/ 3048000 h 3172946"/>
                  <a:gd name="connsiteX35" fmla="*/ 80483 w 2709383"/>
                  <a:gd name="connsiteY35" fmla="*/ 3060700 h 3172946"/>
                  <a:gd name="connsiteX36" fmla="*/ 80483 w 2709383"/>
                  <a:gd name="connsiteY36" fmla="*/ 2870200 h 3172946"/>
                  <a:gd name="connsiteX37" fmla="*/ 169383 w 2709383"/>
                  <a:gd name="connsiteY37" fmla="*/ 2870200 h 3172946"/>
                  <a:gd name="connsiteX38" fmla="*/ 182083 w 2709383"/>
                  <a:gd name="connsiteY38" fmla="*/ 2324100 h 3172946"/>
                  <a:gd name="connsiteX39" fmla="*/ 290033 w 2709383"/>
                  <a:gd name="connsiteY39" fmla="*/ 2317750 h 3172946"/>
                  <a:gd name="connsiteX40" fmla="*/ 290033 w 2709383"/>
                  <a:gd name="connsiteY40" fmla="*/ 831850 h 3172946"/>
                  <a:gd name="connsiteX41" fmla="*/ 156683 w 2709383"/>
                  <a:gd name="connsiteY41" fmla="*/ 831850 h 3172946"/>
                  <a:gd name="connsiteX42" fmla="*/ 150333 w 2709383"/>
                  <a:gd name="connsiteY42" fmla="*/ 171450 h 3172946"/>
                  <a:gd name="connsiteX43" fmla="*/ 277333 w 2709383"/>
                  <a:gd name="connsiteY43" fmla="*/ 171450 h 3172946"/>
                  <a:gd name="connsiteX44" fmla="*/ 270983 w 2709383"/>
                  <a:gd name="connsiteY44" fmla="*/ 0 h 3172946"/>
                  <a:gd name="connsiteX0" fmla="*/ 759933 w 2709383"/>
                  <a:gd name="connsiteY0" fmla="*/ 3028950 h 3172946"/>
                  <a:gd name="connsiteX1" fmla="*/ 753583 w 2709383"/>
                  <a:gd name="connsiteY1" fmla="*/ 2965450 h 3172946"/>
                  <a:gd name="connsiteX2" fmla="*/ 486883 w 2709383"/>
                  <a:gd name="connsiteY2" fmla="*/ 2971800 h 3172946"/>
                  <a:gd name="connsiteX3" fmla="*/ 474183 w 2709383"/>
                  <a:gd name="connsiteY3" fmla="*/ 3048000 h 3172946"/>
                  <a:gd name="connsiteX4" fmla="*/ 80483 w 2709383"/>
                  <a:gd name="connsiteY4" fmla="*/ 3060700 h 3172946"/>
                  <a:gd name="connsiteX5" fmla="*/ 80483 w 2709383"/>
                  <a:gd name="connsiteY5" fmla="*/ 2870200 h 3172946"/>
                  <a:gd name="connsiteX6" fmla="*/ 169383 w 2709383"/>
                  <a:gd name="connsiteY6" fmla="*/ 2870200 h 3172946"/>
                  <a:gd name="connsiteX7" fmla="*/ 182083 w 2709383"/>
                  <a:gd name="connsiteY7" fmla="*/ 2324100 h 3172946"/>
                  <a:gd name="connsiteX8" fmla="*/ 290033 w 2709383"/>
                  <a:gd name="connsiteY8" fmla="*/ 2317750 h 3172946"/>
                  <a:gd name="connsiteX9" fmla="*/ 290033 w 2709383"/>
                  <a:gd name="connsiteY9" fmla="*/ 831850 h 3172946"/>
                  <a:gd name="connsiteX10" fmla="*/ 156683 w 2709383"/>
                  <a:gd name="connsiteY10" fmla="*/ 831850 h 3172946"/>
                  <a:gd name="connsiteX11" fmla="*/ 150333 w 2709383"/>
                  <a:gd name="connsiteY11" fmla="*/ 171450 h 3172946"/>
                  <a:gd name="connsiteX12" fmla="*/ 277333 w 2709383"/>
                  <a:gd name="connsiteY12" fmla="*/ 171450 h 3172946"/>
                  <a:gd name="connsiteX13" fmla="*/ 270983 w 2709383"/>
                  <a:gd name="connsiteY13" fmla="*/ 0 h 3172946"/>
                  <a:gd name="connsiteX14" fmla="*/ 493233 w 2709383"/>
                  <a:gd name="connsiteY14" fmla="*/ 0 h 3172946"/>
                  <a:gd name="connsiteX15" fmla="*/ 512283 w 2709383"/>
                  <a:gd name="connsiteY15" fmla="*/ 133350 h 3172946"/>
                  <a:gd name="connsiteX16" fmla="*/ 766283 w 2709383"/>
                  <a:gd name="connsiteY16" fmla="*/ 133350 h 3172946"/>
                  <a:gd name="connsiteX17" fmla="*/ 766283 w 2709383"/>
                  <a:gd name="connsiteY17" fmla="*/ 203200 h 3172946"/>
                  <a:gd name="connsiteX18" fmla="*/ 925033 w 2709383"/>
                  <a:gd name="connsiteY18" fmla="*/ 196850 h 3172946"/>
                  <a:gd name="connsiteX19" fmla="*/ 925033 w 2709383"/>
                  <a:gd name="connsiteY19" fmla="*/ 311150 h 3172946"/>
                  <a:gd name="connsiteX20" fmla="*/ 2150583 w 2709383"/>
                  <a:gd name="connsiteY20" fmla="*/ 323850 h 3172946"/>
                  <a:gd name="connsiteX21" fmla="*/ 2150583 w 2709383"/>
                  <a:gd name="connsiteY21" fmla="*/ 387350 h 3172946"/>
                  <a:gd name="connsiteX22" fmla="*/ 2385533 w 2709383"/>
                  <a:gd name="connsiteY22" fmla="*/ 387350 h 3172946"/>
                  <a:gd name="connsiteX23" fmla="*/ 2385533 w 2709383"/>
                  <a:gd name="connsiteY23" fmla="*/ 304800 h 3172946"/>
                  <a:gd name="connsiteX24" fmla="*/ 2709383 w 2709383"/>
                  <a:gd name="connsiteY24" fmla="*/ 304800 h 3172946"/>
                  <a:gd name="connsiteX25" fmla="*/ 2709383 w 2709383"/>
                  <a:gd name="connsiteY25" fmla="*/ 882650 h 3172946"/>
                  <a:gd name="connsiteX26" fmla="*/ 2588733 w 2709383"/>
                  <a:gd name="connsiteY26" fmla="*/ 876300 h 3172946"/>
                  <a:gd name="connsiteX27" fmla="*/ 2588733 w 2709383"/>
                  <a:gd name="connsiteY27" fmla="*/ 946150 h 3172946"/>
                  <a:gd name="connsiteX28" fmla="*/ 1947383 w 2709383"/>
                  <a:gd name="connsiteY28" fmla="*/ 946150 h 3172946"/>
                  <a:gd name="connsiteX29" fmla="*/ 1947383 w 2709383"/>
                  <a:gd name="connsiteY29" fmla="*/ 869950 h 3172946"/>
                  <a:gd name="connsiteX30" fmla="*/ 1547333 w 2709383"/>
                  <a:gd name="connsiteY30" fmla="*/ 863600 h 3172946"/>
                  <a:gd name="connsiteX31" fmla="*/ 1547333 w 2709383"/>
                  <a:gd name="connsiteY31" fmla="*/ 952500 h 3172946"/>
                  <a:gd name="connsiteX32" fmla="*/ 1356833 w 2709383"/>
                  <a:gd name="connsiteY32" fmla="*/ 952500 h 3172946"/>
                  <a:gd name="connsiteX33" fmla="*/ 1356833 w 2709383"/>
                  <a:gd name="connsiteY33" fmla="*/ 876300 h 3172946"/>
                  <a:gd name="connsiteX34" fmla="*/ 861533 w 2709383"/>
                  <a:gd name="connsiteY34" fmla="*/ 876300 h 3172946"/>
                  <a:gd name="connsiteX35" fmla="*/ 855183 w 2709383"/>
                  <a:gd name="connsiteY35" fmla="*/ 1466850 h 3172946"/>
                  <a:gd name="connsiteX36" fmla="*/ 937733 w 2709383"/>
                  <a:gd name="connsiteY36" fmla="*/ 1466850 h 3172946"/>
                  <a:gd name="connsiteX37" fmla="*/ 937733 w 2709383"/>
                  <a:gd name="connsiteY37" fmla="*/ 1682750 h 3172946"/>
                  <a:gd name="connsiteX38" fmla="*/ 836133 w 2709383"/>
                  <a:gd name="connsiteY38" fmla="*/ 1682750 h 3172946"/>
                  <a:gd name="connsiteX39" fmla="*/ 836133 w 2709383"/>
                  <a:gd name="connsiteY39" fmla="*/ 2292350 h 3172946"/>
                  <a:gd name="connsiteX40" fmla="*/ 1312383 w 2709383"/>
                  <a:gd name="connsiteY40" fmla="*/ 2292350 h 3172946"/>
                  <a:gd name="connsiteX41" fmla="*/ 1312383 w 2709383"/>
                  <a:gd name="connsiteY41" fmla="*/ 2965450 h 3172946"/>
                  <a:gd name="connsiteX42" fmla="*/ 1191733 w 2709383"/>
                  <a:gd name="connsiteY42" fmla="*/ 2971800 h 3172946"/>
                  <a:gd name="connsiteX43" fmla="*/ 1191733 w 2709383"/>
                  <a:gd name="connsiteY43" fmla="*/ 3041650 h 3172946"/>
                  <a:gd name="connsiteX44" fmla="*/ 851373 w 2709383"/>
                  <a:gd name="connsiteY44" fmla="*/ 3120390 h 3172946"/>
                  <a:gd name="connsiteX0" fmla="*/ 759933 w 2709383"/>
                  <a:gd name="connsiteY0" fmla="*/ 3028950 h 3120390"/>
                  <a:gd name="connsiteX1" fmla="*/ 753583 w 2709383"/>
                  <a:gd name="connsiteY1" fmla="*/ 2965450 h 3120390"/>
                  <a:gd name="connsiteX2" fmla="*/ 486883 w 2709383"/>
                  <a:gd name="connsiteY2" fmla="*/ 2971800 h 3120390"/>
                  <a:gd name="connsiteX3" fmla="*/ 474183 w 2709383"/>
                  <a:gd name="connsiteY3" fmla="*/ 3048000 h 3120390"/>
                  <a:gd name="connsiteX4" fmla="*/ 80483 w 2709383"/>
                  <a:gd name="connsiteY4" fmla="*/ 3060700 h 3120390"/>
                  <a:gd name="connsiteX5" fmla="*/ 80483 w 2709383"/>
                  <a:gd name="connsiteY5" fmla="*/ 2870200 h 3120390"/>
                  <a:gd name="connsiteX6" fmla="*/ 169383 w 2709383"/>
                  <a:gd name="connsiteY6" fmla="*/ 2870200 h 3120390"/>
                  <a:gd name="connsiteX7" fmla="*/ 182083 w 2709383"/>
                  <a:gd name="connsiteY7" fmla="*/ 2324100 h 3120390"/>
                  <a:gd name="connsiteX8" fmla="*/ 290033 w 2709383"/>
                  <a:gd name="connsiteY8" fmla="*/ 2317750 h 3120390"/>
                  <a:gd name="connsiteX9" fmla="*/ 290033 w 2709383"/>
                  <a:gd name="connsiteY9" fmla="*/ 831850 h 3120390"/>
                  <a:gd name="connsiteX10" fmla="*/ 156683 w 2709383"/>
                  <a:gd name="connsiteY10" fmla="*/ 831850 h 3120390"/>
                  <a:gd name="connsiteX11" fmla="*/ 150333 w 2709383"/>
                  <a:gd name="connsiteY11" fmla="*/ 171450 h 3120390"/>
                  <a:gd name="connsiteX12" fmla="*/ 277333 w 2709383"/>
                  <a:gd name="connsiteY12" fmla="*/ 171450 h 3120390"/>
                  <a:gd name="connsiteX13" fmla="*/ 270983 w 2709383"/>
                  <a:gd name="connsiteY13" fmla="*/ 0 h 3120390"/>
                  <a:gd name="connsiteX14" fmla="*/ 493233 w 2709383"/>
                  <a:gd name="connsiteY14" fmla="*/ 0 h 3120390"/>
                  <a:gd name="connsiteX15" fmla="*/ 512283 w 2709383"/>
                  <a:gd name="connsiteY15" fmla="*/ 133350 h 3120390"/>
                  <a:gd name="connsiteX16" fmla="*/ 766283 w 2709383"/>
                  <a:gd name="connsiteY16" fmla="*/ 133350 h 3120390"/>
                  <a:gd name="connsiteX17" fmla="*/ 766283 w 2709383"/>
                  <a:gd name="connsiteY17" fmla="*/ 203200 h 3120390"/>
                  <a:gd name="connsiteX18" fmla="*/ 925033 w 2709383"/>
                  <a:gd name="connsiteY18" fmla="*/ 196850 h 3120390"/>
                  <a:gd name="connsiteX19" fmla="*/ 925033 w 2709383"/>
                  <a:gd name="connsiteY19" fmla="*/ 311150 h 3120390"/>
                  <a:gd name="connsiteX20" fmla="*/ 2150583 w 2709383"/>
                  <a:gd name="connsiteY20" fmla="*/ 323850 h 3120390"/>
                  <a:gd name="connsiteX21" fmla="*/ 2150583 w 2709383"/>
                  <a:gd name="connsiteY21" fmla="*/ 387350 h 3120390"/>
                  <a:gd name="connsiteX22" fmla="*/ 2385533 w 2709383"/>
                  <a:gd name="connsiteY22" fmla="*/ 387350 h 3120390"/>
                  <a:gd name="connsiteX23" fmla="*/ 2385533 w 2709383"/>
                  <a:gd name="connsiteY23" fmla="*/ 304800 h 3120390"/>
                  <a:gd name="connsiteX24" fmla="*/ 2709383 w 2709383"/>
                  <a:gd name="connsiteY24" fmla="*/ 304800 h 3120390"/>
                  <a:gd name="connsiteX25" fmla="*/ 2709383 w 2709383"/>
                  <a:gd name="connsiteY25" fmla="*/ 882650 h 3120390"/>
                  <a:gd name="connsiteX26" fmla="*/ 2588733 w 2709383"/>
                  <a:gd name="connsiteY26" fmla="*/ 876300 h 3120390"/>
                  <a:gd name="connsiteX27" fmla="*/ 2588733 w 2709383"/>
                  <a:gd name="connsiteY27" fmla="*/ 946150 h 3120390"/>
                  <a:gd name="connsiteX28" fmla="*/ 1947383 w 2709383"/>
                  <a:gd name="connsiteY28" fmla="*/ 946150 h 3120390"/>
                  <a:gd name="connsiteX29" fmla="*/ 1947383 w 2709383"/>
                  <a:gd name="connsiteY29" fmla="*/ 869950 h 3120390"/>
                  <a:gd name="connsiteX30" fmla="*/ 1547333 w 2709383"/>
                  <a:gd name="connsiteY30" fmla="*/ 863600 h 3120390"/>
                  <a:gd name="connsiteX31" fmla="*/ 1547333 w 2709383"/>
                  <a:gd name="connsiteY31" fmla="*/ 952500 h 3120390"/>
                  <a:gd name="connsiteX32" fmla="*/ 1356833 w 2709383"/>
                  <a:gd name="connsiteY32" fmla="*/ 952500 h 3120390"/>
                  <a:gd name="connsiteX33" fmla="*/ 1356833 w 2709383"/>
                  <a:gd name="connsiteY33" fmla="*/ 876300 h 3120390"/>
                  <a:gd name="connsiteX34" fmla="*/ 861533 w 2709383"/>
                  <a:gd name="connsiteY34" fmla="*/ 876300 h 3120390"/>
                  <a:gd name="connsiteX35" fmla="*/ 855183 w 2709383"/>
                  <a:gd name="connsiteY35" fmla="*/ 1466850 h 3120390"/>
                  <a:gd name="connsiteX36" fmla="*/ 937733 w 2709383"/>
                  <a:gd name="connsiteY36" fmla="*/ 1466850 h 3120390"/>
                  <a:gd name="connsiteX37" fmla="*/ 937733 w 2709383"/>
                  <a:gd name="connsiteY37" fmla="*/ 1682750 h 3120390"/>
                  <a:gd name="connsiteX38" fmla="*/ 836133 w 2709383"/>
                  <a:gd name="connsiteY38" fmla="*/ 1682750 h 3120390"/>
                  <a:gd name="connsiteX39" fmla="*/ 836133 w 2709383"/>
                  <a:gd name="connsiteY39" fmla="*/ 2292350 h 3120390"/>
                  <a:gd name="connsiteX40" fmla="*/ 1312383 w 2709383"/>
                  <a:gd name="connsiteY40" fmla="*/ 2292350 h 3120390"/>
                  <a:gd name="connsiteX41" fmla="*/ 1312383 w 2709383"/>
                  <a:gd name="connsiteY41" fmla="*/ 2965450 h 3120390"/>
                  <a:gd name="connsiteX42" fmla="*/ 1191733 w 2709383"/>
                  <a:gd name="connsiteY42" fmla="*/ 2971800 h 3120390"/>
                  <a:gd name="connsiteX43" fmla="*/ 1191733 w 2709383"/>
                  <a:gd name="connsiteY43" fmla="*/ 3041650 h 3120390"/>
                  <a:gd name="connsiteX44" fmla="*/ 851373 w 2709383"/>
                  <a:gd name="connsiteY44" fmla="*/ 3120390 h 3120390"/>
                  <a:gd name="connsiteX0" fmla="*/ 759933 w 2709383"/>
                  <a:gd name="connsiteY0" fmla="*/ 3028950 h 3060700"/>
                  <a:gd name="connsiteX1" fmla="*/ 753583 w 2709383"/>
                  <a:gd name="connsiteY1" fmla="*/ 2965450 h 3060700"/>
                  <a:gd name="connsiteX2" fmla="*/ 486883 w 2709383"/>
                  <a:gd name="connsiteY2" fmla="*/ 2971800 h 3060700"/>
                  <a:gd name="connsiteX3" fmla="*/ 474183 w 2709383"/>
                  <a:gd name="connsiteY3" fmla="*/ 3048000 h 3060700"/>
                  <a:gd name="connsiteX4" fmla="*/ 80483 w 2709383"/>
                  <a:gd name="connsiteY4" fmla="*/ 3060700 h 3060700"/>
                  <a:gd name="connsiteX5" fmla="*/ 80483 w 2709383"/>
                  <a:gd name="connsiteY5" fmla="*/ 2870200 h 3060700"/>
                  <a:gd name="connsiteX6" fmla="*/ 169383 w 2709383"/>
                  <a:gd name="connsiteY6" fmla="*/ 2870200 h 3060700"/>
                  <a:gd name="connsiteX7" fmla="*/ 182083 w 2709383"/>
                  <a:gd name="connsiteY7" fmla="*/ 2324100 h 3060700"/>
                  <a:gd name="connsiteX8" fmla="*/ 290033 w 2709383"/>
                  <a:gd name="connsiteY8" fmla="*/ 2317750 h 3060700"/>
                  <a:gd name="connsiteX9" fmla="*/ 290033 w 2709383"/>
                  <a:gd name="connsiteY9" fmla="*/ 831850 h 3060700"/>
                  <a:gd name="connsiteX10" fmla="*/ 156683 w 2709383"/>
                  <a:gd name="connsiteY10" fmla="*/ 831850 h 3060700"/>
                  <a:gd name="connsiteX11" fmla="*/ 150333 w 2709383"/>
                  <a:gd name="connsiteY11" fmla="*/ 171450 h 3060700"/>
                  <a:gd name="connsiteX12" fmla="*/ 277333 w 2709383"/>
                  <a:gd name="connsiteY12" fmla="*/ 171450 h 3060700"/>
                  <a:gd name="connsiteX13" fmla="*/ 270983 w 2709383"/>
                  <a:gd name="connsiteY13" fmla="*/ 0 h 3060700"/>
                  <a:gd name="connsiteX14" fmla="*/ 493233 w 2709383"/>
                  <a:gd name="connsiteY14" fmla="*/ 0 h 3060700"/>
                  <a:gd name="connsiteX15" fmla="*/ 512283 w 2709383"/>
                  <a:gd name="connsiteY15" fmla="*/ 133350 h 3060700"/>
                  <a:gd name="connsiteX16" fmla="*/ 766283 w 2709383"/>
                  <a:gd name="connsiteY16" fmla="*/ 133350 h 3060700"/>
                  <a:gd name="connsiteX17" fmla="*/ 766283 w 2709383"/>
                  <a:gd name="connsiteY17" fmla="*/ 203200 h 3060700"/>
                  <a:gd name="connsiteX18" fmla="*/ 925033 w 2709383"/>
                  <a:gd name="connsiteY18" fmla="*/ 196850 h 3060700"/>
                  <a:gd name="connsiteX19" fmla="*/ 925033 w 2709383"/>
                  <a:gd name="connsiteY19" fmla="*/ 311150 h 3060700"/>
                  <a:gd name="connsiteX20" fmla="*/ 2150583 w 2709383"/>
                  <a:gd name="connsiteY20" fmla="*/ 323850 h 3060700"/>
                  <a:gd name="connsiteX21" fmla="*/ 2150583 w 2709383"/>
                  <a:gd name="connsiteY21" fmla="*/ 387350 h 3060700"/>
                  <a:gd name="connsiteX22" fmla="*/ 2385533 w 2709383"/>
                  <a:gd name="connsiteY22" fmla="*/ 387350 h 3060700"/>
                  <a:gd name="connsiteX23" fmla="*/ 2385533 w 2709383"/>
                  <a:gd name="connsiteY23" fmla="*/ 304800 h 3060700"/>
                  <a:gd name="connsiteX24" fmla="*/ 2709383 w 2709383"/>
                  <a:gd name="connsiteY24" fmla="*/ 304800 h 3060700"/>
                  <a:gd name="connsiteX25" fmla="*/ 2709383 w 2709383"/>
                  <a:gd name="connsiteY25" fmla="*/ 882650 h 3060700"/>
                  <a:gd name="connsiteX26" fmla="*/ 2588733 w 2709383"/>
                  <a:gd name="connsiteY26" fmla="*/ 876300 h 3060700"/>
                  <a:gd name="connsiteX27" fmla="*/ 2588733 w 2709383"/>
                  <a:gd name="connsiteY27" fmla="*/ 946150 h 3060700"/>
                  <a:gd name="connsiteX28" fmla="*/ 1947383 w 2709383"/>
                  <a:gd name="connsiteY28" fmla="*/ 946150 h 3060700"/>
                  <a:gd name="connsiteX29" fmla="*/ 1947383 w 2709383"/>
                  <a:gd name="connsiteY29" fmla="*/ 869950 h 3060700"/>
                  <a:gd name="connsiteX30" fmla="*/ 1547333 w 2709383"/>
                  <a:gd name="connsiteY30" fmla="*/ 863600 h 3060700"/>
                  <a:gd name="connsiteX31" fmla="*/ 1547333 w 2709383"/>
                  <a:gd name="connsiteY31" fmla="*/ 952500 h 3060700"/>
                  <a:gd name="connsiteX32" fmla="*/ 1356833 w 2709383"/>
                  <a:gd name="connsiteY32" fmla="*/ 952500 h 3060700"/>
                  <a:gd name="connsiteX33" fmla="*/ 1356833 w 2709383"/>
                  <a:gd name="connsiteY33" fmla="*/ 876300 h 3060700"/>
                  <a:gd name="connsiteX34" fmla="*/ 861533 w 2709383"/>
                  <a:gd name="connsiteY34" fmla="*/ 876300 h 3060700"/>
                  <a:gd name="connsiteX35" fmla="*/ 855183 w 2709383"/>
                  <a:gd name="connsiteY35" fmla="*/ 1466850 h 3060700"/>
                  <a:gd name="connsiteX36" fmla="*/ 937733 w 2709383"/>
                  <a:gd name="connsiteY36" fmla="*/ 1466850 h 3060700"/>
                  <a:gd name="connsiteX37" fmla="*/ 937733 w 2709383"/>
                  <a:gd name="connsiteY37" fmla="*/ 1682750 h 3060700"/>
                  <a:gd name="connsiteX38" fmla="*/ 836133 w 2709383"/>
                  <a:gd name="connsiteY38" fmla="*/ 1682750 h 3060700"/>
                  <a:gd name="connsiteX39" fmla="*/ 836133 w 2709383"/>
                  <a:gd name="connsiteY39" fmla="*/ 2292350 h 3060700"/>
                  <a:gd name="connsiteX40" fmla="*/ 1312383 w 2709383"/>
                  <a:gd name="connsiteY40" fmla="*/ 2292350 h 3060700"/>
                  <a:gd name="connsiteX41" fmla="*/ 1312383 w 2709383"/>
                  <a:gd name="connsiteY41" fmla="*/ 2965450 h 3060700"/>
                  <a:gd name="connsiteX42" fmla="*/ 1191733 w 2709383"/>
                  <a:gd name="connsiteY42" fmla="*/ 2971800 h 3060700"/>
                  <a:gd name="connsiteX43" fmla="*/ 1191733 w 2709383"/>
                  <a:gd name="connsiteY43" fmla="*/ 3041650 h 3060700"/>
                  <a:gd name="connsiteX44" fmla="*/ 775173 w 2709383"/>
                  <a:gd name="connsiteY44" fmla="*/ 3044190 h 3060700"/>
                  <a:gd name="connsiteX0" fmla="*/ 679450 w 2628900"/>
                  <a:gd name="connsiteY0" fmla="*/ 3028950 h 3060700"/>
                  <a:gd name="connsiteX1" fmla="*/ 673100 w 2628900"/>
                  <a:gd name="connsiteY1" fmla="*/ 2965450 h 3060700"/>
                  <a:gd name="connsiteX2" fmla="*/ 406400 w 2628900"/>
                  <a:gd name="connsiteY2" fmla="*/ 2971800 h 3060700"/>
                  <a:gd name="connsiteX3" fmla="*/ 393700 w 2628900"/>
                  <a:gd name="connsiteY3" fmla="*/ 3048000 h 3060700"/>
                  <a:gd name="connsiteX4" fmla="*/ 0 w 2628900"/>
                  <a:gd name="connsiteY4" fmla="*/ 3060700 h 3060700"/>
                  <a:gd name="connsiteX5" fmla="*/ 0 w 2628900"/>
                  <a:gd name="connsiteY5" fmla="*/ 2870200 h 3060700"/>
                  <a:gd name="connsiteX6" fmla="*/ 88900 w 2628900"/>
                  <a:gd name="connsiteY6" fmla="*/ 2870200 h 3060700"/>
                  <a:gd name="connsiteX7" fmla="*/ 101600 w 2628900"/>
                  <a:gd name="connsiteY7" fmla="*/ 2324100 h 3060700"/>
                  <a:gd name="connsiteX8" fmla="*/ 209550 w 2628900"/>
                  <a:gd name="connsiteY8" fmla="*/ 2317750 h 3060700"/>
                  <a:gd name="connsiteX9" fmla="*/ 209550 w 2628900"/>
                  <a:gd name="connsiteY9" fmla="*/ 831850 h 3060700"/>
                  <a:gd name="connsiteX10" fmla="*/ 76200 w 2628900"/>
                  <a:gd name="connsiteY10" fmla="*/ 831850 h 3060700"/>
                  <a:gd name="connsiteX11" fmla="*/ 69850 w 2628900"/>
                  <a:gd name="connsiteY11" fmla="*/ 171450 h 3060700"/>
                  <a:gd name="connsiteX12" fmla="*/ 196850 w 2628900"/>
                  <a:gd name="connsiteY12" fmla="*/ 171450 h 3060700"/>
                  <a:gd name="connsiteX13" fmla="*/ 190500 w 2628900"/>
                  <a:gd name="connsiteY13" fmla="*/ 0 h 3060700"/>
                  <a:gd name="connsiteX14" fmla="*/ 412750 w 2628900"/>
                  <a:gd name="connsiteY14" fmla="*/ 0 h 3060700"/>
                  <a:gd name="connsiteX15" fmla="*/ 431800 w 2628900"/>
                  <a:gd name="connsiteY15" fmla="*/ 133350 h 3060700"/>
                  <a:gd name="connsiteX16" fmla="*/ 685800 w 2628900"/>
                  <a:gd name="connsiteY16" fmla="*/ 133350 h 3060700"/>
                  <a:gd name="connsiteX17" fmla="*/ 685800 w 2628900"/>
                  <a:gd name="connsiteY17" fmla="*/ 203200 h 3060700"/>
                  <a:gd name="connsiteX18" fmla="*/ 844550 w 2628900"/>
                  <a:gd name="connsiteY18" fmla="*/ 196850 h 3060700"/>
                  <a:gd name="connsiteX19" fmla="*/ 844550 w 2628900"/>
                  <a:gd name="connsiteY19" fmla="*/ 311150 h 3060700"/>
                  <a:gd name="connsiteX20" fmla="*/ 2070100 w 2628900"/>
                  <a:gd name="connsiteY20" fmla="*/ 323850 h 3060700"/>
                  <a:gd name="connsiteX21" fmla="*/ 2070100 w 2628900"/>
                  <a:gd name="connsiteY21" fmla="*/ 387350 h 3060700"/>
                  <a:gd name="connsiteX22" fmla="*/ 2305050 w 2628900"/>
                  <a:gd name="connsiteY22" fmla="*/ 387350 h 3060700"/>
                  <a:gd name="connsiteX23" fmla="*/ 2305050 w 2628900"/>
                  <a:gd name="connsiteY23" fmla="*/ 304800 h 3060700"/>
                  <a:gd name="connsiteX24" fmla="*/ 2628900 w 2628900"/>
                  <a:gd name="connsiteY24" fmla="*/ 304800 h 3060700"/>
                  <a:gd name="connsiteX25" fmla="*/ 2628900 w 2628900"/>
                  <a:gd name="connsiteY25" fmla="*/ 882650 h 3060700"/>
                  <a:gd name="connsiteX26" fmla="*/ 2508250 w 2628900"/>
                  <a:gd name="connsiteY26" fmla="*/ 876300 h 3060700"/>
                  <a:gd name="connsiteX27" fmla="*/ 2508250 w 2628900"/>
                  <a:gd name="connsiteY27" fmla="*/ 946150 h 3060700"/>
                  <a:gd name="connsiteX28" fmla="*/ 1866900 w 2628900"/>
                  <a:gd name="connsiteY28" fmla="*/ 946150 h 3060700"/>
                  <a:gd name="connsiteX29" fmla="*/ 1866900 w 2628900"/>
                  <a:gd name="connsiteY29" fmla="*/ 869950 h 3060700"/>
                  <a:gd name="connsiteX30" fmla="*/ 1466850 w 2628900"/>
                  <a:gd name="connsiteY30" fmla="*/ 863600 h 3060700"/>
                  <a:gd name="connsiteX31" fmla="*/ 1466850 w 2628900"/>
                  <a:gd name="connsiteY31" fmla="*/ 952500 h 3060700"/>
                  <a:gd name="connsiteX32" fmla="*/ 1276350 w 2628900"/>
                  <a:gd name="connsiteY32" fmla="*/ 952500 h 3060700"/>
                  <a:gd name="connsiteX33" fmla="*/ 1276350 w 2628900"/>
                  <a:gd name="connsiteY33" fmla="*/ 876300 h 3060700"/>
                  <a:gd name="connsiteX34" fmla="*/ 781050 w 2628900"/>
                  <a:gd name="connsiteY34" fmla="*/ 876300 h 3060700"/>
                  <a:gd name="connsiteX35" fmla="*/ 774700 w 2628900"/>
                  <a:gd name="connsiteY35" fmla="*/ 1466850 h 3060700"/>
                  <a:gd name="connsiteX36" fmla="*/ 857250 w 2628900"/>
                  <a:gd name="connsiteY36" fmla="*/ 1466850 h 3060700"/>
                  <a:gd name="connsiteX37" fmla="*/ 857250 w 2628900"/>
                  <a:gd name="connsiteY37" fmla="*/ 1682750 h 3060700"/>
                  <a:gd name="connsiteX38" fmla="*/ 755650 w 2628900"/>
                  <a:gd name="connsiteY38" fmla="*/ 1682750 h 3060700"/>
                  <a:gd name="connsiteX39" fmla="*/ 755650 w 2628900"/>
                  <a:gd name="connsiteY39" fmla="*/ 2292350 h 3060700"/>
                  <a:gd name="connsiteX40" fmla="*/ 1231900 w 2628900"/>
                  <a:gd name="connsiteY40" fmla="*/ 2292350 h 3060700"/>
                  <a:gd name="connsiteX41" fmla="*/ 1231900 w 2628900"/>
                  <a:gd name="connsiteY41" fmla="*/ 2965450 h 3060700"/>
                  <a:gd name="connsiteX42" fmla="*/ 1111250 w 2628900"/>
                  <a:gd name="connsiteY42" fmla="*/ 2971800 h 3060700"/>
                  <a:gd name="connsiteX43" fmla="*/ 1111250 w 2628900"/>
                  <a:gd name="connsiteY43" fmla="*/ 3041650 h 3060700"/>
                  <a:gd name="connsiteX44" fmla="*/ 694690 w 2628900"/>
                  <a:gd name="connsiteY44" fmla="*/ 3044190 h 30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28900" h="3060700">
                    <a:moveTo>
                      <a:pt x="679450" y="3028950"/>
                    </a:moveTo>
                    <a:lnTo>
                      <a:pt x="673100" y="2965450"/>
                    </a:lnTo>
                    <a:lnTo>
                      <a:pt x="406400" y="2971800"/>
                    </a:lnTo>
                    <a:lnTo>
                      <a:pt x="393700" y="3048000"/>
                    </a:lnTo>
                    <a:lnTo>
                      <a:pt x="0" y="3060700"/>
                    </a:lnTo>
                    <a:lnTo>
                      <a:pt x="0" y="2870200"/>
                    </a:lnTo>
                    <a:lnTo>
                      <a:pt x="88900" y="2870200"/>
                    </a:lnTo>
                    <a:lnTo>
                      <a:pt x="101600" y="2324100"/>
                    </a:lnTo>
                    <a:lnTo>
                      <a:pt x="209550" y="2317750"/>
                    </a:lnTo>
                    <a:lnTo>
                      <a:pt x="209550" y="831850"/>
                    </a:lnTo>
                    <a:lnTo>
                      <a:pt x="76200" y="831850"/>
                    </a:lnTo>
                    <a:cubicBezTo>
                      <a:pt x="74083" y="611717"/>
                      <a:pt x="71967" y="391583"/>
                      <a:pt x="69850" y="171450"/>
                    </a:cubicBezTo>
                    <a:lnTo>
                      <a:pt x="196850" y="171450"/>
                    </a:lnTo>
                    <a:lnTo>
                      <a:pt x="190500" y="0"/>
                    </a:lnTo>
                    <a:lnTo>
                      <a:pt x="412750" y="0"/>
                    </a:lnTo>
                    <a:cubicBezTo>
                      <a:pt x="419301" y="137579"/>
                      <a:pt x="374600" y="133350"/>
                      <a:pt x="431800" y="133350"/>
                    </a:cubicBezTo>
                    <a:lnTo>
                      <a:pt x="685800" y="133350"/>
                    </a:lnTo>
                    <a:lnTo>
                      <a:pt x="685800" y="203200"/>
                    </a:lnTo>
                    <a:lnTo>
                      <a:pt x="844550" y="196850"/>
                    </a:lnTo>
                    <a:lnTo>
                      <a:pt x="844550" y="311150"/>
                    </a:lnTo>
                    <a:lnTo>
                      <a:pt x="2070100" y="323850"/>
                    </a:lnTo>
                    <a:lnTo>
                      <a:pt x="2070100" y="387350"/>
                    </a:lnTo>
                    <a:lnTo>
                      <a:pt x="2305050" y="387350"/>
                    </a:lnTo>
                    <a:lnTo>
                      <a:pt x="2305050" y="304800"/>
                    </a:lnTo>
                    <a:lnTo>
                      <a:pt x="2628900" y="304800"/>
                    </a:lnTo>
                    <a:lnTo>
                      <a:pt x="2628900" y="882650"/>
                    </a:lnTo>
                    <a:lnTo>
                      <a:pt x="2508250" y="876300"/>
                    </a:lnTo>
                    <a:lnTo>
                      <a:pt x="2508250" y="946150"/>
                    </a:lnTo>
                    <a:lnTo>
                      <a:pt x="1866900" y="946150"/>
                    </a:lnTo>
                    <a:lnTo>
                      <a:pt x="1866900" y="869950"/>
                    </a:lnTo>
                    <a:lnTo>
                      <a:pt x="1466850" y="863600"/>
                    </a:lnTo>
                    <a:lnTo>
                      <a:pt x="1466850" y="952500"/>
                    </a:lnTo>
                    <a:lnTo>
                      <a:pt x="1276350" y="952500"/>
                    </a:lnTo>
                    <a:lnTo>
                      <a:pt x="1276350" y="876300"/>
                    </a:lnTo>
                    <a:lnTo>
                      <a:pt x="781050" y="876300"/>
                    </a:lnTo>
                    <a:cubicBezTo>
                      <a:pt x="778933" y="1073150"/>
                      <a:pt x="776817" y="1270000"/>
                      <a:pt x="774700" y="1466850"/>
                    </a:cubicBezTo>
                    <a:lnTo>
                      <a:pt x="857250" y="1466850"/>
                    </a:lnTo>
                    <a:lnTo>
                      <a:pt x="857250" y="1682750"/>
                    </a:lnTo>
                    <a:lnTo>
                      <a:pt x="755650" y="1682750"/>
                    </a:lnTo>
                    <a:lnTo>
                      <a:pt x="755650" y="2292350"/>
                    </a:lnTo>
                    <a:lnTo>
                      <a:pt x="1231900" y="2292350"/>
                    </a:lnTo>
                    <a:lnTo>
                      <a:pt x="1231900" y="2965450"/>
                    </a:lnTo>
                    <a:lnTo>
                      <a:pt x="1111250" y="2971800"/>
                    </a:lnTo>
                    <a:lnTo>
                      <a:pt x="1111250" y="3041650"/>
                    </a:lnTo>
                    <a:lnTo>
                      <a:pt x="694690" y="3044190"/>
                    </a:lnTo>
                  </a:path>
                </a:pathLst>
              </a:custGeom>
              <a:blipFill>
                <a:blip r:embed="rId8"/>
                <a:stretch>
                  <a:fillRect/>
                </a:stretch>
              </a:bli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reeform 168"/>
              <p:cNvSpPr/>
              <p:nvPr/>
            </p:nvSpPr>
            <p:spPr>
              <a:xfrm flipH="1">
                <a:off x="4495800" y="1613647"/>
                <a:ext cx="2628900" cy="3060700"/>
              </a:xfrm>
              <a:custGeom>
                <a:avLst/>
                <a:gdLst>
                  <a:gd name="connsiteX0" fmla="*/ 270983 w 2709383"/>
                  <a:gd name="connsiteY0" fmla="*/ 0 h 3172946"/>
                  <a:gd name="connsiteX1" fmla="*/ 493233 w 2709383"/>
                  <a:gd name="connsiteY1" fmla="*/ 0 h 3172946"/>
                  <a:gd name="connsiteX2" fmla="*/ 512283 w 2709383"/>
                  <a:gd name="connsiteY2" fmla="*/ 133350 h 3172946"/>
                  <a:gd name="connsiteX3" fmla="*/ 766283 w 2709383"/>
                  <a:gd name="connsiteY3" fmla="*/ 133350 h 3172946"/>
                  <a:gd name="connsiteX4" fmla="*/ 766283 w 2709383"/>
                  <a:gd name="connsiteY4" fmla="*/ 203200 h 3172946"/>
                  <a:gd name="connsiteX5" fmla="*/ 925033 w 2709383"/>
                  <a:gd name="connsiteY5" fmla="*/ 196850 h 3172946"/>
                  <a:gd name="connsiteX6" fmla="*/ 925033 w 2709383"/>
                  <a:gd name="connsiteY6" fmla="*/ 311150 h 3172946"/>
                  <a:gd name="connsiteX7" fmla="*/ 2150583 w 2709383"/>
                  <a:gd name="connsiteY7" fmla="*/ 323850 h 3172946"/>
                  <a:gd name="connsiteX8" fmla="*/ 2150583 w 2709383"/>
                  <a:gd name="connsiteY8" fmla="*/ 387350 h 3172946"/>
                  <a:gd name="connsiteX9" fmla="*/ 2385533 w 2709383"/>
                  <a:gd name="connsiteY9" fmla="*/ 387350 h 3172946"/>
                  <a:gd name="connsiteX10" fmla="*/ 2385533 w 2709383"/>
                  <a:gd name="connsiteY10" fmla="*/ 304800 h 3172946"/>
                  <a:gd name="connsiteX11" fmla="*/ 2709383 w 2709383"/>
                  <a:gd name="connsiteY11" fmla="*/ 304800 h 3172946"/>
                  <a:gd name="connsiteX12" fmla="*/ 2709383 w 2709383"/>
                  <a:gd name="connsiteY12" fmla="*/ 882650 h 3172946"/>
                  <a:gd name="connsiteX13" fmla="*/ 2588733 w 2709383"/>
                  <a:gd name="connsiteY13" fmla="*/ 876300 h 3172946"/>
                  <a:gd name="connsiteX14" fmla="*/ 2588733 w 2709383"/>
                  <a:gd name="connsiteY14" fmla="*/ 946150 h 3172946"/>
                  <a:gd name="connsiteX15" fmla="*/ 1947383 w 2709383"/>
                  <a:gd name="connsiteY15" fmla="*/ 946150 h 3172946"/>
                  <a:gd name="connsiteX16" fmla="*/ 1947383 w 2709383"/>
                  <a:gd name="connsiteY16" fmla="*/ 869950 h 3172946"/>
                  <a:gd name="connsiteX17" fmla="*/ 1547333 w 2709383"/>
                  <a:gd name="connsiteY17" fmla="*/ 863600 h 3172946"/>
                  <a:gd name="connsiteX18" fmla="*/ 1547333 w 2709383"/>
                  <a:gd name="connsiteY18" fmla="*/ 952500 h 3172946"/>
                  <a:gd name="connsiteX19" fmla="*/ 1356833 w 2709383"/>
                  <a:gd name="connsiteY19" fmla="*/ 952500 h 3172946"/>
                  <a:gd name="connsiteX20" fmla="*/ 1356833 w 2709383"/>
                  <a:gd name="connsiteY20" fmla="*/ 876300 h 3172946"/>
                  <a:gd name="connsiteX21" fmla="*/ 861533 w 2709383"/>
                  <a:gd name="connsiteY21" fmla="*/ 876300 h 3172946"/>
                  <a:gd name="connsiteX22" fmla="*/ 855183 w 2709383"/>
                  <a:gd name="connsiteY22" fmla="*/ 1466850 h 3172946"/>
                  <a:gd name="connsiteX23" fmla="*/ 937733 w 2709383"/>
                  <a:gd name="connsiteY23" fmla="*/ 1466850 h 3172946"/>
                  <a:gd name="connsiteX24" fmla="*/ 937733 w 2709383"/>
                  <a:gd name="connsiteY24" fmla="*/ 1682750 h 3172946"/>
                  <a:gd name="connsiteX25" fmla="*/ 836133 w 2709383"/>
                  <a:gd name="connsiteY25" fmla="*/ 1682750 h 3172946"/>
                  <a:gd name="connsiteX26" fmla="*/ 836133 w 2709383"/>
                  <a:gd name="connsiteY26" fmla="*/ 2292350 h 3172946"/>
                  <a:gd name="connsiteX27" fmla="*/ 1312383 w 2709383"/>
                  <a:gd name="connsiteY27" fmla="*/ 2292350 h 3172946"/>
                  <a:gd name="connsiteX28" fmla="*/ 1312383 w 2709383"/>
                  <a:gd name="connsiteY28" fmla="*/ 2965450 h 3172946"/>
                  <a:gd name="connsiteX29" fmla="*/ 1191733 w 2709383"/>
                  <a:gd name="connsiteY29" fmla="*/ 2971800 h 3172946"/>
                  <a:gd name="connsiteX30" fmla="*/ 1191733 w 2709383"/>
                  <a:gd name="connsiteY30" fmla="*/ 3041650 h 3172946"/>
                  <a:gd name="connsiteX31" fmla="*/ 759933 w 2709383"/>
                  <a:gd name="connsiteY31" fmla="*/ 3028950 h 3172946"/>
                  <a:gd name="connsiteX32" fmla="*/ 753583 w 2709383"/>
                  <a:gd name="connsiteY32" fmla="*/ 2965450 h 3172946"/>
                  <a:gd name="connsiteX33" fmla="*/ 486883 w 2709383"/>
                  <a:gd name="connsiteY33" fmla="*/ 2971800 h 3172946"/>
                  <a:gd name="connsiteX34" fmla="*/ 474183 w 2709383"/>
                  <a:gd name="connsiteY34" fmla="*/ 3048000 h 3172946"/>
                  <a:gd name="connsiteX35" fmla="*/ 80483 w 2709383"/>
                  <a:gd name="connsiteY35" fmla="*/ 3060700 h 3172946"/>
                  <a:gd name="connsiteX36" fmla="*/ 80483 w 2709383"/>
                  <a:gd name="connsiteY36" fmla="*/ 2870200 h 3172946"/>
                  <a:gd name="connsiteX37" fmla="*/ 169383 w 2709383"/>
                  <a:gd name="connsiteY37" fmla="*/ 2870200 h 3172946"/>
                  <a:gd name="connsiteX38" fmla="*/ 182083 w 2709383"/>
                  <a:gd name="connsiteY38" fmla="*/ 2324100 h 3172946"/>
                  <a:gd name="connsiteX39" fmla="*/ 290033 w 2709383"/>
                  <a:gd name="connsiteY39" fmla="*/ 2317750 h 3172946"/>
                  <a:gd name="connsiteX40" fmla="*/ 290033 w 2709383"/>
                  <a:gd name="connsiteY40" fmla="*/ 831850 h 3172946"/>
                  <a:gd name="connsiteX41" fmla="*/ 156683 w 2709383"/>
                  <a:gd name="connsiteY41" fmla="*/ 831850 h 3172946"/>
                  <a:gd name="connsiteX42" fmla="*/ 150333 w 2709383"/>
                  <a:gd name="connsiteY42" fmla="*/ 171450 h 3172946"/>
                  <a:gd name="connsiteX43" fmla="*/ 277333 w 2709383"/>
                  <a:gd name="connsiteY43" fmla="*/ 171450 h 3172946"/>
                  <a:gd name="connsiteX44" fmla="*/ 270983 w 2709383"/>
                  <a:gd name="connsiteY44" fmla="*/ 0 h 3172946"/>
                  <a:gd name="connsiteX0" fmla="*/ 759933 w 2709383"/>
                  <a:gd name="connsiteY0" fmla="*/ 3028950 h 3172946"/>
                  <a:gd name="connsiteX1" fmla="*/ 753583 w 2709383"/>
                  <a:gd name="connsiteY1" fmla="*/ 2965450 h 3172946"/>
                  <a:gd name="connsiteX2" fmla="*/ 486883 w 2709383"/>
                  <a:gd name="connsiteY2" fmla="*/ 2971800 h 3172946"/>
                  <a:gd name="connsiteX3" fmla="*/ 474183 w 2709383"/>
                  <a:gd name="connsiteY3" fmla="*/ 3048000 h 3172946"/>
                  <a:gd name="connsiteX4" fmla="*/ 80483 w 2709383"/>
                  <a:gd name="connsiteY4" fmla="*/ 3060700 h 3172946"/>
                  <a:gd name="connsiteX5" fmla="*/ 80483 w 2709383"/>
                  <a:gd name="connsiteY5" fmla="*/ 2870200 h 3172946"/>
                  <a:gd name="connsiteX6" fmla="*/ 169383 w 2709383"/>
                  <a:gd name="connsiteY6" fmla="*/ 2870200 h 3172946"/>
                  <a:gd name="connsiteX7" fmla="*/ 182083 w 2709383"/>
                  <a:gd name="connsiteY7" fmla="*/ 2324100 h 3172946"/>
                  <a:gd name="connsiteX8" fmla="*/ 290033 w 2709383"/>
                  <a:gd name="connsiteY8" fmla="*/ 2317750 h 3172946"/>
                  <a:gd name="connsiteX9" fmla="*/ 290033 w 2709383"/>
                  <a:gd name="connsiteY9" fmla="*/ 831850 h 3172946"/>
                  <a:gd name="connsiteX10" fmla="*/ 156683 w 2709383"/>
                  <a:gd name="connsiteY10" fmla="*/ 831850 h 3172946"/>
                  <a:gd name="connsiteX11" fmla="*/ 150333 w 2709383"/>
                  <a:gd name="connsiteY11" fmla="*/ 171450 h 3172946"/>
                  <a:gd name="connsiteX12" fmla="*/ 277333 w 2709383"/>
                  <a:gd name="connsiteY12" fmla="*/ 171450 h 3172946"/>
                  <a:gd name="connsiteX13" fmla="*/ 270983 w 2709383"/>
                  <a:gd name="connsiteY13" fmla="*/ 0 h 3172946"/>
                  <a:gd name="connsiteX14" fmla="*/ 493233 w 2709383"/>
                  <a:gd name="connsiteY14" fmla="*/ 0 h 3172946"/>
                  <a:gd name="connsiteX15" fmla="*/ 512283 w 2709383"/>
                  <a:gd name="connsiteY15" fmla="*/ 133350 h 3172946"/>
                  <a:gd name="connsiteX16" fmla="*/ 766283 w 2709383"/>
                  <a:gd name="connsiteY16" fmla="*/ 133350 h 3172946"/>
                  <a:gd name="connsiteX17" fmla="*/ 766283 w 2709383"/>
                  <a:gd name="connsiteY17" fmla="*/ 203200 h 3172946"/>
                  <a:gd name="connsiteX18" fmla="*/ 925033 w 2709383"/>
                  <a:gd name="connsiteY18" fmla="*/ 196850 h 3172946"/>
                  <a:gd name="connsiteX19" fmla="*/ 925033 w 2709383"/>
                  <a:gd name="connsiteY19" fmla="*/ 311150 h 3172946"/>
                  <a:gd name="connsiteX20" fmla="*/ 2150583 w 2709383"/>
                  <a:gd name="connsiteY20" fmla="*/ 323850 h 3172946"/>
                  <a:gd name="connsiteX21" fmla="*/ 2150583 w 2709383"/>
                  <a:gd name="connsiteY21" fmla="*/ 387350 h 3172946"/>
                  <a:gd name="connsiteX22" fmla="*/ 2385533 w 2709383"/>
                  <a:gd name="connsiteY22" fmla="*/ 387350 h 3172946"/>
                  <a:gd name="connsiteX23" fmla="*/ 2385533 w 2709383"/>
                  <a:gd name="connsiteY23" fmla="*/ 304800 h 3172946"/>
                  <a:gd name="connsiteX24" fmla="*/ 2709383 w 2709383"/>
                  <a:gd name="connsiteY24" fmla="*/ 304800 h 3172946"/>
                  <a:gd name="connsiteX25" fmla="*/ 2709383 w 2709383"/>
                  <a:gd name="connsiteY25" fmla="*/ 882650 h 3172946"/>
                  <a:gd name="connsiteX26" fmla="*/ 2588733 w 2709383"/>
                  <a:gd name="connsiteY26" fmla="*/ 876300 h 3172946"/>
                  <a:gd name="connsiteX27" fmla="*/ 2588733 w 2709383"/>
                  <a:gd name="connsiteY27" fmla="*/ 946150 h 3172946"/>
                  <a:gd name="connsiteX28" fmla="*/ 1947383 w 2709383"/>
                  <a:gd name="connsiteY28" fmla="*/ 946150 h 3172946"/>
                  <a:gd name="connsiteX29" fmla="*/ 1947383 w 2709383"/>
                  <a:gd name="connsiteY29" fmla="*/ 869950 h 3172946"/>
                  <a:gd name="connsiteX30" fmla="*/ 1547333 w 2709383"/>
                  <a:gd name="connsiteY30" fmla="*/ 863600 h 3172946"/>
                  <a:gd name="connsiteX31" fmla="*/ 1547333 w 2709383"/>
                  <a:gd name="connsiteY31" fmla="*/ 952500 h 3172946"/>
                  <a:gd name="connsiteX32" fmla="*/ 1356833 w 2709383"/>
                  <a:gd name="connsiteY32" fmla="*/ 952500 h 3172946"/>
                  <a:gd name="connsiteX33" fmla="*/ 1356833 w 2709383"/>
                  <a:gd name="connsiteY33" fmla="*/ 876300 h 3172946"/>
                  <a:gd name="connsiteX34" fmla="*/ 861533 w 2709383"/>
                  <a:gd name="connsiteY34" fmla="*/ 876300 h 3172946"/>
                  <a:gd name="connsiteX35" fmla="*/ 855183 w 2709383"/>
                  <a:gd name="connsiteY35" fmla="*/ 1466850 h 3172946"/>
                  <a:gd name="connsiteX36" fmla="*/ 937733 w 2709383"/>
                  <a:gd name="connsiteY36" fmla="*/ 1466850 h 3172946"/>
                  <a:gd name="connsiteX37" fmla="*/ 937733 w 2709383"/>
                  <a:gd name="connsiteY37" fmla="*/ 1682750 h 3172946"/>
                  <a:gd name="connsiteX38" fmla="*/ 836133 w 2709383"/>
                  <a:gd name="connsiteY38" fmla="*/ 1682750 h 3172946"/>
                  <a:gd name="connsiteX39" fmla="*/ 836133 w 2709383"/>
                  <a:gd name="connsiteY39" fmla="*/ 2292350 h 3172946"/>
                  <a:gd name="connsiteX40" fmla="*/ 1312383 w 2709383"/>
                  <a:gd name="connsiteY40" fmla="*/ 2292350 h 3172946"/>
                  <a:gd name="connsiteX41" fmla="*/ 1312383 w 2709383"/>
                  <a:gd name="connsiteY41" fmla="*/ 2965450 h 3172946"/>
                  <a:gd name="connsiteX42" fmla="*/ 1191733 w 2709383"/>
                  <a:gd name="connsiteY42" fmla="*/ 2971800 h 3172946"/>
                  <a:gd name="connsiteX43" fmla="*/ 1191733 w 2709383"/>
                  <a:gd name="connsiteY43" fmla="*/ 3041650 h 3172946"/>
                  <a:gd name="connsiteX44" fmla="*/ 851373 w 2709383"/>
                  <a:gd name="connsiteY44" fmla="*/ 3120390 h 3172946"/>
                  <a:gd name="connsiteX0" fmla="*/ 759933 w 2709383"/>
                  <a:gd name="connsiteY0" fmla="*/ 3028950 h 3120390"/>
                  <a:gd name="connsiteX1" fmla="*/ 753583 w 2709383"/>
                  <a:gd name="connsiteY1" fmla="*/ 2965450 h 3120390"/>
                  <a:gd name="connsiteX2" fmla="*/ 486883 w 2709383"/>
                  <a:gd name="connsiteY2" fmla="*/ 2971800 h 3120390"/>
                  <a:gd name="connsiteX3" fmla="*/ 474183 w 2709383"/>
                  <a:gd name="connsiteY3" fmla="*/ 3048000 h 3120390"/>
                  <a:gd name="connsiteX4" fmla="*/ 80483 w 2709383"/>
                  <a:gd name="connsiteY4" fmla="*/ 3060700 h 3120390"/>
                  <a:gd name="connsiteX5" fmla="*/ 80483 w 2709383"/>
                  <a:gd name="connsiteY5" fmla="*/ 2870200 h 3120390"/>
                  <a:gd name="connsiteX6" fmla="*/ 169383 w 2709383"/>
                  <a:gd name="connsiteY6" fmla="*/ 2870200 h 3120390"/>
                  <a:gd name="connsiteX7" fmla="*/ 182083 w 2709383"/>
                  <a:gd name="connsiteY7" fmla="*/ 2324100 h 3120390"/>
                  <a:gd name="connsiteX8" fmla="*/ 290033 w 2709383"/>
                  <a:gd name="connsiteY8" fmla="*/ 2317750 h 3120390"/>
                  <a:gd name="connsiteX9" fmla="*/ 290033 w 2709383"/>
                  <a:gd name="connsiteY9" fmla="*/ 831850 h 3120390"/>
                  <a:gd name="connsiteX10" fmla="*/ 156683 w 2709383"/>
                  <a:gd name="connsiteY10" fmla="*/ 831850 h 3120390"/>
                  <a:gd name="connsiteX11" fmla="*/ 150333 w 2709383"/>
                  <a:gd name="connsiteY11" fmla="*/ 171450 h 3120390"/>
                  <a:gd name="connsiteX12" fmla="*/ 277333 w 2709383"/>
                  <a:gd name="connsiteY12" fmla="*/ 171450 h 3120390"/>
                  <a:gd name="connsiteX13" fmla="*/ 270983 w 2709383"/>
                  <a:gd name="connsiteY13" fmla="*/ 0 h 3120390"/>
                  <a:gd name="connsiteX14" fmla="*/ 493233 w 2709383"/>
                  <a:gd name="connsiteY14" fmla="*/ 0 h 3120390"/>
                  <a:gd name="connsiteX15" fmla="*/ 512283 w 2709383"/>
                  <a:gd name="connsiteY15" fmla="*/ 133350 h 3120390"/>
                  <a:gd name="connsiteX16" fmla="*/ 766283 w 2709383"/>
                  <a:gd name="connsiteY16" fmla="*/ 133350 h 3120390"/>
                  <a:gd name="connsiteX17" fmla="*/ 766283 w 2709383"/>
                  <a:gd name="connsiteY17" fmla="*/ 203200 h 3120390"/>
                  <a:gd name="connsiteX18" fmla="*/ 925033 w 2709383"/>
                  <a:gd name="connsiteY18" fmla="*/ 196850 h 3120390"/>
                  <a:gd name="connsiteX19" fmla="*/ 925033 w 2709383"/>
                  <a:gd name="connsiteY19" fmla="*/ 311150 h 3120390"/>
                  <a:gd name="connsiteX20" fmla="*/ 2150583 w 2709383"/>
                  <a:gd name="connsiteY20" fmla="*/ 323850 h 3120390"/>
                  <a:gd name="connsiteX21" fmla="*/ 2150583 w 2709383"/>
                  <a:gd name="connsiteY21" fmla="*/ 387350 h 3120390"/>
                  <a:gd name="connsiteX22" fmla="*/ 2385533 w 2709383"/>
                  <a:gd name="connsiteY22" fmla="*/ 387350 h 3120390"/>
                  <a:gd name="connsiteX23" fmla="*/ 2385533 w 2709383"/>
                  <a:gd name="connsiteY23" fmla="*/ 304800 h 3120390"/>
                  <a:gd name="connsiteX24" fmla="*/ 2709383 w 2709383"/>
                  <a:gd name="connsiteY24" fmla="*/ 304800 h 3120390"/>
                  <a:gd name="connsiteX25" fmla="*/ 2709383 w 2709383"/>
                  <a:gd name="connsiteY25" fmla="*/ 882650 h 3120390"/>
                  <a:gd name="connsiteX26" fmla="*/ 2588733 w 2709383"/>
                  <a:gd name="connsiteY26" fmla="*/ 876300 h 3120390"/>
                  <a:gd name="connsiteX27" fmla="*/ 2588733 w 2709383"/>
                  <a:gd name="connsiteY27" fmla="*/ 946150 h 3120390"/>
                  <a:gd name="connsiteX28" fmla="*/ 1947383 w 2709383"/>
                  <a:gd name="connsiteY28" fmla="*/ 946150 h 3120390"/>
                  <a:gd name="connsiteX29" fmla="*/ 1947383 w 2709383"/>
                  <a:gd name="connsiteY29" fmla="*/ 869950 h 3120390"/>
                  <a:gd name="connsiteX30" fmla="*/ 1547333 w 2709383"/>
                  <a:gd name="connsiteY30" fmla="*/ 863600 h 3120390"/>
                  <a:gd name="connsiteX31" fmla="*/ 1547333 w 2709383"/>
                  <a:gd name="connsiteY31" fmla="*/ 952500 h 3120390"/>
                  <a:gd name="connsiteX32" fmla="*/ 1356833 w 2709383"/>
                  <a:gd name="connsiteY32" fmla="*/ 952500 h 3120390"/>
                  <a:gd name="connsiteX33" fmla="*/ 1356833 w 2709383"/>
                  <a:gd name="connsiteY33" fmla="*/ 876300 h 3120390"/>
                  <a:gd name="connsiteX34" fmla="*/ 861533 w 2709383"/>
                  <a:gd name="connsiteY34" fmla="*/ 876300 h 3120390"/>
                  <a:gd name="connsiteX35" fmla="*/ 855183 w 2709383"/>
                  <a:gd name="connsiteY35" fmla="*/ 1466850 h 3120390"/>
                  <a:gd name="connsiteX36" fmla="*/ 937733 w 2709383"/>
                  <a:gd name="connsiteY36" fmla="*/ 1466850 h 3120390"/>
                  <a:gd name="connsiteX37" fmla="*/ 937733 w 2709383"/>
                  <a:gd name="connsiteY37" fmla="*/ 1682750 h 3120390"/>
                  <a:gd name="connsiteX38" fmla="*/ 836133 w 2709383"/>
                  <a:gd name="connsiteY38" fmla="*/ 1682750 h 3120390"/>
                  <a:gd name="connsiteX39" fmla="*/ 836133 w 2709383"/>
                  <a:gd name="connsiteY39" fmla="*/ 2292350 h 3120390"/>
                  <a:gd name="connsiteX40" fmla="*/ 1312383 w 2709383"/>
                  <a:gd name="connsiteY40" fmla="*/ 2292350 h 3120390"/>
                  <a:gd name="connsiteX41" fmla="*/ 1312383 w 2709383"/>
                  <a:gd name="connsiteY41" fmla="*/ 2965450 h 3120390"/>
                  <a:gd name="connsiteX42" fmla="*/ 1191733 w 2709383"/>
                  <a:gd name="connsiteY42" fmla="*/ 2971800 h 3120390"/>
                  <a:gd name="connsiteX43" fmla="*/ 1191733 w 2709383"/>
                  <a:gd name="connsiteY43" fmla="*/ 3041650 h 3120390"/>
                  <a:gd name="connsiteX44" fmla="*/ 851373 w 2709383"/>
                  <a:gd name="connsiteY44" fmla="*/ 3120390 h 3120390"/>
                  <a:gd name="connsiteX0" fmla="*/ 759933 w 2709383"/>
                  <a:gd name="connsiteY0" fmla="*/ 3028950 h 3060700"/>
                  <a:gd name="connsiteX1" fmla="*/ 753583 w 2709383"/>
                  <a:gd name="connsiteY1" fmla="*/ 2965450 h 3060700"/>
                  <a:gd name="connsiteX2" fmla="*/ 486883 w 2709383"/>
                  <a:gd name="connsiteY2" fmla="*/ 2971800 h 3060700"/>
                  <a:gd name="connsiteX3" fmla="*/ 474183 w 2709383"/>
                  <a:gd name="connsiteY3" fmla="*/ 3048000 h 3060700"/>
                  <a:gd name="connsiteX4" fmla="*/ 80483 w 2709383"/>
                  <a:gd name="connsiteY4" fmla="*/ 3060700 h 3060700"/>
                  <a:gd name="connsiteX5" fmla="*/ 80483 w 2709383"/>
                  <a:gd name="connsiteY5" fmla="*/ 2870200 h 3060700"/>
                  <a:gd name="connsiteX6" fmla="*/ 169383 w 2709383"/>
                  <a:gd name="connsiteY6" fmla="*/ 2870200 h 3060700"/>
                  <a:gd name="connsiteX7" fmla="*/ 182083 w 2709383"/>
                  <a:gd name="connsiteY7" fmla="*/ 2324100 h 3060700"/>
                  <a:gd name="connsiteX8" fmla="*/ 290033 w 2709383"/>
                  <a:gd name="connsiteY8" fmla="*/ 2317750 h 3060700"/>
                  <a:gd name="connsiteX9" fmla="*/ 290033 w 2709383"/>
                  <a:gd name="connsiteY9" fmla="*/ 831850 h 3060700"/>
                  <a:gd name="connsiteX10" fmla="*/ 156683 w 2709383"/>
                  <a:gd name="connsiteY10" fmla="*/ 831850 h 3060700"/>
                  <a:gd name="connsiteX11" fmla="*/ 150333 w 2709383"/>
                  <a:gd name="connsiteY11" fmla="*/ 171450 h 3060700"/>
                  <a:gd name="connsiteX12" fmla="*/ 277333 w 2709383"/>
                  <a:gd name="connsiteY12" fmla="*/ 171450 h 3060700"/>
                  <a:gd name="connsiteX13" fmla="*/ 270983 w 2709383"/>
                  <a:gd name="connsiteY13" fmla="*/ 0 h 3060700"/>
                  <a:gd name="connsiteX14" fmla="*/ 493233 w 2709383"/>
                  <a:gd name="connsiteY14" fmla="*/ 0 h 3060700"/>
                  <a:gd name="connsiteX15" fmla="*/ 512283 w 2709383"/>
                  <a:gd name="connsiteY15" fmla="*/ 133350 h 3060700"/>
                  <a:gd name="connsiteX16" fmla="*/ 766283 w 2709383"/>
                  <a:gd name="connsiteY16" fmla="*/ 133350 h 3060700"/>
                  <a:gd name="connsiteX17" fmla="*/ 766283 w 2709383"/>
                  <a:gd name="connsiteY17" fmla="*/ 203200 h 3060700"/>
                  <a:gd name="connsiteX18" fmla="*/ 925033 w 2709383"/>
                  <a:gd name="connsiteY18" fmla="*/ 196850 h 3060700"/>
                  <a:gd name="connsiteX19" fmla="*/ 925033 w 2709383"/>
                  <a:gd name="connsiteY19" fmla="*/ 311150 h 3060700"/>
                  <a:gd name="connsiteX20" fmla="*/ 2150583 w 2709383"/>
                  <a:gd name="connsiteY20" fmla="*/ 323850 h 3060700"/>
                  <a:gd name="connsiteX21" fmla="*/ 2150583 w 2709383"/>
                  <a:gd name="connsiteY21" fmla="*/ 387350 h 3060700"/>
                  <a:gd name="connsiteX22" fmla="*/ 2385533 w 2709383"/>
                  <a:gd name="connsiteY22" fmla="*/ 387350 h 3060700"/>
                  <a:gd name="connsiteX23" fmla="*/ 2385533 w 2709383"/>
                  <a:gd name="connsiteY23" fmla="*/ 304800 h 3060700"/>
                  <a:gd name="connsiteX24" fmla="*/ 2709383 w 2709383"/>
                  <a:gd name="connsiteY24" fmla="*/ 304800 h 3060700"/>
                  <a:gd name="connsiteX25" fmla="*/ 2709383 w 2709383"/>
                  <a:gd name="connsiteY25" fmla="*/ 882650 h 3060700"/>
                  <a:gd name="connsiteX26" fmla="*/ 2588733 w 2709383"/>
                  <a:gd name="connsiteY26" fmla="*/ 876300 h 3060700"/>
                  <a:gd name="connsiteX27" fmla="*/ 2588733 w 2709383"/>
                  <a:gd name="connsiteY27" fmla="*/ 946150 h 3060700"/>
                  <a:gd name="connsiteX28" fmla="*/ 1947383 w 2709383"/>
                  <a:gd name="connsiteY28" fmla="*/ 946150 h 3060700"/>
                  <a:gd name="connsiteX29" fmla="*/ 1947383 w 2709383"/>
                  <a:gd name="connsiteY29" fmla="*/ 869950 h 3060700"/>
                  <a:gd name="connsiteX30" fmla="*/ 1547333 w 2709383"/>
                  <a:gd name="connsiteY30" fmla="*/ 863600 h 3060700"/>
                  <a:gd name="connsiteX31" fmla="*/ 1547333 w 2709383"/>
                  <a:gd name="connsiteY31" fmla="*/ 952500 h 3060700"/>
                  <a:gd name="connsiteX32" fmla="*/ 1356833 w 2709383"/>
                  <a:gd name="connsiteY32" fmla="*/ 952500 h 3060700"/>
                  <a:gd name="connsiteX33" fmla="*/ 1356833 w 2709383"/>
                  <a:gd name="connsiteY33" fmla="*/ 876300 h 3060700"/>
                  <a:gd name="connsiteX34" fmla="*/ 861533 w 2709383"/>
                  <a:gd name="connsiteY34" fmla="*/ 876300 h 3060700"/>
                  <a:gd name="connsiteX35" fmla="*/ 855183 w 2709383"/>
                  <a:gd name="connsiteY35" fmla="*/ 1466850 h 3060700"/>
                  <a:gd name="connsiteX36" fmla="*/ 937733 w 2709383"/>
                  <a:gd name="connsiteY36" fmla="*/ 1466850 h 3060700"/>
                  <a:gd name="connsiteX37" fmla="*/ 937733 w 2709383"/>
                  <a:gd name="connsiteY37" fmla="*/ 1682750 h 3060700"/>
                  <a:gd name="connsiteX38" fmla="*/ 836133 w 2709383"/>
                  <a:gd name="connsiteY38" fmla="*/ 1682750 h 3060700"/>
                  <a:gd name="connsiteX39" fmla="*/ 836133 w 2709383"/>
                  <a:gd name="connsiteY39" fmla="*/ 2292350 h 3060700"/>
                  <a:gd name="connsiteX40" fmla="*/ 1312383 w 2709383"/>
                  <a:gd name="connsiteY40" fmla="*/ 2292350 h 3060700"/>
                  <a:gd name="connsiteX41" fmla="*/ 1312383 w 2709383"/>
                  <a:gd name="connsiteY41" fmla="*/ 2965450 h 3060700"/>
                  <a:gd name="connsiteX42" fmla="*/ 1191733 w 2709383"/>
                  <a:gd name="connsiteY42" fmla="*/ 2971800 h 3060700"/>
                  <a:gd name="connsiteX43" fmla="*/ 1191733 w 2709383"/>
                  <a:gd name="connsiteY43" fmla="*/ 3041650 h 3060700"/>
                  <a:gd name="connsiteX44" fmla="*/ 775173 w 2709383"/>
                  <a:gd name="connsiteY44" fmla="*/ 3044190 h 3060700"/>
                  <a:gd name="connsiteX0" fmla="*/ 679450 w 2628900"/>
                  <a:gd name="connsiteY0" fmla="*/ 3028950 h 3060700"/>
                  <a:gd name="connsiteX1" fmla="*/ 673100 w 2628900"/>
                  <a:gd name="connsiteY1" fmla="*/ 2965450 h 3060700"/>
                  <a:gd name="connsiteX2" fmla="*/ 406400 w 2628900"/>
                  <a:gd name="connsiteY2" fmla="*/ 2971800 h 3060700"/>
                  <a:gd name="connsiteX3" fmla="*/ 393700 w 2628900"/>
                  <a:gd name="connsiteY3" fmla="*/ 3048000 h 3060700"/>
                  <a:gd name="connsiteX4" fmla="*/ 0 w 2628900"/>
                  <a:gd name="connsiteY4" fmla="*/ 3060700 h 3060700"/>
                  <a:gd name="connsiteX5" fmla="*/ 0 w 2628900"/>
                  <a:gd name="connsiteY5" fmla="*/ 2870200 h 3060700"/>
                  <a:gd name="connsiteX6" fmla="*/ 88900 w 2628900"/>
                  <a:gd name="connsiteY6" fmla="*/ 2870200 h 3060700"/>
                  <a:gd name="connsiteX7" fmla="*/ 101600 w 2628900"/>
                  <a:gd name="connsiteY7" fmla="*/ 2324100 h 3060700"/>
                  <a:gd name="connsiteX8" fmla="*/ 209550 w 2628900"/>
                  <a:gd name="connsiteY8" fmla="*/ 2317750 h 3060700"/>
                  <a:gd name="connsiteX9" fmla="*/ 209550 w 2628900"/>
                  <a:gd name="connsiteY9" fmla="*/ 831850 h 3060700"/>
                  <a:gd name="connsiteX10" fmla="*/ 76200 w 2628900"/>
                  <a:gd name="connsiteY10" fmla="*/ 831850 h 3060700"/>
                  <a:gd name="connsiteX11" fmla="*/ 69850 w 2628900"/>
                  <a:gd name="connsiteY11" fmla="*/ 171450 h 3060700"/>
                  <a:gd name="connsiteX12" fmla="*/ 196850 w 2628900"/>
                  <a:gd name="connsiteY12" fmla="*/ 171450 h 3060700"/>
                  <a:gd name="connsiteX13" fmla="*/ 190500 w 2628900"/>
                  <a:gd name="connsiteY13" fmla="*/ 0 h 3060700"/>
                  <a:gd name="connsiteX14" fmla="*/ 412750 w 2628900"/>
                  <a:gd name="connsiteY14" fmla="*/ 0 h 3060700"/>
                  <a:gd name="connsiteX15" fmla="*/ 431800 w 2628900"/>
                  <a:gd name="connsiteY15" fmla="*/ 133350 h 3060700"/>
                  <a:gd name="connsiteX16" fmla="*/ 685800 w 2628900"/>
                  <a:gd name="connsiteY16" fmla="*/ 133350 h 3060700"/>
                  <a:gd name="connsiteX17" fmla="*/ 685800 w 2628900"/>
                  <a:gd name="connsiteY17" fmla="*/ 203200 h 3060700"/>
                  <a:gd name="connsiteX18" fmla="*/ 844550 w 2628900"/>
                  <a:gd name="connsiteY18" fmla="*/ 196850 h 3060700"/>
                  <a:gd name="connsiteX19" fmla="*/ 844550 w 2628900"/>
                  <a:gd name="connsiteY19" fmla="*/ 311150 h 3060700"/>
                  <a:gd name="connsiteX20" fmla="*/ 2070100 w 2628900"/>
                  <a:gd name="connsiteY20" fmla="*/ 323850 h 3060700"/>
                  <a:gd name="connsiteX21" fmla="*/ 2070100 w 2628900"/>
                  <a:gd name="connsiteY21" fmla="*/ 387350 h 3060700"/>
                  <a:gd name="connsiteX22" fmla="*/ 2305050 w 2628900"/>
                  <a:gd name="connsiteY22" fmla="*/ 387350 h 3060700"/>
                  <a:gd name="connsiteX23" fmla="*/ 2305050 w 2628900"/>
                  <a:gd name="connsiteY23" fmla="*/ 304800 h 3060700"/>
                  <a:gd name="connsiteX24" fmla="*/ 2628900 w 2628900"/>
                  <a:gd name="connsiteY24" fmla="*/ 304800 h 3060700"/>
                  <a:gd name="connsiteX25" fmla="*/ 2628900 w 2628900"/>
                  <a:gd name="connsiteY25" fmla="*/ 882650 h 3060700"/>
                  <a:gd name="connsiteX26" fmla="*/ 2508250 w 2628900"/>
                  <a:gd name="connsiteY26" fmla="*/ 876300 h 3060700"/>
                  <a:gd name="connsiteX27" fmla="*/ 2508250 w 2628900"/>
                  <a:gd name="connsiteY27" fmla="*/ 946150 h 3060700"/>
                  <a:gd name="connsiteX28" fmla="*/ 1866900 w 2628900"/>
                  <a:gd name="connsiteY28" fmla="*/ 946150 h 3060700"/>
                  <a:gd name="connsiteX29" fmla="*/ 1866900 w 2628900"/>
                  <a:gd name="connsiteY29" fmla="*/ 869950 h 3060700"/>
                  <a:gd name="connsiteX30" fmla="*/ 1466850 w 2628900"/>
                  <a:gd name="connsiteY30" fmla="*/ 863600 h 3060700"/>
                  <a:gd name="connsiteX31" fmla="*/ 1466850 w 2628900"/>
                  <a:gd name="connsiteY31" fmla="*/ 952500 h 3060700"/>
                  <a:gd name="connsiteX32" fmla="*/ 1276350 w 2628900"/>
                  <a:gd name="connsiteY32" fmla="*/ 952500 h 3060700"/>
                  <a:gd name="connsiteX33" fmla="*/ 1276350 w 2628900"/>
                  <a:gd name="connsiteY33" fmla="*/ 876300 h 3060700"/>
                  <a:gd name="connsiteX34" fmla="*/ 781050 w 2628900"/>
                  <a:gd name="connsiteY34" fmla="*/ 876300 h 3060700"/>
                  <a:gd name="connsiteX35" fmla="*/ 774700 w 2628900"/>
                  <a:gd name="connsiteY35" fmla="*/ 1466850 h 3060700"/>
                  <a:gd name="connsiteX36" fmla="*/ 857250 w 2628900"/>
                  <a:gd name="connsiteY36" fmla="*/ 1466850 h 3060700"/>
                  <a:gd name="connsiteX37" fmla="*/ 857250 w 2628900"/>
                  <a:gd name="connsiteY37" fmla="*/ 1682750 h 3060700"/>
                  <a:gd name="connsiteX38" fmla="*/ 755650 w 2628900"/>
                  <a:gd name="connsiteY38" fmla="*/ 1682750 h 3060700"/>
                  <a:gd name="connsiteX39" fmla="*/ 755650 w 2628900"/>
                  <a:gd name="connsiteY39" fmla="*/ 2292350 h 3060700"/>
                  <a:gd name="connsiteX40" fmla="*/ 1231900 w 2628900"/>
                  <a:gd name="connsiteY40" fmla="*/ 2292350 h 3060700"/>
                  <a:gd name="connsiteX41" fmla="*/ 1231900 w 2628900"/>
                  <a:gd name="connsiteY41" fmla="*/ 2965450 h 3060700"/>
                  <a:gd name="connsiteX42" fmla="*/ 1111250 w 2628900"/>
                  <a:gd name="connsiteY42" fmla="*/ 2971800 h 3060700"/>
                  <a:gd name="connsiteX43" fmla="*/ 1111250 w 2628900"/>
                  <a:gd name="connsiteY43" fmla="*/ 3041650 h 3060700"/>
                  <a:gd name="connsiteX44" fmla="*/ 694690 w 2628900"/>
                  <a:gd name="connsiteY44" fmla="*/ 3044190 h 306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628900" h="3060700">
                    <a:moveTo>
                      <a:pt x="679450" y="3028950"/>
                    </a:moveTo>
                    <a:lnTo>
                      <a:pt x="673100" y="2965450"/>
                    </a:lnTo>
                    <a:lnTo>
                      <a:pt x="406400" y="2971800"/>
                    </a:lnTo>
                    <a:lnTo>
                      <a:pt x="393700" y="3048000"/>
                    </a:lnTo>
                    <a:lnTo>
                      <a:pt x="0" y="3060700"/>
                    </a:lnTo>
                    <a:lnTo>
                      <a:pt x="0" y="2870200"/>
                    </a:lnTo>
                    <a:lnTo>
                      <a:pt x="88900" y="2870200"/>
                    </a:lnTo>
                    <a:lnTo>
                      <a:pt x="101600" y="2324100"/>
                    </a:lnTo>
                    <a:lnTo>
                      <a:pt x="209550" y="2317750"/>
                    </a:lnTo>
                    <a:lnTo>
                      <a:pt x="209550" y="831850"/>
                    </a:lnTo>
                    <a:lnTo>
                      <a:pt x="76200" y="831850"/>
                    </a:lnTo>
                    <a:cubicBezTo>
                      <a:pt x="74083" y="611717"/>
                      <a:pt x="71967" y="391583"/>
                      <a:pt x="69850" y="171450"/>
                    </a:cubicBezTo>
                    <a:lnTo>
                      <a:pt x="196850" y="171450"/>
                    </a:lnTo>
                    <a:lnTo>
                      <a:pt x="190500" y="0"/>
                    </a:lnTo>
                    <a:lnTo>
                      <a:pt x="412750" y="0"/>
                    </a:lnTo>
                    <a:cubicBezTo>
                      <a:pt x="419301" y="137579"/>
                      <a:pt x="374600" y="133350"/>
                      <a:pt x="431800" y="133350"/>
                    </a:cubicBezTo>
                    <a:lnTo>
                      <a:pt x="685800" y="133350"/>
                    </a:lnTo>
                    <a:lnTo>
                      <a:pt x="685800" y="203200"/>
                    </a:lnTo>
                    <a:lnTo>
                      <a:pt x="844550" y="196850"/>
                    </a:lnTo>
                    <a:lnTo>
                      <a:pt x="844550" y="311150"/>
                    </a:lnTo>
                    <a:lnTo>
                      <a:pt x="2070100" y="323850"/>
                    </a:lnTo>
                    <a:lnTo>
                      <a:pt x="2070100" y="387350"/>
                    </a:lnTo>
                    <a:lnTo>
                      <a:pt x="2305050" y="387350"/>
                    </a:lnTo>
                    <a:lnTo>
                      <a:pt x="2305050" y="304800"/>
                    </a:lnTo>
                    <a:lnTo>
                      <a:pt x="2628900" y="304800"/>
                    </a:lnTo>
                    <a:lnTo>
                      <a:pt x="2628900" y="882650"/>
                    </a:lnTo>
                    <a:lnTo>
                      <a:pt x="2508250" y="876300"/>
                    </a:lnTo>
                    <a:lnTo>
                      <a:pt x="2508250" y="946150"/>
                    </a:lnTo>
                    <a:lnTo>
                      <a:pt x="1866900" y="946150"/>
                    </a:lnTo>
                    <a:lnTo>
                      <a:pt x="1866900" y="869950"/>
                    </a:lnTo>
                    <a:lnTo>
                      <a:pt x="1466850" y="863600"/>
                    </a:lnTo>
                    <a:lnTo>
                      <a:pt x="1466850" y="952500"/>
                    </a:lnTo>
                    <a:lnTo>
                      <a:pt x="1276350" y="952500"/>
                    </a:lnTo>
                    <a:lnTo>
                      <a:pt x="1276350" y="876300"/>
                    </a:lnTo>
                    <a:lnTo>
                      <a:pt x="781050" y="876300"/>
                    </a:lnTo>
                    <a:cubicBezTo>
                      <a:pt x="778933" y="1073150"/>
                      <a:pt x="776817" y="1270000"/>
                      <a:pt x="774700" y="1466850"/>
                    </a:cubicBezTo>
                    <a:lnTo>
                      <a:pt x="857250" y="1466850"/>
                    </a:lnTo>
                    <a:lnTo>
                      <a:pt x="857250" y="1682750"/>
                    </a:lnTo>
                    <a:lnTo>
                      <a:pt x="755650" y="1682750"/>
                    </a:lnTo>
                    <a:lnTo>
                      <a:pt x="755650" y="2292350"/>
                    </a:lnTo>
                    <a:lnTo>
                      <a:pt x="1231900" y="2292350"/>
                    </a:lnTo>
                    <a:lnTo>
                      <a:pt x="1231900" y="2965450"/>
                    </a:lnTo>
                    <a:lnTo>
                      <a:pt x="1111250" y="2971800"/>
                    </a:lnTo>
                    <a:lnTo>
                      <a:pt x="1111250" y="3041650"/>
                    </a:lnTo>
                    <a:lnTo>
                      <a:pt x="694690" y="3044190"/>
                    </a:lnTo>
                  </a:path>
                </a:pathLst>
              </a:custGeom>
              <a:blipFill>
                <a:blip r:embed="rId8"/>
                <a:stretch>
                  <a:fillRect/>
                </a:stretch>
              </a:bli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6" name="Rectangle 165"/>
            <p:cNvSpPr/>
            <p:nvPr/>
          </p:nvSpPr>
          <p:spPr>
            <a:xfrm>
              <a:off x="3429000" y="70866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0" name="TextBox 169"/>
          <p:cNvSpPr txBox="1"/>
          <p:nvPr/>
        </p:nvSpPr>
        <p:spPr>
          <a:xfrm>
            <a:off x="24155400" y="1752600"/>
            <a:ext cx="2705100" cy="3016210"/>
          </a:xfrm>
          <a:prstGeom prst="rect">
            <a:avLst/>
          </a:prstGeom>
          <a:noFill/>
        </p:spPr>
        <p:txBody>
          <a:bodyPr wrap="square" rtlCol="0">
            <a:spAutoFit/>
          </a:bodyPr>
          <a:lstStyle/>
          <a:p>
            <a:pPr algn="just"/>
            <a:r>
              <a:rPr lang="en-US" sz="1000" b="1" dirty="0" smtClean="0">
                <a:latin typeface="+mj-lt"/>
                <a:cs typeface="Arial" pitchFamily="34" charset="0"/>
              </a:rPr>
              <a:t>Existing Roof Membrane: White PVC Single Ply System</a:t>
            </a:r>
          </a:p>
          <a:p>
            <a:pPr algn="just"/>
            <a:endParaRPr lang="en-US" sz="1000" b="1" dirty="0" smtClean="0">
              <a:latin typeface="+mj-lt"/>
              <a:cs typeface="Arial" pitchFamily="34" charset="0"/>
            </a:endParaRPr>
          </a:p>
          <a:p>
            <a:pPr algn="just"/>
            <a:endParaRPr lang="en-US" sz="1000" b="1" dirty="0" smtClean="0">
              <a:latin typeface="+mj-lt"/>
              <a:cs typeface="Arial" pitchFamily="34" charset="0"/>
            </a:endParaRPr>
          </a:p>
          <a:p>
            <a:pPr algn="just"/>
            <a:endParaRPr lang="en-US" sz="1000" b="1" dirty="0" smtClean="0">
              <a:latin typeface="+mj-lt"/>
              <a:cs typeface="Arial" pitchFamily="34" charset="0"/>
            </a:endParaRPr>
          </a:p>
          <a:p>
            <a:pPr algn="just"/>
            <a:endParaRPr lang="en-US" sz="1000" b="1" dirty="0" smtClean="0">
              <a:latin typeface="+mj-lt"/>
              <a:cs typeface="Arial" pitchFamily="34" charset="0"/>
            </a:endParaRPr>
          </a:p>
          <a:p>
            <a:pPr algn="just"/>
            <a:endParaRPr lang="en-US" sz="1000" b="1" dirty="0" smtClean="0">
              <a:latin typeface="+mj-lt"/>
              <a:cs typeface="Arial" pitchFamily="34" charset="0"/>
            </a:endParaRPr>
          </a:p>
          <a:p>
            <a:pPr algn="just"/>
            <a:endParaRPr lang="en-US" sz="1000" b="1" dirty="0" smtClean="0">
              <a:latin typeface="+mj-lt"/>
              <a:cs typeface="Arial" pitchFamily="34" charset="0"/>
            </a:endParaRPr>
          </a:p>
          <a:p>
            <a:pPr algn="just"/>
            <a:endParaRPr lang="en-US" sz="1000" b="1" dirty="0" smtClean="0">
              <a:latin typeface="+mj-lt"/>
              <a:cs typeface="Arial" pitchFamily="34" charset="0"/>
            </a:endParaRPr>
          </a:p>
          <a:p>
            <a:pPr algn="just"/>
            <a:endParaRPr lang="en-US" sz="1000" b="1" dirty="0" smtClean="0">
              <a:latin typeface="+mj-lt"/>
              <a:cs typeface="Arial" pitchFamily="34" charset="0"/>
            </a:endParaRPr>
          </a:p>
          <a:p>
            <a:pPr algn="just"/>
            <a:endParaRPr lang="en-US" sz="1000" b="1" dirty="0" smtClean="0">
              <a:latin typeface="+mj-lt"/>
              <a:cs typeface="Arial" pitchFamily="34" charset="0"/>
            </a:endParaRPr>
          </a:p>
          <a:p>
            <a:pPr algn="just"/>
            <a:endParaRPr lang="en-US" sz="1000" b="1" dirty="0" smtClean="0">
              <a:latin typeface="+mj-lt"/>
              <a:cs typeface="Arial" pitchFamily="34" charset="0"/>
            </a:endParaRPr>
          </a:p>
          <a:p>
            <a:pPr algn="just"/>
            <a:endParaRPr lang="en-US" sz="1000" b="1" dirty="0" smtClean="0">
              <a:latin typeface="+mj-lt"/>
              <a:cs typeface="Arial" pitchFamily="34" charset="0"/>
            </a:endParaRPr>
          </a:p>
          <a:p>
            <a:pPr algn="just"/>
            <a:endParaRPr lang="en-US" sz="1000" b="1" dirty="0" smtClean="0">
              <a:latin typeface="+mj-lt"/>
              <a:cs typeface="Arial" pitchFamily="34" charset="0"/>
            </a:endParaRPr>
          </a:p>
          <a:p>
            <a:pPr algn="just"/>
            <a:endParaRPr lang="en-US" sz="1000" b="1" dirty="0" smtClean="0">
              <a:latin typeface="+mj-lt"/>
              <a:cs typeface="Arial" pitchFamily="34" charset="0"/>
            </a:endParaRPr>
          </a:p>
          <a:p>
            <a:pPr algn="just"/>
            <a:r>
              <a:rPr lang="en-US" sz="1000" b="1" dirty="0" smtClean="0">
                <a:solidFill>
                  <a:srgbClr val="00B050"/>
                </a:solidFill>
                <a:latin typeface="+mj-lt"/>
                <a:cs typeface="Arial" pitchFamily="34" charset="0"/>
              </a:rPr>
              <a:t>Placement of Green Roof on Prototype Design</a:t>
            </a:r>
          </a:p>
          <a:p>
            <a:pPr algn="just"/>
            <a:endParaRPr lang="en-US" sz="1000" b="1" dirty="0" smtClean="0">
              <a:latin typeface="+mj-lt"/>
              <a:cs typeface="Arial" pitchFamily="34" charset="0"/>
            </a:endParaRPr>
          </a:p>
          <a:p>
            <a:pPr algn="just"/>
            <a:endParaRPr lang="en-US" sz="1000" b="1" dirty="0" smtClean="0">
              <a:latin typeface="+mj-lt"/>
              <a:cs typeface="Arial" pitchFamily="34" charset="0"/>
            </a:endParaRPr>
          </a:p>
          <a:p>
            <a:pPr algn="just"/>
            <a:endParaRPr lang="en-US" sz="1000" b="1" dirty="0" smtClean="0">
              <a:latin typeface="+mj-lt"/>
              <a:cs typeface="Arial" pitchFamily="34" charset="0"/>
            </a:endParaRPr>
          </a:p>
        </p:txBody>
      </p:sp>
      <p:pic>
        <p:nvPicPr>
          <p:cNvPr id="171" name="Picture 2"/>
          <p:cNvPicPr>
            <a:picLocks noChangeAspect="1" noChangeArrowheads="1"/>
          </p:cNvPicPr>
          <p:nvPr/>
        </p:nvPicPr>
        <p:blipFill>
          <a:blip r:embed="rId9"/>
          <a:srcRect l="6250" t="27857" r="53750" b="19286"/>
          <a:stretch>
            <a:fillRect/>
          </a:stretch>
        </p:blipFill>
        <p:spPr bwMode="auto">
          <a:xfrm>
            <a:off x="9715500" y="3581400"/>
            <a:ext cx="4217773" cy="2438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9239250" y="88991"/>
            <a:ext cx="18145125" cy="6642009"/>
            <a:chOff x="9239250" y="88991"/>
            <a:chExt cx="18145125" cy="6642009"/>
          </a:xfrm>
        </p:grpSpPr>
        <p:pic>
          <p:nvPicPr>
            <p:cNvPr id="16"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17"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3" name="Group 64"/>
            <p:cNvGrpSpPr/>
            <p:nvPr/>
          </p:nvGrpSpPr>
          <p:grpSpPr>
            <a:xfrm>
              <a:off x="9372600" y="250723"/>
              <a:ext cx="6193536" cy="257686"/>
              <a:chOff x="822325" y="3078477"/>
              <a:chExt cx="6193536" cy="257686"/>
            </a:xfrm>
          </p:grpSpPr>
          <p:sp>
            <p:nvSpPr>
              <p:cNvPr id="21" name="Round Diagonal Corner Rectangle 20"/>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22" name="Round Diagonal Corner Rectangle 21"/>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23" name="Round Diagonal Corner Rectangle 22"/>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BREADTH I</a:t>
                </a:r>
                <a:endParaRPr lang="en-US" sz="850" b="1" dirty="0">
                  <a:solidFill>
                    <a:srgbClr val="FFFF00"/>
                  </a:solidFill>
                </a:endParaRPr>
              </a:p>
            </p:txBody>
          </p:sp>
          <p:sp>
            <p:nvSpPr>
              <p:cNvPr id="24" name="Round Diagonal Corner Rectangle 23"/>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II</a:t>
                </a:r>
                <a:endParaRPr lang="en-US" sz="850" b="1" dirty="0">
                  <a:solidFill>
                    <a:schemeClr val="bg1"/>
                  </a:solidFill>
                </a:endParaRPr>
              </a:p>
            </p:txBody>
          </p:sp>
          <p:sp>
            <p:nvSpPr>
              <p:cNvPr id="25" name="Round Diagonal Corner Rectangle 24"/>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26" name="Round Diagonal Corner Rectangle 25"/>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STRUCTURAL DEPTH</a:t>
                </a:r>
                <a:endParaRPr lang="en-US" sz="850" b="1" dirty="0">
                  <a:solidFill>
                    <a:schemeClr val="bg1"/>
                  </a:solidFill>
                </a:endParaRPr>
              </a:p>
            </p:txBody>
          </p:sp>
          <p:sp>
            <p:nvSpPr>
              <p:cNvPr id="28" name="Round Diagonal Corner Rectangle 27"/>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19"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20"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4" name="Group 49"/>
          <p:cNvGrpSpPr/>
          <p:nvPr/>
        </p:nvGrpSpPr>
        <p:grpSpPr>
          <a:xfrm>
            <a:off x="9753600" y="1600200"/>
            <a:ext cx="3634013" cy="197230"/>
            <a:chOff x="332581" y="3202781"/>
            <a:chExt cx="3291840" cy="182880"/>
          </a:xfrm>
        </p:grpSpPr>
        <p:cxnSp>
          <p:nvCxnSpPr>
            <p:cNvPr id="56" name="Straight Connector 55"/>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9829800" y="1371600"/>
            <a:ext cx="3467100" cy="954107"/>
          </a:xfrm>
          <a:prstGeom prst="rect">
            <a:avLst/>
          </a:prstGeom>
        </p:spPr>
        <p:txBody>
          <a:bodyPr wrap="square">
            <a:spAutoFit/>
          </a:bodyPr>
          <a:lstStyle/>
          <a:p>
            <a:r>
              <a:rPr lang="en-US" sz="2000" b="1" dirty="0" smtClean="0">
                <a:solidFill>
                  <a:srgbClr val="00B050"/>
                </a:solidFill>
                <a:latin typeface="Arial" pitchFamily="34" charset="0"/>
                <a:cs typeface="Arial" pitchFamily="34" charset="0"/>
              </a:rPr>
              <a:t>Breadth 1: Green Roof</a:t>
            </a:r>
          </a:p>
          <a:p>
            <a:endParaRPr lang="en-US" b="1" i="1" dirty="0" smtClean="0">
              <a:solidFill>
                <a:schemeClr val="tx2">
                  <a:lumMod val="60000"/>
                  <a:lumOff val="40000"/>
                </a:schemeClr>
              </a:solidFill>
              <a:latin typeface="Arial" pitchFamily="34" charset="0"/>
              <a:cs typeface="Arial" pitchFamily="34" charset="0"/>
            </a:endParaRPr>
          </a:p>
          <a:p>
            <a:endParaRPr lang="en-US" dirty="0" smtClean="0">
              <a:latin typeface="Arial" pitchFamily="34" charset="0"/>
              <a:cs typeface="Arial" pitchFamily="34" charset="0"/>
            </a:endParaRPr>
          </a:p>
        </p:txBody>
      </p:sp>
      <p:grpSp>
        <p:nvGrpSpPr>
          <p:cNvPr id="5" name="Group 72"/>
          <p:cNvGrpSpPr/>
          <p:nvPr/>
        </p:nvGrpSpPr>
        <p:grpSpPr>
          <a:xfrm>
            <a:off x="125485" y="190500"/>
            <a:ext cx="8960602" cy="6555049"/>
            <a:chOff x="237671" y="268288"/>
            <a:chExt cx="9177792" cy="6627166"/>
          </a:xfrm>
        </p:grpSpPr>
        <p:grpSp>
          <p:nvGrpSpPr>
            <p:cNvPr id="6" name="Group 92"/>
            <p:cNvGrpSpPr>
              <a:grpSpLocks/>
            </p:cNvGrpSpPr>
            <p:nvPr/>
          </p:nvGrpSpPr>
          <p:grpSpPr bwMode="auto">
            <a:xfrm>
              <a:off x="5110163" y="395288"/>
              <a:ext cx="981075" cy="565150"/>
              <a:chOff x="3783921" y="107661"/>
              <a:chExt cx="981075" cy="565150"/>
            </a:xfrm>
          </p:grpSpPr>
          <p:grpSp>
            <p:nvGrpSpPr>
              <p:cNvPr id="7" name="Group 192"/>
              <p:cNvGrpSpPr>
                <a:grpSpLocks/>
              </p:cNvGrpSpPr>
              <p:nvPr/>
            </p:nvGrpSpPr>
            <p:grpSpPr bwMode="auto">
              <a:xfrm>
                <a:off x="3895165" y="227150"/>
                <a:ext cx="762000" cy="339866"/>
                <a:chOff x="-1211605" y="3738092"/>
                <a:chExt cx="990600" cy="381000"/>
              </a:xfrm>
            </p:grpSpPr>
            <p:sp>
              <p:nvSpPr>
                <p:cNvPr id="78"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79"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76" name="Oval 75"/>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7" name="Oval 76"/>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1" name="Group 129"/>
            <p:cNvGrpSpPr>
              <a:grpSpLocks/>
            </p:cNvGrpSpPr>
            <p:nvPr/>
          </p:nvGrpSpPr>
          <p:grpSpPr bwMode="auto">
            <a:xfrm>
              <a:off x="5905500" y="268288"/>
              <a:ext cx="3509963" cy="6563666"/>
              <a:chOff x="12107211" y="457658"/>
              <a:chExt cx="3509963" cy="6563666"/>
            </a:xfrm>
          </p:grpSpPr>
          <p:sp>
            <p:nvSpPr>
              <p:cNvPr id="64" name="Freeform 63"/>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5" name="Cube 64"/>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 name="Cube 65"/>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 name="Cube 66"/>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Oval 67"/>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9" name="Oval 68"/>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0" name="Cube 69"/>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2" name="Group 30"/>
              <p:cNvGrpSpPr>
                <a:grpSpLocks/>
              </p:cNvGrpSpPr>
              <p:nvPr/>
            </p:nvGrpSpPr>
            <p:grpSpPr bwMode="auto">
              <a:xfrm>
                <a:off x="12259611" y="683083"/>
                <a:ext cx="3357563" cy="390881"/>
                <a:chOff x="3502961" y="562432"/>
                <a:chExt cx="3357563" cy="390881"/>
              </a:xfrm>
            </p:grpSpPr>
            <p:sp>
              <p:nvSpPr>
                <p:cNvPr id="73" name="Freeform 72"/>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74" name="Straight Connector 73"/>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2" name="Freeform 71"/>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2" name="Cube 31"/>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Cube 32"/>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Freeform 33"/>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 name="Cube 34"/>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Cube 35"/>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Cube 36"/>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Cube 37"/>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Cube 38"/>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5" name="Group 115"/>
            <p:cNvGrpSpPr>
              <a:grpSpLocks/>
            </p:cNvGrpSpPr>
            <p:nvPr/>
          </p:nvGrpSpPr>
          <p:grpSpPr bwMode="auto">
            <a:xfrm>
              <a:off x="1152133" y="493203"/>
              <a:ext cx="445311" cy="377825"/>
              <a:chOff x="-1893507" y="211926"/>
              <a:chExt cx="445311" cy="377825"/>
            </a:xfrm>
          </p:grpSpPr>
          <p:sp>
            <p:nvSpPr>
              <p:cNvPr id="54" name="Oval 53"/>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 name="Oval 54"/>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 name="Oval 57"/>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 name="Oval 58"/>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0" name="Oval 59"/>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1" name="Oval 60"/>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Oval 61"/>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 name="Oval 62"/>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1" name="Cube 40"/>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Cube 41"/>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18" name="Group 116"/>
            <p:cNvGrpSpPr>
              <a:grpSpLocks/>
            </p:cNvGrpSpPr>
            <p:nvPr/>
          </p:nvGrpSpPr>
          <p:grpSpPr bwMode="auto">
            <a:xfrm>
              <a:off x="1790700" y="281277"/>
              <a:ext cx="3124200" cy="730150"/>
              <a:chOff x="-3107460" y="1653540"/>
              <a:chExt cx="3124200" cy="730150"/>
            </a:xfrm>
          </p:grpSpPr>
          <p:grpSp>
            <p:nvGrpSpPr>
              <p:cNvPr id="27" name="Group 58"/>
              <p:cNvGrpSpPr>
                <a:grpSpLocks/>
              </p:cNvGrpSpPr>
              <p:nvPr/>
            </p:nvGrpSpPr>
            <p:grpSpPr bwMode="auto">
              <a:xfrm>
                <a:off x="-3107460" y="1653540"/>
                <a:ext cx="3124200" cy="587375"/>
                <a:chOff x="5451708" y="475726"/>
                <a:chExt cx="4495800" cy="586880"/>
              </a:xfrm>
            </p:grpSpPr>
            <p:sp>
              <p:nvSpPr>
                <p:cNvPr id="52"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53" name="Straight Connector 52"/>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1"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45" name="Oval 44"/>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6" name="Freeform 45"/>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7"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48" name="Straight Connector 47"/>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80" name="Rounded Rectangle 79"/>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1" name="Rectangle 80"/>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30" name="Group 81"/>
          <p:cNvGrpSpPr/>
          <p:nvPr/>
        </p:nvGrpSpPr>
        <p:grpSpPr>
          <a:xfrm>
            <a:off x="280982" y="2095500"/>
            <a:ext cx="1319218" cy="2628900"/>
            <a:chOff x="8648700" y="7200900"/>
            <a:chExt cx="1319218" cy="2628900"/>
          </a:xfrm>
        </p:grpSpPr>
        <p:sp>
          <p:nvSpPr>
            <p:cNvPr id="83" name="Round Diagonal Corner Rectangle 82"/>
            <p:cNvSpPr/>
            <p:nvPr/>
          </p:nvSpPr>
          <p:spPr bwMode="auto">
            <a:xfrm>
              <a:off x="8648700" y="9105900"/>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84" name="Round Diagonal Corner Rectangle 83"/>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85" name="Round Diagonal Corner Rectangle 84"/>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86" name="Round Diagonal Corner Rectangle 85"/>
            <p:cNvSpPr/>
            <p:nvPr/>
          </p:nvSpPr>
          <p:spPr bwMode="auto">
            <a:xfrm>
              <a:off x="8648700" y="7956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87" name="Round Diagonal Corner Rectangle 86"/>
            <p:cNvSpPr/>
            <p:nvPr/>
          </p:nvSpPr>
          <p:spPr bwMode="auto">
            <a:xfrm>
              <a:off x="8648700" y="8337804"/>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88" name="Round Diagonal Corner Rectangle 87"/>
            <p:cNvSpPr/>
            <p:nvPr/>
          </p:nvSpPr>
          <p:spPr bwMode="auto">
            <a:xfrm>
              <a:off x="8648700" y="8718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89" name="Round Diagonal Corner Rectangle 88"/>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90" name="Frame 89"/>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Rounded Rectangle 90"/>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31" name="Group 85"/>
          <p:cNvGrpSpPr/>
          <p:nvPr/>
        </p:nvGrpSpPr>
        <p:grpSpPr>
          <a:xfrm>
            <a:off x="1438728" y="1406236"/>
            <a:ext cx="7629073" cy="4038600"/>
            <a:chOff x="1477285" y="1041943"/>
            <a:chExt cx="7133315" cy="4249324"/>
          </a:xfrm>
        </p:grpSpPr>
        <p:sp>
          <p:nvSpPr>
            <p:cNvPr id="93" name="Freeform 92"/>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4" name="Freeform 93"/>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95" name="TextBox 94"/>
          <p:cNvSpPr txBox="1"/>
          <p:nvPr/>
        </p:nvSpPr>
        <p:spPr>
          <a:xfrm>
            <a:off x="1866900" y="1905000"/>
            <a:ext cx="6210300" cy="4062651"/>
          </a:xfrm>
          <a:prstGeom prst="rect">
            <a:avLst/>
          </a:prstGeom>
          <a:noFill/>
        </p:spPr>
        <p:txBody>
          <a:bodyPr wrap="square" rtlCol="0">
            <a:spAutoFit/>
          </a:bodyPr>
          <a:lstStyle/>
          <a:p>
            <a:pPr marL="171450" indent="-171450">
              <a:buFont typeface="Arial" pitchFamily="34" charset="0"/>
              <a:buChar char="•"/>
            </a:pPr>
            <a:r>
              <a:rPr lang="en-US" sz="2400" b="1" dirty="0" smtClean="0">
                <a:solidFill>
                  <a:srgbClr val="00B050"/>
                </a:solidFill>
                <a:latin typeface="Arial" pitchFamily="34" charset="0"/>
                <a:cs typeface="Arial" pitchFamily="34" charset="0"/>
              </a:rPr>
              <a:t>Green Design – Green Roof</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Green Façade Material</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Building Envelope</a:t>
            </a: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lvl="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200" b="1" dirty="0" smtClean="0">
              <a:solidFill>
                <a:srgbClr val="00B050"/>
              </a:solidFill>
            </a:endParaRPr>
          </a:p>
          <a:p>
            <a:pPr marL="114300"/>
            <a:endParaRPr lang="en-US" sz="2200" b="1" dirty="0" smtClean="0">
              <a:solidFill>
                <a:srgbClr val="00B050"/>
              </a:solidFill>
              <a:latin typeface="Arial" pitchFamily="34" charset="0"/>
              <a:cs typeface="Arial" pitchFamily="34" charset="0"/>
            </a:endParaRPr>
          </a:p>
          <a:p>
            <a:pPr marL="114300"/>
            <a:endParaRPr lang="en-US" sz="2200" b="1" dirty="0" smtClean="0">
              <a:solidFill>
                <a:srgbClr val="00B050"/>
              </a:solidFill>
              <a:latin typeface="Arial" pitchFamily="34" charset="0"/>
              <a:cs typeface="Arial" pitchFamily="34" charset="0"/>
            </a:endParaRPr>
          </a:p>
        </p:txBody>
      </p:sp>
      <p:pic>
        <p:nvPicPr>
          <p:cNvPr id="92" name="Picture 2"/>
          <p:cNvPicPr>
            <a:picLocks noChangeAspect="1" noChangeArrowheads="1"/>
          </p:cNvPicPr>
          <p:nvPr/>
        </p:nvPicPr>
        <p:blipFill>
          <a:blip r:embed="rId6"/>
          <a:srcRect l="57500" t="37143" r="5938" b="714"/>
          <a:stretch>
            <a:fillRect/>
          </a:stretch>
        </p:blipFill>
        <p:spPr bwMode="auto">
          <a:xfrm>
            <a:off x="13716000" y="2552700"/>
            <a:ext cx="3807372" cy="2831123"/>
          </a:xfrm>
          <a:prstGeom prst="rect">
            <a:avLst/>
          </a:prstGeom>
          <a:noFill/>
          <a:ln w="9525">
            <a:noFill/>
            <a:miter lim="800000"/>
            <a:headEnd/>
            <a:tailEnd/>
          </a:ln>
          <a:effectLst/>
        </p:spPr>
      </p:pic>
      <p:pic>
        <p:nvPicPr>
          <p:cNvPr id="96" name="Picture 3"/>
          <p:cNvPicPr>
            <a:picLocks noChangeAspect="1" noChangeArrowheads="1"/>
          </p:cNvPicPr>
          <p:nvPr/>
        </p:nvPicPr>
        <p:blipFill>
          <a:blip r:embed="rId7"/>
          <a:srcRect l="61875" t="37857" r="4375" b="9179"/>
          <a:stretch>
            <a:fillRect/>
          </a:stretch>
        </p:blipFill>
        <p:spPr bwMode="auto">
          <a:xfrm>
            <a:off x="9715500" y="2282588"/>
            <a:ext cx="4000500" cy="2746612"/>
          </a:xfrm>
          <a:prstGeom prst="rect">
            <a:avLst/>
          </a:prstGeom>
          <a:ln>
            <a:solidFill>
              <a:schemeClr val="tx1">
                <a:lumMod val="85000"/>
                <a:lumOff val="15000"/>
              </a:schemeClr>
            </a:solidFill>
          </a:ln>
          <a:effectLst>
            <a:outerShdw blurRad="292100" dist="139700" dir="2700000" algn="tl" rotWithShape="0">
              <a:srgbClr val="333333">
                <a:alpha val="65000"/>
              </a:srgbClr>
            </a:outerShdw>
          </a:effectLst>
        </p:spPr>
      </p:pic>
      <p:pic>
        <p:nvPicPr>
          <p:cNvPr id="97" name="Picture 2"/>
          <p:cNvPicPr>
            <a:picLocks noChangeAspect="1" noChangeArrowheads="1"/>
          </p:cNvPicPr>
          <p:nvPr/>
        </p:nvPicPr>
        <p:blipFill>
          <a:blip r:embed="rId8"/>
          <a:srcRect l="54375" t="41429" r="3438" b="11428"/>
          <a:stretch>
            <a:fillRect/>
          </a:stretch>
        </p:blipFill>
        <p:spPr bwMode="auto">
          <a:xfrm>
            <a:off x="20497801" y="1349587"/>
            <a:ext cx="4876800" cy="2384213"/>
          </a:xfrm>
          <a:prstGeom prst="rect">
            <a:avLst/>
          </a:prstGeom>
          <a:noFill/>
          <a:ln w="9525">
            <a:noFill/>
            <a:miter lim="800000"/>
            <a:headEnd/>
            <a:tailEnd/>
          </a:ln>
          <a:effectLst/>
        </p:spPr>
      </p:pic>
      <p:pic>
        <p:nvPicPr>
          <p:cNvPr id="98" name="Picture 3"/>
          <p:cNvPicPr>
            <a:picLocks noChangeAspect="1" noChangeArrowheads="1"/>
          </p:cNvPicPr>
          <p:nvPr/>
        </p:nvPicPr>
        <p:blipFill>
          <a:blip r:embed="rId9"/>
          <a:srcRect l="53750" t="50000" r="3750" b="10714"/>
          <a:stretch>
            <a:fillRect/>
          </a:stretch>
        </p:blipFill>
        <p:spPr bwMode="auto">
          <a:xfrm>
            <a:off x="20345400" y="4114800"/>
            <a:ext cx="5087389" cy="2057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9239250" y="88991"/>
            <a:ext cx="18145125" cy="6642009"/>
            <a:chOff x="9239250" y="88991"/>
            <a:chExt cx="18145125" cy="6642009"/>
          </a:xfrm>
        </p:grpSpPr>
        <p:pic>
          <p:nvPicPr>
            <p:cNvPr id="16"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17"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3" name="Group 64"/>
            <p:cNvGrpSpPr/>
            <p:nvPr/>
          </p:nvGrpSpPr>
          <p:grpSpPr>
            <a:xfrm>
              <a:off x="9372600" y="250723"/>
              <a:ext cx="6193536" cy="257686"/>
              <a:chOff x="822325" y="3078477"/>
              <a:chExt cx="6193536" cy="257686"/>
            </a:xfrm>
          </p:grpSpPr>
          <p:sp>
            <p:nvSpPr>
              <p:cNvPr id="21" name="Round Diagonal Corner Rectangle 20"/>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22" name="Round Diagonal Corner Rectangle 21"/>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23" name="Round Diagonal Corner Rectangle 22"/>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BREADTH I</a:t>
                </a:r>
                <a:endParaRPr lang="en-US" sz="850" b="1" dirty="0">
                  <a:solidFill>
                    <a:srgbClr val="FFFF00"/>
                  </a:solidFill>
                </a:endParaRPr>
              </a:p>
            </p:txBody>
          </p:sp>
          <p:sp>
            <p:nvSpPr>
              <p:cNvPr id="24" name="Round Diagonal Corner Rectangle 23"/>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II</a:t>
                </a:r>
                <a:endParaRPr lang="en-US" sz="850" b="1" dirty="0">
                  <a:solidFill>
                    <a:schemeClr val="bg1"/>
                  </a:solidFill>
                </a:endParaRPr>
              </a:p>
            </p:txBody>
          </p:sp>
          <p:sp>
            <p:nvSpPr>
              <p:cNvPr id="25" name="Round Diagonal Corner Rectangle 24"/>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26" name="Round Diagonal Corner Rectangle 25"/>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STRUCTURAL DEPTH</a:t>
                </a:r>
                <a:endParaRPr lang="en-US" sz="850" b="1" dirty="0">
                  <a:solidFill>
                    <a:schemeClr val="bg1"/>
                  </a:solidFill>
                </a:endParaRPr>
              </a:p>
            </p:txBody>
          </p:sp>
          <p:sp>
            <p:nvSpPr>
              <p:cNvPr id="28" name="Round Diagonal Corner Rectangle 27"/>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19"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20"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4" name="Group 49"/>
          <p:cNvGrpSpPr/>
          <p:nvPr/>
        </p:nvGrpSpPr>
        <p:grpSpPr>
          <a:xfrm>
            <a:off x="9753600" y="1600200"/>
            <a:ext cx="3634013" cy="197230"/>
            <a:chOff x="332581" y="3202781"/>
            <a:chExt cx="3291840" cy="182880"/>
          </a:xfrm>
        </p:grpSpPr>
        <p:cxnSp>
          <p:nvCxnSpPr>
            <p:cNvPr id="56" name="Straight Connector 55"/>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14" name="Rectangle 13"/>
          <p:cNvSpPr/>
          <p:nvPr/>
        </p:nvSpPr>
        <p:spPr>
          <a:xfrm>
            <a:off x="9829800" y="1371600"/>
            <a:ext cx="3467100" cy="954107"/>
          </a:xfrm>
          <a:prstGeom prst="rect">
            <a:avLst/>
          </a:prstGeom>
        </p:spPr>
        <p:txBody>
          <a:bodyPr wrap="square">
            <a:spAutoFit/>
          </a:bodyPr>
          <a:lstStyle/>
          <a:p>
            <a:r>
              <a:rPr lang="en-US" sz="2000" b="1" dirty="0" smtClean="0">
                <a:solidFill>
                  <a:srgbClr val="00B050"/>
                </a:solidFill>
                <a:latin typeface="Arial" pitchFamily="34" charset="0"/>
                <a:cs typeface="Arial" pitchFamily="34" charset="0"/>
              </a:rPr>
              <a:t>Breadth 1: Green Roof</a:t>
            </a:r>
          </a:p>
          <a:p>
            <a:endParaRPr lang="en-US" b="1" i="1" dirty="0" smtClean="0">
              <a:solidFill>
                <a:schemeClr val="tx2">
                  <a:lumMod val="60000"/>
                  <a:lumOff val="40000"/>
                </a:schemeClr>
              </a:solidFill>
              <a:latin typeface="Arial" pitchFamily="34" charset="0"/>
              <a:cs typeface="Arial" pitchFamily="34" charset="0"/>
            </a:endParaRPr>
          </a:p>
          <a:p>
            <a:endParaRPr lang="en-US" dirty="0" smtClean="0">
              <a:latin typeface="Arial" pitchFamily="34" charset="0"/>
              <a:cs typeface="Arial" pitchFamily="34" charset="0"/>
            </a:endParaRPr>
          </a:p>
        </p:txBody>
      </p:sp>
      <p:grpSp>
        <p:nvGrpSpPr>
          <p:cNvPr id="5" name="Group 72"/>
          <p:cNvGrpSpPr/>
          <p:nvPr/>
        </p:nvGrpSpPr>
        <p:grpSpPr>
          <a:xfrm>
            <a:off x="125485" y="190500"/>
            <a:ext cx="8960602" cy="6555049"/>
            <a:chOff x="237671" y="268288"/>
            <a:chExt cx="9177792" cy="6627166"/>
          </a:xfrm>
        </p:grpSpPr>
        <p:grpSp>
          <p:nvGrpSpPr>
            <p:cNvPr id="6" name="Group 92"/>
            <p:cNvGrpSpPr>
              <a:grpSpLocks/>
            </p:cNvGrpSpPr>
            <p:nvPr/>
          </p:nvGrpSpPr>
          <p:grpSpPr bwMode="auto">
            <a:xfrm>
              <a:off x="5110163" y="395288"/>
              <a:ext cx="981075" cy="565150"/>
              <a:chOff x="3783921" y="107661"/>
              <a:chExt cx="981075" cy="565150"/>
            </a:xfrm>
          </p:grpSpPr>
          <p:grpSp>
            <p:nvGrpSpPr>
              <p:cNvPr id="7" name="Group 192"/>
              <p:cNvGrpSpPr>
                <a:grpSpLocks/>
              </p:cNvGrpSpPr>
              <p:nvPr/>
            </p:nvGrpSpPr>
            <p:grpSpPr bwMode="auto">
              <a:xfrm>
                <a:off x="3895165" y="227150"/>
                <a:ext cx="762000" cy="339866"/>
                <a:chOff x="-1211605" y="3738092"/>
                <a:chExt cx="990600" cy="381000"/>
              </a:xfrm>
            </p:grpSpPr>
            <p:sp>
              <p:nvSpPr>
                <p:cNvPr id="78"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79"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76" name="Oval 75"/>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7" name="Oval 76"/>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8" name="Group 129"/>
            <p:cNvGrpSpPr>
              <a:grpSpLocks/>
            </p:cNvGrpSpPr>
            <p:nvPr/>
          </p:nvGrpSpPr>
          <p:grpSpPr bwMode="auto">
            <a:xfrm>
              <a:off x="5905500" y="268288"/>
              <a:ext cx="3509963" cy="6563666"/>
              <a:chOff x="12107211" y="457658"/>
              <a:chExt cx="3509963" cy="6563666"/>
            </a:xfrm>
          </p:grpSpPr>
          <p:sp>
            <p:nvSpPr>
              <p:cNvPr id="64" name="Freeform 63"/>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5" name="Cube 64"/>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 name="Cube 65"/>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 name="Cube 66"/>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Oval 67"/>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9" name="Oval 68"/>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0" name="Cube 69"/>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9" name="Group 30"/>
              <p:cNvGrpSpPr>
                <a:grpSpLocks/>
              </p:cNvGrpSpPr>
              <p:nvPr/>
            </p:nvGrpSpPr>
            <p:grpSpPr bwMode="auto">
              <a:xfrm>
                <a:off x="12259611" y="683083"/>
                <a:ext cx="3357563" cy="390881"/>
                <a:chOff x="3502961" y="562432"/>
                <a:chExt cx="3357563" cy="390881"/>
              </a:xfrm>
            </p:grpSpPr>
            <p:sp>
              <p:nvSpPr>
                <p:cNvPr id="73" name="Freeform 72"/>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74" name="Straight Connector 73"/>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2" name="Freeform 71"/>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2" name="Cube 31"/>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Cube 32"/>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Freeform 33"/>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 name="Cube 34"/>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Cube 35"/>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Cube 36"/>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Cube 37"/>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Cube 38"/>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0" name="Group 115"/>
            <p:cNvGrpSpPr>
              <a:grpSpLocks/>
            </p:cNvGrpSpPr>
            <p:nvPr/>
          </p:nvGrpSpPr>
          <p:grpSpPr bwMode="auto">
            <a:xfrm>
              <a:off x="1152133" y="493203"/>
              <a:ext cx="445311" cy="377825"/>
              <a:chOff x="-1893507" y="211926"/>
              <a:chExt cx="445311" cy="377825"/>
            </a:xfrm>
          </p:grpSpPr>
          <p:sp>
            <p:nvSpPr>
              <p:cNvPr id="54" name="Oval 53"/>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 name="Oval 54"/>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 name="Oval 57"/>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 name="Oval 58"/>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0" name="Oval 59"/>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1" name="Oval 60"/>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Oval 61"/>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 name="Oval 62"/>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1" name="Cube 40"/>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Cube 41"/>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11" name="Group 116"/>
            <p:cNvGrpSpPr>
              <a:grpSpLocks/>
            </p:cNvGrpSpPr>
            <p:nvPr/>
          </p:nvGrpSpPr>
          <p:grpSpPr bwMode="auto">
            <a:xfrm>
              <a:off x="1790700" y="281277"/>
              <a:ext cx="3124200" cy="730150"/>
              <a:chOff x="-3107460" y="1653540"/>
              <a:chExt cx="3124200" cy="730150"/>
            </a:xfrm>
          </p:grpSpPr>
          <p:grpSp>
            <p:nvGrpSpPr>
              <p:cNvPr id="12" name="Group 58"/>
              <p:cNvGrpSpPr>
                <a:grpSpLocks/>
              </p:cNvGrpSpPr>
              <p:nvPr/>
            </p:nvGrpSpPr>
            <p:grpSpPr bwMode="auto">
              <a:xfrm>
                <a:off x="-3107460" y="1653540"/>
                <a:ext cx="3124200" cy="587375"/>
                <a:chOff x="5451708" y="475726"/>
                <a:chExt cx="4495800" cy="586880"/>
              </a:xfrm>
            </p:grpSpPr>
            <p:sp>
              <p:nvSpPr>
                <p:cNvPr id="52"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53" name="Straight Connector 52"/>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1"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45" name="Oval 44"/>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6" name="Freeform 45"/>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7"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48" name="Straight Connector 47"/>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80" name="Rounded Rectangle 79"/>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1" name="Rectangle 80"/>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13" name="Group 81"/>
          <p:cNvGrpSpPr/>
          <p:nvPr/>
        </p:nvGrpSpPr>
        <p:grpSpPr>
          <a:xfrm>
            <a:off x="280982" y="2095500"/>
            <a:ext cx="1319218" cy="2628900"/>
            <a:chOff x="8648700" y="7200900"/>
            <a:chExt cx="1319218" cy="2628900"/>
          </a:xfrm>
        </p:grpSpPr>
        <p:sp>
          <p:nvSpPr>
            <p:cNvPr id="83" name="Round Diagonal Corner Rectangle 82"/>
            <p:cNvSpPr/>
            <p:nvPr/>
          </p:nvSpPr>
          <p:spPr bwMode="auto">
            <a:xfrm>
              <a:off x="8648700" y="9105900"/>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84" name="Round Diagonal Corner Rectangle 83"/>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85" name="Round Diagonal Corner Rectangle 84"/>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86" name="Round Diagonal Corner Rectangle 85"/>
            <p:cNvSpPr/>
            <p:nvPr/>
          </p:nvSpPr>
          <p:spPr bwMode="auto">
            <a:xfrm>
              <a:off x="8648700" y="7956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87" name="Round Diagonal Corner Rectangle 86"/>
            <p:cNvSpPr/>
            <p:nvPr/>
          </p:nvSpPr>
          <p:spPr bwMode="auto">
            <a:xfrm>
              <a:off x="8648700" y="8337804"/>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88" name="Round Diagonal Corner Rectangle 87"/>
            <p:cNvSpPr/>
            <p:nvPr/>
          </p:nvSpPr>
          <p:spPr bwMode="auto">
            <a:xfrm>
              <a:off x="8648700" y="8718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89" name="Round Diagonal Corner Rectangle 88"/>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90" name="Frame 89"/>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Rounded Rectangle 90"/>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15" name="Group 85"/>
          <p:cNvGrpSpPr/>
          <p:nvPr/>
        </p:nvGrpSpPr>
        <p:grpSpPr>
          <a:xfrm>
            <a:off x="1438728" y="1406236"/>
            <a:ext cx="7629073" cy="4038600"/>
            <a:chOff x="1477285" y="1041943"/>
            <a:chExt cx="7133315" cy="4249324"/>
          </a:xfrm>
        </p:grpSpPr>
        <p:sp>
          <p:nvSpPr>
            <p:cNvPr id="93" name="Freeform 92"/>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4" name="Freeform 93"/>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95" name="TextBox 94"/>
          <p:cNvSpPr txBox="1"/>
          <p:nvPr/>
        </p:nvSpPr>
        <p:spPr>
          <a:xfrm>
            <a:off x="1866900" y="1905000"/>
            <a:ext cx="6210300" cy="4062651"/>
          </a:xfrm>
          <a:prstGeom prst="rect">
            <a:avLst/>
          </a:prstGeom>
          <a:noFill/>
        </p:spPr>
        <p:txBody>
          <a:bodyPr wrap="square" rtlCol="0">
            <a:spAutoFit/>
          </a:bodyPr>
          <a:lstStyle/>
          <a:p>
            <a:pPr marL="171450" indent="-171450">
              <a:buFont typeface="Arial" pitchFamily="34" charset="0"/>
              <a:buChar char="•"/>
            </a:pPr>
            <a:r>
              <a:rPr lang="en-US" sz="2400" b="1" dirty="0" smtClean="0">
                <a:solidFill>
                  <a:srgbClr val="00B050"/>
                </a:solidFill>
                <a:latin typeface="Arial" pitchFamily="34" charset="0"/>
                <a:cs typeface="Arial" pitchFamily="34" charset="0"/>
              </a:rPr>
              <a:t>Green Design – Green Roof</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Green Façade Material</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Building Envelope</a:t>
            </a: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lvl="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200" b="1" dirty="0" smtClean="0">
              <a:solidFill>
                <a:srgbClr val="00B050"/>
              </a:solidFill>
            </a:endParaRPr>
          </a:p>
          <a:p>
            <a:pPr marL="114300"/>
            <a:endParaRPr lang="en-US" sz="2200" b="1" dirty="0" smtClean="0">
              <a:solidFill>
                <a:srgbClr val="00B050"/>
              </a:solidFill>
              <a:latin typeface="Arial" pitchFamily="34" charset="0"/>
              <a:cs typeface="Arial" pitchFamily="34" charset="0"/>
            </a:endParaRPr>
          </a:p>
          <a:p>
            <a:pPr marL="114300"/>
            <a:endParaRPr lang="en-US" sz="2200" b="1" dirty="0" smtClean="0">
              <a:solidFill>
                <a:srgbClr val="00B050"/>
              </a:solidFill>
              <a:latin typeface="Arial" pitchFamily="34" charset="0"/>
              <a:cs typeface="Arial" pitchFamily="34" charset="0"/>
            </a:endParaRPr>
          </a:p>
        </p:txBody>
      </p:sp>
      <p:sp>
        <p:nvSpPr>
          <p:cNvPr id="99" name="Rectangle 98"/>
          <p:cNvSpPr/>
          <p:nvPr/>
        </p:nvSpPr>
        <p:spPr>
          <a:xfrm>
            <a:off x="9734550" y="1714500"/>
            <a:ext cx="7962900" cy="4801314"/>
          </a:xfrm>
          <a:prstGeom prst="rect">
            <a:avLst/>
          </a:prstGeom>
        </p:spPr>
        <p:txBody>
          <a:bodyPr wrap="square">
            <a:spAutoFit/>
          </a:bodyPr>
          <a:lstStyle/>
          <a:p>
            <a:pPr algn="just"/>
            <a:r>
              <a:rPr lang="en-US" b="1" dirty="0" smtClean="0">
                <a:solidFill>
                  <a:srgbClr val="00B050"/>
                </a:solidFill>
                <a:cs typeface="Arial" pitchFamily="34" charset="0"/>
              </a:rPr>
              <a:t>Life Cycle Cost Analysis</a:t>
            </a:r>
          </a:p>
          <a:p>
            <a:pPr algn="just"/>
            <a:endParaRPr lang="en-US" b="1" dirty="0" smtClean="0">
              <a:cs typeface="Arial" pitchFamily="34" charset="0"/>
            </a:endParaRPr>
          </a:p>
          <a:p>
            <a:pPr algn="just"/>
            <a:r>
              <a:rPr lang="en-US" b="1" i="1" dirty="0" smtClean="0">
                <a:cs typeface="Arial" pitchFamily="34" charset="0"/>
              </a:rPr>
              <a:t>Initial </a:t>
            </a:r>
            <a:r>
              <a:rPr lang="en-US" b="1" i="1" dirty="0" smtClean="0">
                <a:cs typeface="Arial" pitchFamily="34" charset="0"/>
              </a:rPr>
              <a:t>Cost</a:t>
            </a:r>
            <a:endParaRPr lang="en-US" b="1" dirty="0" smtClean="0">
              <a:cs typeface="Arial" pitchFamily="34" charset="0"/>
            </a:endParaRPr>
          </a:p>
          <a:p>
            <a:pPr algn="just"/>
            <a:r>
              <a:rPr lang="en-US" dirty="0" smtClean="0"/>
              <a:t>The </a:t>
            </a:r>
            <a:r>
              <a:rPr lang="en-US" dirty="0" smtClean="0"/>
              <a:t>costs of green roofs have declined, and the GAP green roof would probably only cost $11 to $14 per square foot ($120 to $150/sq m) today (EAD, Los Angeles, CA).</a:t>
            </a:r>
            <a:endParaRPr lang="en-US" b="1" dirty="0" smtClean="0">
              <a:cs typeface="Arial" pitchFamily="34" charset="0"/>
            </a:endParaRPr>
          </a:p>
          <a:p>
            <a:pPr algn="just"/>
            <a:endParaRPr lang="en-US" b="1" dirty="0" smtClean="0">
              <a:cs typeface="Arial" pitchFamily="34" charset="0"/>
            </a:endParaRPr>
          </a:p>
          <a:p>
            <a:pPr algn="just"/>
            <a:r>
              <a:rPr lang="en-US" b="1" i="1" dirty="0" smtClean="0">
                <a:cs typeface="Arial" pitchFamily="34" charset="0"/>
              </a:rPr>
              <a:t>Maintenance</a:t>
            </a:r>
            <a:endParaRPr lang="en-US" b="1" dirty="0" smtClean="0">
              <a:cs typeface="Arial" pitchFamily="34" charset="0"/>
            </a:endParaRPr>
          </a:p>
          <a:p>
            <a:pPr algn="just"/>
            <a:r>
              <a:rPr lang="en-US" dirty="0" smtClean="0"/>
              <a:t>A green roof does have higher maintenance costs than a conventional roof.  </a:t>
            </a:r>
            <a:r>
              <a:rPr lang="en-US" dirty="0" smtClean="0"/>
              <a:t>Maintenance activities </a:t>
            </a:r>
            <a:r>
              <a:rPr lang="en-US" dirty="0" smtClean="0"/>
              <a:t>that must be performed on a green roof are weeding, replanting, and </a:t>
            </a:r>
            <a:r>
              <a:rPr lang="en-US" dirty="0" smtClean="0"/>
              <a:t>inspections of </a:t>
            </a:r>
            <a:r>
              <a:rPr lang="en-US" dirty="0" smtClean="0"/>
              <a:t>the waterproof membrane.  The green roof can also be divided into distinct compartments which can be moved for inspections or, when the time comes, after 30 to 50 years, for the replacement of the membrane.  Electronic leak detection services are also available.  Conducting several annual plant inspections and an annual inspection of the roof membrane entails an annual expense of approximately $1 per square foot.</a:t>
            </a:r>
          </a:p>
          <a:p>
            <a:pPr algn="just"/>
            <a:endParaRPr lang="en-US" b="1" dirty="0" smtClean="0">
              <a:cs typeface="Arial" pitchFamily="34" charset="0"/>
            </a:endParaRPr>
          </a:p>
        </p:txBody>
      </p:sp>
      <p:sp>
        <p:nvSpPr>
          <p:cNvPr id="100" name="Rectangle 99"/>
          <p:cNvSpPr/>
          <p:nvPr/>
        </p:nvSpPr>
        <p:spPr>
          <a:xfrm>
            <a:off x="18897600" y="1409700"/>
            <a:ext cx="7772400" cy="3416320"/>
          </a:xfrm>
          <a:prstGeom prst="rect">
            <a:avLst/>
          </a:prstGeom>
        </p:spPr>
        <p:txBody>
          <a:bodyPr wrap="square">
            <a:spAutoFit/>
          </a:bodyPr>
          <a:lstStyle/>
          <a:p>
            <a:pPr algn="just"/>
            <a:r>
              <a:rPr lang="en-US" b="1" i="1" dirty="0" smtClean="0">
                <a:cs typeface="Arial" pitchFamily="34" charset="0"/>
              </a:rPr>
              <a:t>Irrigation</a:t>
            </a:r>
            <a:endParaRPr lang="en-US" b="1" dirty="0" smtClean="0">
              <a:cs typeface="Arial" pitchFamily="34" charset="0"/>
            </a:endParaRPr>
          </a:p>
          <a:p>
            <a:pPr algn="just"/>
            <a:r>
              <a:rPr lang="en-US" dirty="0" smtClean="0"/>
              <a:t>If all of the rain water were captured, it would supply 70 percent of the estimated annual water needs of the roof (EAD, Los Angeles, CA).</a:t>
            </a:r>
          </a:p>
          <a:p>
            <a:pPr algn="just"/>
            <a:endParaRPr lang="en-US" b="1" dirty="0" smtClean="0">
              <a:cs typeface="Arial" pitchFamily="34" charset="0"/>
            </a:endParaRPr>
          </a:p>
          <a:p>
            <a:pPr algn="just"/>
            <a:r>
              <a:rPr lang="en-US" b="1" i="1" dirty="0" smtClean="0"/>
              <a:t>Summary of </a:t>
            </a:r>
            <a:r>
              <a:rPr lang="en-US" b="1" i="1" dirty="0" smtClean="0"/>
              <a:t>Costs</a:t>
            </a:r>
            <a:endParaRPr lang="en-US" b="1" dirty="0" smtClean="0"/>
          </a:p>
          <a:p>
            <a:pPr algn="just"/>
            <a:r>
              <a:rPr lang="en-US" dirty="0" smtClean="0"/>
              <a:t>The benefits provided by a green roof depends on many factors.  The direct benefits that can result from a green roof, such as the decreased cooling expenses is just one of many. Taking into consideration the many benefits provided by green roofs undoubtedly would yield a much higher total value.  Such as the energy savings and improved air quality to have a present value (assuming a 20 year project life) of approximately $0.72 per square foot of cool roof (EAD, Los Angeles, CA).</a:t>
            </a:r>
            <a:endParaRPr lang="en-US" b="1" dirty="0" smtClean="0">
              <a:cs typeface="Arial" pitchFamily="34" charset="0"/>
            </a:endParaRPr>
          </a:p>
        </p:txBody>
      </p:sp>
      <p:pic>
        <p:nvPicPr>
          <p:cNvPr id="101" name="Picture 2"/>
          <p:cNvPicPr>
            <a:picLocks noChangeAspect="1" noChangeArrowheads="1"/>
          </p:cNvPicPr>
          <p:nvPr/>
        </p:nvPicPr>
        <p:blipFill>
          <a:blip r:embed="rId6"/>
          <a:srcRect l="63750" t="53393" r="11875" b="32321"/>
          <a:stretch>
            <a:fillRect/>
          </a:stretch>
        </p:blipFill>
        <p:spPr bwMode="auto">
          <a:xfrm>
            <a:off x="21652230" y="4838700"/>
            <a:ext cx="4903470" cy="1257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9239250" y="88991"/>
            <a:ext cx="18145125" cy="6642009"/>
            <a:chOff x="9239250" y="88991"/>
            <a:chExt cx="18145125" cy="6642009"/>
          </a:xfrm>
        </p:grpSpPr>
        <p:pic>
          <p:nvPicPr>
            <p:cNvPr id="16"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17"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3" name="Group 64"/>
            <p:cNvGrpSpPr/>
            <p:nvPr/>
          </p:nvGrpSpPr>
          <p:grpSpPr>
            <a:xfrm>
              <a:off x="9372600" y="250723"/>
              <a:ext cx="6193536" cy="257686"/>
              <a:chOff x="822325" y="3078477"/>
              <a:chExt cx="6193536" cy="257686"/>
            </a:xfrm>
          </p:grpSpPr>
          <p:sp>
            <p:nvSpPr>
              <p:cNvPr id="21" name="Round Diagonal Corner Rectangle 20"/>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22" name="Round Diagonal Corner Rectangle 21"/>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23" name="Round Diagonal Corner Rectangle 22"/>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BREADTH I</a:t>
                </a:r>
                <a:endParaRPr lang="en-US" sz="850" b="1" dirty="0">
                  <a:solidFill>
                    <a:srgbClr val="FFFF00"/>
                  </a:solidFill>
                </a:endParaRPr>
              </a:p>
            </p:txBody>
          </p:sp>
          <p:sp>
            <p:nvSpPr>
              <p:cNvPr id="24" name="Round Diagonal Corner Rectangle 23"/>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II</a:t>
                </a:r>
                <a:endParaRPr lang="en-US" sz="850" b="1" dirty="0">
                  <a:solidFill>
                    <a:schemeClr val="bg1"/>
                  </a:solidFill>
                </a:endParaRPr>
              </a:p>
            </p:txBody>
          </p:sp>
          <p:sp>
            <p:nvSpPr>
              <p:cNvPr id="25" name="Round Diagonal Corner Rectangle 24"/>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26" name="Round Diagonal Corner Rectangle 25"/>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STRUCTURAL DEPTH</a:t>
                </a:r>
                <a:endParaRPr lang="en-US" sz="850" b="1" dirty="0">
                  <a:solidFill>
                    <a:schemeClr val="bg1"/>
                  </a:solidFill>
                </a:endParaRPr>
              </a:p>
            </p:txBody>
          </p:sp>
          <p:sp>
            <p:nvSpPr>
              <p:cNvPr id="28" name="Round Diagonal Corner Rectangle 27"/>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19"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20"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4" name="Group 49"/>
          <p:cNvGrpSpPr/>
          <p:nvPr/>
        </p:nvGrpSpPr>
        <p:grpSpPr>
          <a:xfrm>
            <a:off x="9753600" y="1600200"/>
            <a:ext cx="3634013" cy="197230"/>
            <a:chOff x="332581" y="3202781"/>
            <a:chExt cx="3291840" cy="182880"/>
          </a:xfrm>
        </p:grpSpPr>
        <p:cxnSp>
          <p:nvCxnSpPr>
            <p:cNvPr id="56" name="Straight Connector 55"/>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8" name="Picture 2"/>
          <p:cNvPicPr>
            <a:picLocks noChangeAspect="1" noChangeArrowheads="1"/>
          </p:cNvPicPr>
          <p:nvPr/>
        </p:nvPicPr>
        <p:blipFill>
          <a:blip r:embed="rId6"/>
          <a:srcRect l="16250" t="26563" r="57500" b="61718"/>
          <a:stretch>
            <a:fillRect/>
          </a:stretch>
        </p:blipFill>
        <p:spPr bwMode="auto">
          <a:xfrm>
            <a:off x="18935700" y="1676400"/>
            <a:ext cx="6400800" cy="1143000"/>
          </a:xfrm>
          <a:prstGeom prst="rect">
            <a:avLst/>
          </a:prstGeom>
          <a:noFill/>
          <a:ln w="9525">
            <a:solidFill>
              <a:srgbClr val="00B050"/>
            </a:solidFill>
            <a:miter lim="800000"/>
            <a:headEnd/>
            <a:tailEnd/>
          </a:ln>
          <a:effectLst/>
        </p:spPr>
      </p:pic>
      <p:pic>
        <p:nvPicPr>
          <p:cNvPr id="9" name="Picture 3"/>
          <p:cNvPicPr>
            <a:picLocks noChangeAspect="1" noChangeArrowheads="1"/>
          </p:cNvPicPr>
          <p:nvPr/>
        </p:nvPicPr>
        <p:blipFill>
          <a:blip r:embed="rId7"/>
          <a:srcRect l="15937" t="42188" r="57813" b="49218"/>
          <a:stretch>
            <a:fillRect/>
          </a:stretch>
        </p:blipFill>
        <p:spPr bwMode="auto">
          <a:xfrm>
            <a:off x="18935700" y="3048000"/>
            <a:ext cx="6400800" cy="838200"/>
          </a:xfrm>
          <a:prstGeom prst="rect">
            <a:avLst/>
          </a:prstGeom>
          <a:noFill/>
          <a:ln w="9525">
            <a:solidFill>
              <a:srgbClr val="00B050"/>
            </a:solidFill>
            <a:miter lim="800000"/>
            <a:headEnd/>
            <a:tailEnd/>
          </a:ln>
          <a:effectLst/>
        </p:spPr>
      </p:pic>
      <p:pic>
        <p:nvPicPr>
          <p:cNvPr id="10" name="Picture 4"/>
          <p:cNvPicPr>
            <a:picLocks noChangeAspect="1" noChangeArrowheads="1"/>
          </p:cNvPicPr>
          <p:nvPr/>
        </p:nvPicPr>
        <p:blipFill>
          <a:blip r:embed="rId8" cstate="print"/>
          <a:srcRect/>
          <a:stretch>
            <a:fillRect/>
          </a:stretch>
        </p:blipFill>
        <p:spPr bwMode="auto">
          <a:xfrm>
            <a:off x="15316200" y="4309442"/>
            <a:ext cx="2523004" cy="1962772"/>
          </a:xfrm>
          <a:prstGeom prst="rect">
            <a:avLst/>
          </a:prstGeom>
          <a:noFill/>
          <a:ln w="9525">
            <a:noFill/>
            <a:miter lim="800000"/>
            <a:headEnd/>
            <a:tailEnd/>
          </a:ln>
          <a:effectLst/>
        </p:spPr>
      </p:pic>
      <p:pic>
        <p:nvPicPr>
          <p:cNvPr id="31746" name="Picture 2" descr="Masonry Industry Information"/>
          <p:cNvPicPr>
            <a:picLocks noChangeAspect="1" noChangeArrowheads="1"/>
          </p:cNvPicPr>
          <p:nvPr/>
        </p:nvPicPr>
        <p:blipFill>
          <a:blip r:embed="rId9"/>
          <a:srcRect/>
          <a:stretch>
            <a:fillRect/>
          </a:stretch>
        </p:blipFill>
        <p:spPr bwMode="auto">
          <a:xfrm>
            <a:off x="24422100" y="4010025"/>
            <a:ext cx="2552700" cy="1897507"/>
          </a:xfrm>
          <a:prstGeom prst="rect">
            <a:avLst/>
          </a:prstGeom>
          <a:noFill/>
          <a:ln>
            <a:solidFill>
              <a:srgbClr val="00B050"/>
            </a:solidFill>
          </a:ln>
        </p:spPr>
      </p:pic>
      <p:pic>
        <p:nvPicPr>
          <p:cNvPr id="31748" name="Picture 4" descr="http://www.made-in-china.com/image/2f0j00cCNTBaKsZRkpM/AAC-Autoclaved-Aerated-Concrete-Wall-Panels.jpg"/>
          <p:cNvPicPr>
            <a:picLocks noChangeAspect="1" noChangeArrowheads="1"/>
          </p:cNvPicPr>
          <p:nvPr/>
        </p:nvPicPr>
        <p:blipFill>
          <a:blip r:embed="rId10"/>
          <a:srcRect l="3846" t="5339" r="3846" b="4965"/>
          <a:stretch>
            <a:fillRect/>
          </a:stretch>
        </p:blipFill>
        <p:spPr bwMode="auto">
          <a:xfrm>
            <a:off x="15887700" y="1638300"/>
            <a:ext cx="1828800" cy="1066800"/>
          </a:xfrm>
          <a:prstGeom prst="rect">
            <a:avLst/>
          </a:prstGeom>
          <a:noFill/>
        </p:spPr>
      </p:pic>
      <p:pic>
        <p:nvPicPr>
          <p:cNvPr id="31750" name="Picture 6" descr="http://www.made-in-china.com/image/2f0j00GvFTMNjCfUbLM/AAC-Corner-Panels.jpg"/>
          <p:cNvPicPr>
            <a:picLocks noChangeAspect="1" noChangeArrowheads="1"/>
          </p:cNvPicPr>
          <p:nvPr/>
        </p:nvPicPr>
        <p:blipFill>
          <a:blip r:embed="rId11"/>
          <a:srcRect b="12903"/>
          <a:stretch>
            <a:fillRect/>
          </a:stretch>
        </p:blipFill>
        <p:spPr bwMode="auto">
          <a:xfrm>
            <a:off x="18935700" y="4010025"/>
            <a:ext cx="5334000" cy="1920240"/>
          </a:xfrm>
          <a:prstGeom prst="rect">
            <a:avLst/>
          </a:prstGeom>
          <a:noFill/>
          <a:ln>
            <a:solidFill>
              <a:srgbClr val="00B050"/>
            </a:solidFill>
          </a:ln>
        </p:spPr>
      </p:pic>
      <p:pic>
        <p:nvPicPr>
          <p:cNvPr id="31752" name="Picture 8" descr="http://www.aerconaac.com/images/project.png"/>
          <p:cNvPicPr>
            <a:picLocks noChangeAspect="1" noChangeArrowheads="1"/>
          </p:cNvPicPr>
          <p:nvPr/>
        </p:nvPicPr>
        <p:blipFill>
          <a:blip r:embed="rId12"/>
          <a:srcRect/>
          <a:stretch>
            <a:fillRect/>
          </a:stretch>
        </p:blipFill>
        <p:spPr bwMode="auto">
          <a:xfrm>
            <a:off x="25450800" y="1657350"/>
            <a:ext cx="1495425" cy="2235686"/>
          </a:xfrm>
          <a:prstGeom prst="rect">
            <a:avLst/>
          </a:prstGeom>
          <a:noFill/>
          <a:ln>
            <a:solidFill>
              <a:srgbClr val="00B050"/>
            </a:solidFill>
          </a:ln>
        </p:spPr>
      </p:pic>
      <p:grpSp>
        <p:nvGrpSpPr>
          <p:cNvPr id="5" name="Group 72"/>
          <p:cNvGrpSpPr/>
          <p:nvPr/>
        </p:nvGrpSpPr>
        <p:grpSpPr>
          <a:xfrm>
            <a:off x="125485" y="190500"/>
            <a:ext cx="8960602" cy="6555049"/>
            <a:chOff x="237671" y="268288"/>
            <a:chExt cx="9177792" cy="6627166"/>
          </a:xfrm>
        </p:grpSpPr>
        <p:grpSp>
          <p:nvGrpSpPr>
            <p:cNvPr id="6" name="Group 92"/>
            <p:cNvGrpSpPr>
              <a:grpSpLocks/>
            </p:cNvGrpSpPr>
            <p:nvPr/>
          </p:nvGrpSpPr>
          <p:grpSpPr bwMode="auto">
            <a:xfrm>
              <a:off x="5110163" y="395288"/>
              <a:ext cx="981075" cy="565150"/>
              <a:chOff x="3783921" y="107661"/>
              <a:chExt cx="981075" cy="565150"/>
            </a:xfrm>
          </p:grpSpPr>
          <p:grpSp>
            <p:nvGrpSpPr>
              <p:cNvPr id="11" name="Group 192"/>
              <p:cNvGrpSpPr>
                <a:grpSpLocks/>
              </p:cNvGrpSpPr>
              <p:nvPr/>
            </p:nvGrpSpPr>
            <p:grpSpPr bwMode="auto">
              <a:xfrm>
                <a:off x="3895165" y="227150"/>
                <a:ext cx="762000" cy="339866"/>
                <a:chOff x="-1211605" y="3738092"/>
                <a:chExt cx="990600" cy="381000"/>
              </a:xfrm>
            </p:grpSpPr>
            <p:sp>
              <p:nvSpPr>
                <p:cNvPr id="77"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78"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75" name="Oval 74"/>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6" name="Oval 75"/>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2" name="Group 129"/>
            <p:cNvGrpSpPr>
              <a:grpSpLocks/>
            </p:cNvGrpSpPr>
            <p:nvPr/>
          </p:nvGrpSpPr>
          <p:grpSpPr bwMode="auto">
            <a:xfrm>
              <a:off x="5905500" y="268288"/>
              <a:ext cx="3509963" cy="6563666"/>
              <a:chOff x="12107211" y="457658"/>
              <a:chExt cx="3509963" cy="6563666"/>
            </a:xfrm>
          </p:grpSpPr>
          <p:sp>
            <p:nvSpPr>
              <p:cNvPr id="63" name="Freeform 62"/>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4" name="Cube 63"/>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Cube 64"/>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 name="Cube 65"/>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 name="Oval 66"/>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8" name="Oval 67"/>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9" name="Cube 68"/>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3" name="Group 30"/>
              <p:cNvGrpSpPr>
                <a:grpSpLocks/>
              </p:cNvGrpSpPr>
              <p:nvPr/>
            </p:nvGrpSpPr>
            <p:grpSpPr bwMode="auto">
              <a:xfrm>
                <a:off x="12259611" y="683083"/>
                <a:ext cx="3357563" cy="390881"/>
                <a:chOff x="3502961" y="562432"/>
                <a:chExt cx="3357563" cy="390881"/>
              </a:xfrm>
            </p:grpSpPr>
            <p:sp>
              <p:nvSpPr>
                <p:cNvPr id="72" name="Freeform 71"/>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73" name="Straight Connector 72"/>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1" name="Freeform 70"/>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1" name="Cube 30"/>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Cube 31"/>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Freeform 32"/>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 name="Cube 33"/>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Cube 34"/>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Cube 35"/>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Cube 36"/>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Cube 37"/>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4" name="Group 115"/>
            <p:cNvGrpSpPr>
              <a:grpSpLocks/>
            </p:cNvGrpSpPr>
            <p:nvPr/>
          </p:nvGrpSpPr>
          <p:grpSpPr bwMode="auto">
            <a:xfrm>
              <a:off x="1152133" y="493203"/>
              <a:ext cx="445311" cy="377825"/>
              <a:chOff x="-1893507" y="211926"/>
              <a:chExt cx="445311" cy="377825"/>
            </a:xfrm>
          </p:grpSpPr>
          <p:sp>
            <p:nvSpPr>
              <p:cNvPr id="53" name="Oval 52"/>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 name="Oval 53"/>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 name="Oval 54"/>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 name="Oval 57"/>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 name="Oval 58"/>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0" name="Oval 59"/>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Oval 60"/>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Oval 61"/>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0" name="Cube 39"/>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Cube 40"/>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15" name="Group 116"/>
            <p:cNvGrpSpPr>
              <a:grpSpLocks/>
            </p:cNvGrpSpPr>
            <p:nvPr/>
          </p:nvGrpSpPr>
          <p:grpSpPr bwMode="auto">
            <a:xfrm>
              <a:off x="1790700" y="281277"/>
              <a:ext cx="3124200" cy="730150"/>
              <a:chOff x="-3107460" y="1653540"/>
              <a:chExt cx="3124200" cy="730150"/>
            </a:xfrm>
          </p:grpSpPr>
          <p:grpSp>
            <p:nvGrpSpPr>
              <p:cNvPr id="18" name="Group 58"/>
              <p:cNvGrpSpPr>
                <a:grpSpLocks/>
              </p:cNvGrpSpPr>
              <p:nvPr/>
            </p:nvGrpSpPr>
            <p:grpSpPr bwMode="auto">
              <a:xfrm>
                <a:off x="-3107460" y="1653540"/>
                <a:ext cx="3124200" cy="587375"/>
                <a:chOff x="5451708" y="475726"/>
                <a:chExt cx="4495800" cy="586880"/>
              </a:xfrm>
            </p:grpSpPr>
            <p:sp>
              <p:nvSpPr>
                <p:cNvPr id="51"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52" name="Straight Connector 51"/>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0"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44" name="Oval 43"/>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5" name="Freeform 44"/>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6"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47" name="Straight Connector 46"/>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79" name="Rounded Rectangle 78"/>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0" name="Rectangle 79"/>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27" name="Group 80"/>
          <p:cNvGrpSpPr/>
          <p:nvPr/>
        </p:nvGrpSpPr>
        <p:grpSpPr>
          <a:xfrm>
            <a:off x="280982" y="2095500"/>
            <a:ext cx="1319218" cy="2628900"/>
            <a:chOff x="8648700" y="7200900"/>
            <a:chExt cx="1319218" cy="2628900"/>
          </a:xfrm>
        </p:grpSpPr>
        <p:sp>
          <p:nvSpPr>
            <p:cNvPr id="82" name="Round Diagonal Corner Rectangle 81"/>
            <p:cNvSpPr/>
            <p:nvPr/>
          </p:nvSpPr>
          <p:spPr bwMode="auto">
            <a:xfrm>
              <a:off x="8648700" y="9105900"/>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83" name="Round Diagonal Corner Rectangle 82"/>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84" name="Round Diagonal Corner Rectangle 83"/>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85" name="Round Diagonal Corner Rectangle 84"/>
            <p:cNvSpPr/>
            <p:nvPr/>
          </p:nvSpPr>
          <p:spPr bwMode="auto">
            <a:xfrm>
              <a:off x="8648700" y="7956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86" name="Round Diagonal Corner Rectangle 85"/>
            <p:cNvSpPr/>
            <p:nvPr/>
          </p:nvSpPr>
          <p:spPr bwMode="auto">
            <a:xfrm>
              <a:off x="8648700" y="8337804"/>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87" name="Round Diagonal Corner Rectangle 86"/>
            <p:cNvSpPr/>
            <p:nvPr/>
          </p:nvSpPr>
          <p:spPr bwMode="auto">
            <a:xfrm>
              <a:off x="8648700" y="8718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88" name="Round Diagonal Corner Rectangle 87"/>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89" name="Frame 88"/>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Rounded Rectangle 89"/>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29" name="Group 85"/>
          <p:cNvGrpSpPr/>
          <p:nvPr/>
        </p:nvGrpSpPr>
        <p:grpSpPr>
          <a:xfrm>
            <a:off x="1438728" y="1406236"/>
            <a:ext cx="7629073" cy="4038600"/>
            <a:chOff x="1477285" y="1041943"/>
            <a:chExt cx="7133315" cy="4249324"/>
          </a:xfrm>
        </p:grpSpPr>
        <p:sp>
          <p:nvSpPr>
            <p:cNvPr id="92" name="Freeform 91"/>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3" name="Freeform 92"/>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94" name="TextBox 93"/>
          <p:cNvSpPr txBox="1"/>
          <p:nvPr/>
        </p:nvSpPr>
        <p:spPr>
          <a:xfrm>
            <a:off x="1866900" y="1905000"/>
            <a:ext cx="6210300" cy="4062651"/>
          </a:xfrm>
          <a:prstGeom prst="rect">
            <a:avLst/>
          </a:prstGeom>
          <a:noFill/>
        </p:spPr>
        <p:txBody>
          <a:bodyPr wrap="square" rtlCol="0">
            <a:spAutoFit/>
          </a:bodyPr>
          <a:lstStyle/>
          <a:p>
            <a:pPr marL="171450" indent="-171450">
              <a:buFont typeface="Arial" pitchFamily="34" charset="0"/>
              <a:buChar char="•"/>
            </a:pPr>
            <a:r>
              <a:rPr lang="en-US" sz="2400" b="1" dirty="0" smtClean="0">
                <a:solidFill>
                  <a:srgbClr val="00B050"/>
                </a:solidFill>
                <a:latin typeface="Arial" pitchFamily="34" charset="0"/>
                <a:cs typeface="Arial" pitchFamily="34" charset="0"/>
              </a:rPr>
              <a:t>Green Design – Green Roof</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Green Façade Material</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Building Envelope</a:t>
            </a: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lvl="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200" b="1" dirty="0" smtClean="0">
              <a:solidFill>
                <a:srgbClr val="00B050"/>
              </a:solidFill>
            </a:endParaRPr>
          </a:p>
          <a:p>
            <a:pPr marL="114300"/>
            <a:endParaRPr lang="en-US" sz="2200" b="1" dirty="0" smtClean="0">
              <a:solidFill>
                <a:srgbClr val="00B050"/>
              </a:solidFill>
              <a:latin typeface="Arial" pitchFamily="34" charset="0"/>
              <a:cs typeface="Arial" pitchFamily="34" charset="0"/>
            </a:endParaRPr>
          </a:p>
          <a:p>
            <a:pPr marL="114300"/>
            <a:endParaRPr lang="en-US" sz="2200" b="1" dirty="0" smtClean="0">
              <a:solidFill>
                <a:srgbClr val="00B050"/>
              </a:solidFill>
              <a:latin typeface="Arial" pitchFamily="34" charset="0"/>
              <a:cs typeface="Arial" pitchFamily="34" charset="0"/>
            </a:endParaRPr>
          </a:p>
        </p:txBody>
      </p:sp>
      <p:sp>
        <p:nvSpPr>
          <p:cNvPr id="7" name="Rectangle 6"/>
          <p:cNvSpPr/>
          <p:nvPr/>
        </p:nvSpPr>
        <p:spPr>
          <a:xfrm>
            <a:off x="9829800" y="1295400"/>
            <a:ext cx="7924800" cy="5386090"/>
          </a:xfrm>
          <a:prstGeom prst="rect">
            <a:avLst/>
          </a:prstGeom>
        </p:spPr>
        <p:txBody>
          <a:bodyPr wrap="square">
            <a:spAutoFit/>
          </a:bodyPr>
          <a:lstStyle/>
          <a:p>
            <a:pPr algn="just"/>
            <a:r>
              <a:rPr lang="en-US" sz="2000" b="1" dirty="0" smtClean="0">
                <a:solidFill>
                  <a:srgbClr val="00B050"/>
                </a:solidFill>
                <a:latin typeface="Arial" pitchFamily="34" charset="0"/>
                <a:cs typeface="Arial" pitchFamily="34" charset="0"/>
              </a:rPr>
              <a:t>Breadth 1: Green Façade Material</a:t>
            </a:r>
          </a:p>
          <a:p>
            <a:pPr algn="just"/>
            <a:endParaRPr lang="en-US" b="1" i="1" dirty="0" smtClean="0">
              <a:solidFill>
                <a:schemeClr val="tx2">
                  <a:lumMod val="60000"/>
                  <a:lumOff val="40000"/>
                </a:schemeClr>
              </a:solidFill>
              <a:latin typeface="Arial" pitchFamily="34" charset="0"/>
              <a:cs typeface="Arial" pitchFamily="34" charset="0"/>
            </a:endParaRPr>
          </a:p>
          <a:p>
            <a:pPr algn="just"/>
            <a:r>
              <a:rPr lang="en-US" sz="1700" b="1" dirty="0" smtClean="0"/>
              <a:t>Use AUTOCLAVED AERATED CONCRETE (AAC) - green material</a:t>
            </a:r>
          </a:p>
          <a:p>
            <a:pPr algn="just"/>
            <a:endParaRPr lang="en-US" sz="1700" b="1" dirty="0" smtClean="0"/>
          </a:p>
          <a:p>
            <a:r>
              <a:rPr lang="en-US" sz="1700" b="1" dirty="0" smtClean="0">
                <a:solidFill>
                  <a:schemeClr val="tx2">
                    <a:lumMod val="60000"/>
                    <a:lumOff val="40000"/>
                  </a:schemeClr>
                </a:solidFill>
              </a:rPr>
              <a:t>Seismic design</a:t>
            </a:r>
          </a:p>
          <a:p>
            <a:endParaRPr lang="en-US" sz="1700" b="1" dirty="0" smtClean="0">
              <a:solidFill>
                <a:schemeClr val="tx2">
                  <a:lumMod val="60000"/>
                  <a:lumOff val="40000"/>
                </a:schemeClr>
              </a:solidFill>
            </a:endParaRPr>
          </a:p>
          <a:p>
            <a:pPr marL="228600" indent="-171450">
              <a:buFont typeface="Arial" pitchFamily="34" charset="0"/>
              <a:buChar char="•"/>
            </a:pPr>
            <a:r>
              <a:rPr lang="en-US" sz="1700" dirty="0" smtClean="0"/>
              <a:t>The light weight of AAC in relation to its strength reduces the base shear.</a:t>
            </a:r>
          </a:p>
          <a:p>
            <a:pPr marL="228600" indent="-171450">
              <a:buFont typeface="Arial" pitchFamily="34" charset="0"/>
              <a:buChar char="•"/>
            </a:pPr>
            <a:endParaRPr lang="en-US" sz="1700" dirty="0" smtClean="0"/>
          </a:p>
          <a:p>
            <a:pPr marL="228600" indent="-171450">
              <a:buFont typeface="Arial" pitchFamily="34" charset="0"/>
              <a:buChar char="•"/>
            </a:pPr>
            <a:r>
              <a:rPr lang="en-US" sz="1700" dirty="0" smtClean="0"/>
              <a:t>Fire-resistant characteristics provide further advantage against fires commonly associated with earthquakes.  (4” thick panel gives UL fire rating of 4 hours)</a:t>
            </a:r>
          </a:p>
          <a:p>
            <a:endParaRPr lang="en-US" sz="1700" b="1" dirty="0" smtClean="0"/>
          </a:p>
          <a:p>
            <a:r>
              <a:rPr lang="en-US" sz="1700" b="1" dirty="0" smtClean="0">
                <a:solidFill>
                  <a:schemeClr val="tx2">
                    <a:lumMod val="60000"/>
                    <a:lumOff val="40000"/>
                  </a:schemeClr>
                </a:solidFill>
              </a:rPr>
              <a:t>Building Envelope Benefits</a:t>
            </a:r>
          </a:p>
          <a:p>
            <a:endParaRPr lang="en-US" sz="1700" b="1" dirty="0" smtClean="0">
              <a:solidFill>
                <a:schemeClr val="tx2">
                  <a:lumMod val="60000"/>
                  <a:lumOff val="40000"/>
                </a:schemeClr>
              </a:solidFill>
            </a:endParaRPr>
          </a:p>
          <a:p>
            <a:pPr marL="228600" indent="-114300">
              <a:buFont typeface="Arial" pitchFamily="34" charset="0"/>
              <a:buChar char="•"/>
            </a:pPr>
            <a:r>
              <a:rPr lang="en-US" sz="1700" dirty="0" smtClean="0"/>
              <a:t> </a:t>
            </a:r>
            <a:r>
              <a:rPr lang="en-US" sz="1700" dirty="0" smtClean="0">
                <a:solidFill>
                  <a:schemeClr val="tx2">
                    <a:lumMod val="60000"/>
                    <a:lumOff val="40000"/>
                  </a:schemeClr>
                </a:solidFill>
              </a:rPr>
              <a:t>High durability </a:t>
            </a:r>
            <a:r>
              <a:rPr lang="en-US" sz="1700" dirty="0" smtClean="0"/>
              <a:t>= less maintenance, good life cycle cost</a:t>
            </a:r>
          </a:p>
          <a:p>
            <a:pPr marL="228600" indent="-114300">
              <a:buFont typeface="Arial" pitchFamily="34" charset="0"/>
              <a:buChar char="•"/>
            </a:pPr>
            <a:r>
              <a:rPr lang="en-US" sz="1700" dirty="0" smtClean="0"/>
              <a:t> </a:t>
            </a:r>
            <a:r>
              <a:rPr lang="en-US" sz="1700" dirty="0" smtClean="0">
                <a:solidFill>
                  <a:schemeClr val="tx2">
                    <a:lumMod val="60000"/>
                    <a:lumOff val="40000"/>
                  </a:schemeClr>
                </a:solidFill>
              </a:rPr>
              <a:t>Rapid construction and good workability </a:t>
            </a:r>
            <a:r>
              <a:rPr lang="en-US" sz="1700" dirty="0" smtClean="0"/>
              <a:t>= reduced labor</a:t>
            </a:r>
          </a:p>
          <a:p>
            <a:pPr marL="228600" indent="-114300">
              <a:buFont typeface="Arial" pitchFamily="34" charset="0"/>
              <a:buChar char="•"/>
            </a:pPr>
            <a:r>
              <a:rPr lang="en-US" sz="1700" dirty="0" smtClean="0"/>
              <a:t> Excellent </a:t>
            </a:r>
            <a:r>
              <a:rPr lang="en-US" sz="1700" dirty="0" smtClean="0">
                <a:solidFill>
                  <a:schemeClr val="tx2">
                    <a:lumMod val="60000"/>
                    <a:lumOff val="40000"/>
                  </a:schemeClr>
                </a:solidFill>
              </a:rPr>
              <a:t>thermal insulation</a:t>
            </a:r>
          </a:p>
          <a:p>
            <a:pPr marL="228600" indent="-114300">
              <a:buFont typeface="Arial" pitchFamily="34" charset="0"/>
              <a:buChar char="•"/>
            </a:pPr>
            <a:r>
              <a:rPr lang="en-US" sz="1700" dirty="0" smtClean="0"/>
              <a:t> Excellent sound absorption</a:t>
            </a:r>
          </a:p>
          <a:p>
            <a:pPr marL="228600" indent="-114300">
              <a:buFont typeface="Arial" pitchFamily="34" charset="0"/>
              <a:buChar char="•"/>
            </a:pPr>
            <a:r>
              <a:rPr lang="en-US" sz="1700" dirty="0" smtClean="0"/>
              <a:t> </a:t>
            </a:r>
            <a:r>
              <a:rPr lang="en-US" sz="1700" dirty="0" smtClean="0">
                <a:solidFill>
                  <a:schemeClr val="tx2">
                    <a:lumMod val="60000"/>
                    <a:lumOff val="40000"/>
                  </a:schemeClr>
                </a:solidFill>
              </a:rPr>
              <a:t>Lighter than light weight concrete </a:t>
            </a:r>
            <a:r>
              <a:rPr lang="en-US" sz="1700" dirty="0" smtClean="0"/>
              <a:t>(~80% air)</a:t>
            </a:r>
          </a:p>
          <a:p>
            <a:pPr algn="just"/>
            <a:endParaRPr lang="en-US" sz="1700" b="1" dirty="0" smtClean="0">
              <a:latin typeface="Arial" pitchFamily="34" charset="0"/>
              <a:cs typeface="Arial" pitchFamily="34" charset="0"/>
            </a:endParaRPr>
          </a:p>
          <a:p>
            <a:pPr algn="just"/>
            <a:endParaRPr lang="en-US" sz="17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9239250" y="88991"/>
            <a:ext cx="18145125" cy="6642009"/>
            <a:chOff x="9239250" y="88991"/>
            <a:chExt cx="18145125" cy="6642009"/>
          </a:xfrm>
        </p:grpSpPr>
        <p:pic>
          <p:nvPicPr>
            <p:cNvPr id="16"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17"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18" name="Group 64"/>
            <p:cNvGrpSpPr/>
            <p:nvPr/>
          </p:nvGrpSpPr>
          <p:grpSpPr>
            <a:xfrm>
              <a:off x="9372600" y="250723"/>
              <a:ext cx="6193536" cy="257686"/>
              <a:chOff x="822325" y="3078477"/>
              <a:chExt cx="6193536" cy="257686"/>
            </a:xfrm>
          </p:grpSpPr>
          <p:sp>
            <p:nvSpPr>
              <p:cNvPr id="21" name="Round Diagonal Corner Rectangle 20"/>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22" name="Round Diagonal Corner Rectangle 21"/>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23" name="Round Diagonal Corner Rectangle 22"/>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BREADTH I</a:t>
                </a:r>
                <a:endParaRPr lang="en-US" sz="850" b="1" dirty="0">
                  <a:solidFill>
                    <a:srgbClr val="FFFF00"/>
                  </a:solidFill>
                </a:endParaRPr>
              </a:p>
            </p:txBody>
          </p:sp>
          <p:sp>
            <p:nvSpPr>
              <p:cNvPr id="24" name="Round Diagonal Corner Rectangle 23"/>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II</a:t>
                </a:r>
                <a:endParaRPr lang="en-US" sz="850" b="1" dirty="0">
                  <a:solidFill>
                    <a:schemeClr val="bg1"/>
                  </a:solidFill>
                </a:endParaRPr>
              </a:p>
            </p:txBody>
          </p:sp>
          <p:sp>
            <p:nvSpPr>
              <p:cNvPr id="25" name="Round Diagonal Corner Rectangle 24"/>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26" name="Round Diagonal Corner Rectangle 25"/>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STRUCTURAL DEPTH</a:t>
                </a:r>
                <a:endParaRPr lang="en-US" sz="850" b="1" dirty="0">
                  <a:solidFill>
                    <a:schemeClr val="bg1"/>
                  </a:solidFill>
                </a:endParaRPr>
              </a:p>
            </p:txBody>
          </p:sp>
          <p:sp>
            <p:nvSpPr>
              <p:cNvPr id="28" name="Round Diagonal Corner Rectangle 27"/>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19"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20"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2" name="Group 49"/>
          <p:cNvGrpSpPr/>
          <p:nvPr/>
        </p:nvGrpSpPr>
        <p:grpSpPr>
          <a:xfrm>
            <a:off x="9753600" y="1600200"/>
            <a:ext cx="3634013" cy="197230"/>
            <a:chOff x="332581" y="3202781"/>
            <a:chExt cx="3291840" cy="182880"/>
          </a:xfrm>
        </p:grpSpPr>
        <p:cxnSp>
          <p:nvCxnSpPr>
            <p:cNvPr id="56" name="Straight Connector 55"/>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9829800" y="1295400"/>
            <a:ext cx="7924800" cy="1461939"/>
          </a:xfrm>
          <a:prstGeom prst="rect">
            <a:avLst/>
          </a:prstGeom>
        </p:spPr>
        <p:txBody>
          <a:bodyPr wrap="square">
            <a:spAutoFit/>
          </a:bodyPr>
          <a:lstStyle/>
          <a:p>
            <a:pPr algn="just"/>
            <a:r>
              <a:rPr lang="en-US" sz="2000" b="1" dirty="0" smtClean="0">
                <a:solidFill>
                  <a:srgbClr val="00B050"/>
                </a:solidFill>
                <a:latin typeface="Arial" pitchFamily="34" charset="0"/>
                <a:cs typeface="Arial" pitchFamily="34" charset="0"/>
              </a:rPr>
              <a:t>Breadth 1: Green Façade Material</a:t>
            </a:r>
          </a:p>
          <a:p>
            <a:pPr algn="just"/>
            <a:endParaRPr lang="en-US" b="1" i="1" dirty="0" smtClean="0">
              <a:solidFill>
                <a:schemeClr val="tx2">
                  <a:lumMod val="60000"/>
                  <a:lumOff val="40000"/>
                </a:schemeClr>
              </a:solidFill>
              <a:latin typeface="Arial" pitchFamily="34" charset="0"/>
              <a:cs typeface="Arial" pitchFamily="34" charset="0"/>
            </a:endParaRPr>
          </a:p>
          <a:p>
            <a:pPr algn="just"/>
            <a:r>
              <a:rPr lang="en-US" sz="1700" b="1" dirty="0" smtClean="0"/>
              <a:t>How is it made?</a:t>
            </a:r>
            <a:endParaRPr lang="en-US" sz="1700" dirty="0" smtClean="0"/>
          </a:p>
          <a:p>
            <a:pPr algn="just"/>
            <a:endParaRPr lang="en-US" sz="1700" b="1" dirty="0" smtClean="0">
              <a:latin typeface="Arial" pitchFamily="34" charset="0"/>
              <a:cs typeface="Arial" pitchFamily="34" charset="0"/>
            </a:endParaRPr>
          </a:p>
          <a:p>
            <a:pPr algn="just"/>
            <a:endParaRPr lang="en-US" sz="1700" dirty="0" smtClean="0">
              <a:latin typeface="Arial" pitchFamily="34" charset="0"/>
              <a:cs typeface="Arial" pitchFamily="34" charset="0"/>
            </a:endParaRPr>
          </a:p>
        </p:txBody>
      </p:sp>
      <p:grpSp>
        <p:nvGrpSpPr>
          <p:cNvPr id="27" name="Group 72"/>
          <p:cNvGrpSpPr/>
          <p:nvPr/>
        </p:nvGrpSpPr>
        <p:grpSpPr>
          <a:xfrm>
            <a:off x="125485" y="190500"/>
            <a:ext cx="8960602" cy="6555049"/>
            <a:chOff x="237671" y="268288"/>
            <a:chExt cx="9177792" cy="6627166"/>
          </a:xfrm>
        </p:grpSpPr>
        <p:grpSp>
          <p:nvGrpSpPr>
            <p:cNvPr id="29" name="Group 92"/>
            <p:cNvGrpSpPr>
              <a:grpSpLocks/>
            </p:cNvGrpSpPr>
            <p:nvPr/>
          </p:nvGrpSpPr>
          <p:grpSpPr bwMode="auto">
            <a:xfrm>
              <a:off x="5110163" y="395288"/>
              <a:ext cx="981075" cy="565150"/>
              <a:chOff x="3783921" y="107661"/>
              <a:chExt cx="981075" cy="565150"/>
            </a:xfrm>
          </p:grpSpPr>
          <p:grpSp>
            <p:nvGrpSpPr>
              <p:cNvPr id="74" name="Group 192"/>
              <p:cNvGrpSpPr>
                <a:grpSpLocks/>
              </p:cNvGrpSpPr>
              <p:nvPr/>
            </p:nvGrpSpPr>
            <p:grpSpPr bwMode="auto">
              <a:xfrm>
                <a:off x="3895165" y="227150"/>
                <a:ext cx="762000" cy="339866"/>
                <a:chOff x="-1211605" y="3738092"/>
                <a:chExt cx="990600" cy="381000"/>
              </a:xfrm>
            </p:grpSpPr>
            <p:sp>
              <p:nvSpPr>
                <p:cNvPr id="77"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78"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75" name="Oval 74"/>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6" name="Oval 75"/>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30" name="Group 129"/>
            <p:cNvGrpSpPr>
              <a:grpSpLocks/>
            </p:cNvGrpSpPr>
            <p:nvPr/>
          </p:nvGrpSpPr>
          <p:grpSpPr bwMode="auto">
            <a:xfrm>
              <a:off x="5905500" y="268288"/>
              <a:ext cx="3509963" cy="6563666"/>
              <a:chOff x="12107211" y="457658"/>
              <a:chExt cx="3509963" cy="6563666"/>
            </a:xfrm>
          </p:grpSpPr>
          <p:sp>
            <p:nvSpPr>
              <p:cNvPr id="63" name="Freeform 62"/>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4" name="Cube 63"/>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Cube 64"/>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 name="Cube 65"/>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 name="Oval 66"/>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8" name="Oval 67"/>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9" name="Cube 68"/>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70" name="Group 30"/>
              <p:cNvGrpSpPr>
                <a:grpSpLocks/>
              </p:cNvGrpSpPr>
              <p:nvPr/>
            </p:nvGrpSpPr>
            <p:grpSpPr bwMode="auto">
              <a:xfrm>
                <a:off x="12259611" y="683083"/>
                <a:ext cx="3357563" cy="390881"/>
                <a:chOff x="3502961" y="562432"/>
                <a:chExt cx="3357563" cy="390881"/>
              </a:xfrm>
            </p:grpSpPr>
            <p:sp>
              <p:nvSpPr>
                <p:cNvPr id="72" name="Freeform 71"/>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73" name="Straight Connector 72"/>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1" name="Freeform 70"/>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1" name="Cube 30"/>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Cube 31"/>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Freeform 32"/>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 name="Cube 33"/>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Cube 34"/>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Cube 35"/>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Cube 36"/>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Cube 37"/>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9" name="Group 115"/>
            <p:cNvGrpSpPr>
              <a:grpSpLocks/>
            </p:cNvGrpSpPr>
            <p:nvPr/>
          </p:nvGrpSpPr>
          <p:grpSpPr bwMode="auto">
            <a:xfrm>
              <a:off x="1152133" y="493203"/>
              <a:ext cx="445311" cy="377825"/>
              <a:chOff x="-1893507" y="211926"/>
              <a:chExt cx="445311" cy="377825"/>
            </a:xfrm>
          </p:grpSpPr>
          <p:sp>
            <p:nvSpPr>
              <p:cNvPr id="53" name="Oval 52"/>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 name="Oval 53"/>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 name="Oval 54"/>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 name="Oval 57"/>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 name="Oval 58"/>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0" name="Oval 59"/>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Oval 60"/>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Oval 61"/>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0" name="Cube 39"/>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Cube 40"/>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43" name="Group 116"/>
            <p:cNvGrpSpPr>
              <a:grpSpLocks/>
            </p:cNvGrpSpPr>
            <p:nvPr/>
          </p:nvGrpSpPr>
          <p:grpSpPr bwMode="auto">
            <a:xfrm>
              <a:off x="1790700" y="281277"/>
              <a:ext cx="3124200" cy="730150"/>
              <a:chOff x="-3107460" y="1653540"/>
              <a:chExt cx="3124200" cy="730150"/>
            </a:xfrm>
          </p:grpSpPr>
          <p:grpSp>
            <p:nvGrpSpPr>
              <p:cNvPr id="49" name="Group 58"/>
              <p:cNvGrpSpPr>
                <a:grpSpLocks/>
              </p:cNvGrpSpPr>
              <p:nvPr/>
            </p:nvGrpSpPr>
            <p:grpSpPr bwMode="auto">
              <a:xfrm>
                <a:off x="-3107460" y="1653540"/>
                <a:ext cx="3124200" cy="587375"/>
                <a:chOff x="5451708" y="475726"/>
                <a:chExt cx="4495800" cy="586880"/>
              </a:xfrm>
            </p:grpSpPr>
            <p:sp>
              <p:nvSpPr>
                <p:cNvPr id="51"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52" name="Straight Connector 51"/>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0"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44" name="Oval 43"/>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5" name="Freeform 44"/>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6"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47" name="Straight Connector 46"/>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79" name="Rounded Rectangle 78"/>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0" name="Rectangle 79"/>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81" name="Group 80"/>
          <p:cNvGrpSpPr/>
          <p:nvPr/>
        </p:nvGrpSpPr>
        <p:grpSpPr>
          <a:xfrm>
            <a:off x="280982" y="2095500"/>
            <a:ext cx="1319218" cy="2628900"/>
            <a:chOff x="8648700" y="7200900"/>
            <a:chExt cx="1319218" cy="2628900"/>
          </a:xfrm>
        </p:grpSpPr>
        <p:sp>
          <p:nvSpPr>
            <p:cNvPr id="82" name="Round Diagonal Corner Rectangle 81"/>
            <p:cNvSpPr/>
            <p:nvPr/>
          </p:nvSpPr>
          <p:spPr bwMode="auto">
            <a:xfrm>
              <a:off x="8648700" y="9105900"/>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83" name="Round Diagonal Corner Rectangle 82"/>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84" name="Round Diagonal Corner Rectangle 83"/>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85" name="Round Diagonal Corner Rectangle 84"/>
            <p:cNvSpPr/>
            <p:nvPr/>
          </p:nvSpPr>
          <p:spPr bwMode="auto">
            <a:xfrm>
              <a:off x="8648700" y="7956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86" name="Round Diagonal Corner Rectangle 85"/>
            <p:cNvSpPr/>
            <p:nvPr/>
          </p:nvSpPr>
          <p:spPr bwMode="auto">
            <a:xfrm>
              <a:off x="8648700" y="8337804"/>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87" name="Round Diagonal Corner Rectangle 86"/>
            <p:cNvSpPr/>
            <p:nvPr/>
          </p:nvSpPr>
          <p:spPr bwMode="auto">
            <a:xfrm>
              <a:off x="8648700" y="8718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88" name="Round Diagonal Corner Rectangle 87"/>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89" name="Frame 88"/>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Rounded Rectangle 89"/>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91" name="Group 85"/>
          <p:cNvGrpSpPr/>
          <p:nvPr/>
        </p:nvGrpSpPr>
        <p:grpSpPr>
          <a:xfrm>
            <a:off x="1438728" y="1406236"/>
            <a:ext cx="7629073" cy="4038600"/>
            <a:chOff x="1477285" y="1041943"/>
            <a:chExt cx="7133315" cy="4249324"/>
          </a:xfrm>
        </p:grpSpPr>
        <p:sp>
          <p:nvSpPr>
            <p:cNvPr id="92" name="Freeform 91"/>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3" name="Freeform 92"/>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94" name="TextBox 93"/>
          <p:cNvSpPr txBox="1"/>
          <p:nvPr/>
        </p:nvSpPr>
        <p:spPr>
          <a:xfrm>
            <a:off x="1866900" y="1905000"/>
            <a:ext cx="6210300" cy="4062651"/>
          </a:xfrm>
          <a:prstGeom prst="rect">
            <a:avLst/>
          </a:prstGeom>
          <a:noFill/>
        </p:spPr>
        <p:txBody>
          <a:bodyPr wrap="square" rtlCol="0">
            <a:spAutoFit/>
          </a:bodyPr>
          <a:lstStyle/>
          <a:p>
            <a:pPr marL="171450" indent="-171450">
              <a:buFont typeface="Arial" pitchFamily="34" charset="0"/>
              <a:buChar char="•"/>
            </a:pPr>
            <a:r>
              <a:rPr lang="en-US" sz="2400" b="1" dirty="0" smtClean="0">
                <a:solidFill>
                  <a:srgbClr val="00B050"/>
                </a:solidFill>
                <a:latin typeface="Arial" pitchFamily="34" charset="0"/>
                <a:cs typeface="Arial" pitchFamily="34" charset="0"/>
              </a:rPr>
              <a:t>Green Design – Green Roof</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Green Façade Material</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Building Envelope</a:t>
            </a: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lvl="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200" b="1" dirty="0" smtClean="0">
              <a:solidFill>
                <a:srgbClr val="00B050"/>
              </a:solidFill>
            </a:endParaRPr>
          </a:p>
          <a:p>
            <a:pPr marL="114300"/>
            <a:endParaRPr lang="en-US" sz="2200" b="1" dirty="0" smtClean="0">
              <a:solidFill>
                <a:srgbClr val="00B050"/>
              </a:solidFill>
              <a:latin typeface="Arial" pitchFamily="34" charset="0"/>
              <a:cs typeface="Arial" pitchFamily="34" charset="0"/>
            </a:endParaRPr>
          </a:p>
          <a:p>
            <a:pPr marL="114300"/>
            <a:endParaRPr lang="en-US" sz="2200" b="1" dirty="0" smtClean="0">
              <a:solidFill>
                <a:srgbClr val="00B050"/>
              </a:solidFill>
              <a:latin typeface="Arial" pitchFamily="34" charset="0"/>
              <a:cs typeface="Arial" pitchFamily="34" charset="0"/>
            </a:endParaRPr>
          </a:p>
        </p:txBody>
      </p:sp>
      <p:pic>
        <p:nvPicPr>
          <p:cNvPr id="96" name="Picture 2"/>
          <p:cNvPicPr>
            <a:picLocks noChangeAspect="1" noChangeArrowheads="1"/>
          </p:cNvPicPr>
          <p:nvPr/>
        </p:nvPicPr>
        <p:blipFill>
          <a:blip r:embed="rId6"/>
          <a:srcRect l="9063" t="29659" r="64368" b="37857"/>
          <a:stretch>
            <a:fillRect/>
          </a:stretch>
        </p:blipFill>
        <p:spPr bwMode="auto">
          <a:xfrm>
            <a:off x="18935700" y="1866900"/>
            <a:ext cx="7741919" cy="4141028"/>
          </a:xfrm>
          <a:prstGeom prst="rect">
            <a:avLst/>
          </a:prstGeom>
          <a:noFill/>
          <a:ln w="9525">
            <a:noFill/>
            <a:miter lim="800000"/>
            <a:headEnd/>
            <a:tailEnd/>
          </a:ln>
          <a:effectLst/>
        </p:spPr>
      </p:pic>
      <p:sp>
        <p:nvSpPr>
          <p:cNvPr id="97" name="Rectangle 96"/>
          <p:cNvSpPr/>
          <p:nvPr/>
        </p:nvSpPr>
        <p:spPr>
          <a:xfrm>
            <a:off x="9848850" y="2095500"/>
            <a:ext cx="8020050" cy="4524315"/>
          </a:xfrm>
          <a:prstGeom prst="rect">
            <a:avLst/>
          </a:prstGeom>
        </p:spPr>
        <p:txBody>
          <a:bodyPr wrap="square">
            <a:spAutoFit/>
          </a:bodyPr>
          <a:lstStyle/>
          <a:p>
            <a:pPr algn="just"/>
            <a:r>
              <a:rPr lang="en-US" dirty="0" smtClean="0"/>
              <a:t>Ingredients used to make AAC include Portland cement mixed with lime, silica sand, or recycled fly ash (a byproduct from coal-burning power plants), water, and aluminum powder or paste and the mixed is poured into a mold.  </a:t>
            </a:r>
            <a:endParaRPr lang="en-US" dirty="0" smtClean="0"/>
          </a:p>
          <a:p>
            <a:pPr algn="just"/>
            <a:endParaRPr lang="en-US" dirty="0" smtClean="0"/>
          </a:p>
          <a:p>
            <a:pPr algn="just"/>
            <a:r>
              <a:rPr lang="en-US" dirty="0" smtClean="0"/>
              <a:t>The </a:t>
            </a:r>
            <a:r>
              <a:rPr lang="en-US" dirty="0" smtClean="0"/>
              <a:t>reaction between aluminum and concrete causes microscopic hydrogen bubbles to form, expanding the concrete to about five times its original volume.  After evaporation of the hydrogen, the now highly closed-cell, aerated concrete is cut to size and formed by steam-curing in a pressurized chamber (an autoclave).  </a:t>
            </a:r>
            <a:r>
              <a:rPr lang="en-US" dirty="0" smtClean="0"/>
              <a:t>The </a:t>
            </a:r>
            <a:r>
              <a:rPr lang="en-US" dirty="0" smtClean="0"/>
              <a:t>result is a non-organic, non-toxic, airtight material</a:t>
            </a:r>
            <a:r>
              <a:rPr lang="en-US" dirty="0" smtClean="0"/>
              <a:t>.</a:t>
            </a:r>
          </a:p>
          <a:p>
            <a:pPr algn="just"/>
            <a:endParaRPr lang="en-US" dirty="0" smtClean="0"/>
          </a:p>
          <a:p>
            <a:pPr algn="just"/>
            <a:r>
              <a:rPr lang="en-US" dirty="0" smtClean="0"/>
              <a:t>Panels are available in thicknesses of between 8 inches to 12 inches, 24-inches in width, and lengths up to 20 feet. </a:t>
            </a:r>
          </a:p>
          <a:p>
            <a:pPr algn="just"/>
            <a:endParaRPr lang="en-US" dirty="0" smtClean="0"/>
          </a:p>
          <a:p>
            <a:pPr algn="just"/>
            <a:r>
              <a:rPr lang="en-US" dirty="0" smtClean="0"/>
              <a:t>Blocks come 24”, 32”, and 48” inches long, between four to 16 inches thick, and eight inches high. </a:t>
            </a:r>
          </a:p>
          <a:p>
            <a:pPr algn="just"/>
            <a:endParaRPr lang="en-US" b="1" dirty="0" smtClean="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239250" y="88991"/>
            <a:ext cx="18145125" cy="6642009"/>
            <a:chOff x="9239250" y="88991"/>
            <a:chExt cx="18145125" cy="6642009"/>
          </a:xfrm>
        </p:grpSpPr>
        <p:pic>
          <p:nvPicPr>
            <p:cNvPr id="9"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10"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11" name="Group 64"/>
            <p:cNvGrpSpPr/>
            <p:nvPr/>
          </p:nvGrpSpPr>
          <p:grpSpPr>
            <a:xfrm>
              <a:off x="9372600" y="250723"/>
              <a:ext cx="6193536" cy="257686"/>
              <a:chOff x="822325" y="3078477"/>
              <a:chExt cx="6193536" cy="257686"/>
            </a:xfrm>
          </p:grpSpPr>
          <p:sp>
            <p:nvSpPr>
              <p:cNvPr id="14" name="Round Diagonal Corner Rectangle 13"/>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15" name="Round Diagonal Corner Rectangle 14"/>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16" name="Round Diagonal Corner Rectangle 15"/>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17" name="Round Diagonal Corner Rectangle 16"/>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BREADTH II</a:t>
                </a:r>
                <a:endParaRPr lang="en-US" sz="850" b="1" dirty="0">
                  <a:solidFill>
                    <a:srgbClr val="FFFF00"/>
                  </a:solidFill>
                </a:endParaRPr>
              </a:p>
            </p:txBody>
          </p:sp>
          <p:sp>
            <p:nvSpPr>
              <p:cNvPr id="18" name="Round Diagonal Corner Rectangle 17"/>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19" name="Round Diagonal Corner Rectangle 18"/>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STRUCTURAL DEPTH</a:t>
                </a:r>
                <a:endParaRPr lang="en-US" sz="850" b="1" dirty="0">
                  <a:solidFill>
                    <a:schemeClr val="bg1"/>
                  </a:solidFill>
                </a:endParaRPr>
              </a:p>
            </p:txBody>
          </p:sp>
          <p:sp>
            <p:nvSpPr>
              <p:cNvPr id="21" name="Round Diagonal Corner Rectangle 20"/>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12"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13"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2" name="Group 49"/>
          <p:cNvGrpSpPr/>
          <p:nvPr/>
        </p:nvGrpSpPr>
        <p:grpSpPr>
          <a:xfrm>
            <a:off x="9753600" y="1600200"/>
            <a:ext cx="3634013" cy="197230"/>
            <a:chOff x="332581" y="3202781"/>
            <a:chExt cx="3291840" cy="182880"/>
          </a:xfrm>
        </p:grpSpPr>
        <p:cxnSp>
          <p:nvCxnSpPr>
            <p:cNvPr id="56" name="Straight Connector 55"/>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9753600" y="1292762"/>
            <a:ext cx="8077200" cy="5047536"/>
          </a:xfrm>
          <a:prstGeom prst="rect">
            <a:avLst/>
          </a:prstGeom>
        </p:spPr>
        <p:txBody>
          <a:bodyPr wrap="square">
            <a:spAutoFit/>
          </a:bodyPr>
          <a:lstStyle/>
          <a:p>
            <a:pPr algn="just"/>
            <a:r>
              <a:rPr lang="en-US" b="1" dirty="0" smtClean="0">
                <a:solidFill>
                  <a:srgbClr val="00B050"/>
                </a:solidFill>
                <a:latin typeface="Arial" pitchFamily="34" charset="0"/>
                <a:cs typeface="Arial" pitchFamily="34" charset="0"/>
              </a:rPr>
              <a:t>Building Envelope:</a:t>
            </a:r>
          </a:p>
          <a:p>
            <a:pPr algn="just"/>
            <a:endParaRPr lang="en-US" sz="1600" dirty="0" smtClean="0">
              <a:latin typeface="Arial" pitchFamily="34" charset="0"/>
              <a:cs typeface="Arial" pitchFamily="34" charset="0"/>
            </a:endParaRPr>
          </a:p>
          <a:p>
            <a:pPr algn="just"/>
            <a:r>
              <a:rPr lang="en-US" sz="1600" dirty="0" smtClean="0">
                <a:latin typeface="Arial" pitchFamily="34" charset="0"/>
                <a:cs typeface="Arial" pitchFamily="34" charset="0"/>
              </a:rPr>
              <a:t>The roof membrane is a 3” rigid insulation on 1 ½” x 20 gauge galvanized metal deck supported by either 26 k12 or 28 k12 joists depending on the roof loads with an assembly consisting of 8” post tension slab and membrane roof water proofing system.</a:t>
            </a:r>
          </a:p>
          <a:p>
            <a:pPr algn="just"/>
            <a:endParaRPr lang="en-US" sz="1600" dirty="0" smtClean="0">
              <a:latin typeface="Arial" pitchFamily="34" charset="0"/>
              <a:cs typeface="Arial" pitchFamily="34" charset="0"/>
            </a:endParaRPr>
          </a:p>
          <a:p>
            <a:pPr algn="just"/>
            <a:r>
              <a:rPr lang="en-US" sz="1600" dirty="0" smtClean="0">
                <a:latin typeface="Arial" pitchFamily="34" charset="0"/>
                <a:cs typeface="Arial" pitchFamily="34" charset="0"/>
              </a:rPr>
              <a:t>The 7th floor building envelope consist of a sloped roof assemble (mansard roof style) characterized by dark colored metal shingles on plywood roof sheathing and 4" metal stud framing.</a:t>
            </a:r>
          </a:p>
          <a:p>
            <a:pPr algn="just"/>
            <a:endParaRPr lang="en-US" sz="1600" dirty="0" smtClean="0">
              <a:latin typeface="Arial" pitchFamily="34" charset="0"/>
              <a:cs typeface="Arial" pitchFamily="34" charset="0"/>
            </a:endParaRPr>
          </a:p>
          <a:p>
            <a:pPr algn="just"/>
            <a:r>
              <a:rPr lang="en-US" sz="1600" dirty="0" smtClean="0">
                <a:latin typeface="Arial" pitchFamily="34" charset="0"/>
                <a:cs typeface="Arial" pitchFamily="34" charset="0"/>
              </a:rPr>
              <a:t>On the 6th floor, the exterior veneer brick is replaced by a light-beige stucco with a reinforcing mesh behind it. </a:t>
            </a:r>
          </a:p>
          <a:p>
            <a:pPr algn="just"/>
            <a:endParaRPr lang="en-US" sz="1600" dirty="0" smtClean="0">
              <a:latin typeface="Arial" pitchFamily="34" charset="0"/>
              <a:cs typeface="Arial" pitchFamily="34" charset="0"/>
            </a:endParaRPr>
          </a:p>
          <a:p>
            <a:pPr algn="just"/>
            <a:r>
              <a:rPr lang="en-US" sz="1600" dirty="0" smtClean="0">
                <a:latin typeface="Arial" pitchFamily="34" charset="0"/>
                <a:cs typeface="Arial" pitchFamily="34" charset="0"/>
              </a:rPr>
              <a:t>The mid section of the building (2nd to 5th floor) is similar to the base section except that masonry brick is used in place of the cast stones. </a:t>
            </a:r>
          </a:p>
          <a:p>
            <a:pPr algn="just"/>
            <a:endParaRPr lang="en-US" sz="1600" dirty="0" smtClean="0">
              <a:latin typeface="Arial" pitchFamily="34" charset="0"/>
              <a:cs typeface="Arial" pitchFamily="34" charset="0"/>
            </a:endParaRPr>
          </a:p>
          <a:p>
            <a:pPr algn="just"/>
            <a:r>
              <a:rPr lang="en-US" sz="1600" dirty="0" smtClean="0">
                <a:latin typeface="Arial" pitchFamily="34" charset="0"/>
                <a:cs typeface="Arial" pitchFamily="34" charset="0"/>
              </a:rPr>
              <a:t>The base consist of 16x24 cast stones. It is followed by an air space, ½” sheathing, masonry veneer ties at 16” O.C., 6” steel studs at 16” O.C., 6” </a:t>
            </a:r>
            <a:r>
              <a:rPr lang="en-US" sz="1600" dirty="0" err="1" smtClean="0">
                <a:latin typeface="Arial" pitchFamily="34" charset="0"/>
                <a:cs typeface="Arial" pitchFamily="34" charset="0"/>
              </a:rPr>
              <a:t>batt</a:t>
            </a:r>
            <a:r>
              <a:rPr lang="en-US" sz="1600" dirty="0" smtClean="0">
                <a:latin typeface="Arial" pitchFamily="34" charset="0"/>
                <a:cs typeface="Arial" pitchFamily="34" charset="0"/>
              </a:rPr>
              <a:t> insulation at an R value of 19 and 5/8” foil face gypsum board. </a:t>
            </a:r>
          </a:p>
          <a:p>
            <a:pPr algn="just"/>
            <a:endParaRPr lang="en-US" sz="1600" dirty="0" smtClean="0">
              <a:latin typeface="Arial" pitchFamily="34" charset="0"/>
              <a:cs typeface="Arial" pitchFamily="34" charset="0"/>
            </a:endParaRPr>
          </a:p>
        </p:txBody>
      </p:sp>
      <p:pic>
        <p:nvPicPr>
          <p:cNvPr id="13313" name="Picture 1" descr="F:\Thesis (mines) 2008-2009\- Progress Photos (From Joey's CDs)\New\1-02\Southwest_Elevation_1-2-09.jpg"/>
          <p:cNvPicPr>
            <a:picLocks noChangeAspect="1" noChangeArrowheads="1"/>
          </p:cNvPicPr>
          <p:nvPr/>
        </p:nvPicPr>
        <p:blipFill>
          <a:blip r:embed="rId6" cstate="print"/>
          <a:srcRect r="48402"/>
          <a:stretch>
            <a:fillRect/>
          </a:stretch>
        </p:blipFill>
        <p:spPr bwMode="auto">
          <a:xfrm>
            <a:off x="19431000" y="1447800"/>
            <a:ext cx="2693464" cy="4838700"/>
          </a:xfrm>
          <a:prstGeom prst="rect">
            <a:avLst/>
          </a:prstGeom>
          <a:noFill/>
        </p:spPr>
      </p:pic>
      <p:sp>
        <p:nvSpPr>
          <p:cNvPr id="22" name="Left Brace 21"/>
          <p:cNvSpPr/>
          <p:nvPr/>
        </p:nvSpPr>
        <p:spPr>
          <a:xfrm>
            <a:off x="18288000" y="1638300"/>
            <a:ext cx="1066800" cy="1333500"/>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Arrow Connector 24"/>
          <p:cNvCxnSpPr/>
          <p:nvPr/>
        </p:nvCxnSpPr>
        <p:spPr>
          <a:xfrm flipV="1">
            <a:off x="17907000" y="3314700"/>
            <a:ext cx="1600200" cy="647700"/>
          </a:xfrm>
          <a:prstGeom prst="straightConnector1">
            <a:avLst/>
          </a:prstGeom>
          <a:ln>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27" name="Straight Arrow Connector 26"/>
          <p:cNvCxnSpPr/>
          <p:nvPr/>
        </p:nvCxnSpPr>
        <p:spPr>
          <a:xfrm flipV="1">
            <a:off x="17830800" y="4191000"/>
            <a:ext cx="1790700" cy="685800"/>
          </a:xfrm>
          <a:prstGeom prst="straightConnector1">
            <a:avLst/>
          </a:prstGeom>
          <a:ln>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31" name="Straight Arrow Connector 30"/>
          <p:cNvCxnSpPr/>
          <p:nvPr/>
        </p:nvCxnSpPr>
        <p:spPr>
          <a:xfrm flipV="1">
            <a:off x="17830800" y="5372100"/>
            <a:ext cx="1676400" cy="342900"/>
          </a:xfrm>
          <a:prstGeom prst="straightConnector1">
            <a:avLst/>
          </a:prstGeom>
          <a:ln>
            <a:solidFill>
              <a:srgbClr val="FF0000"/>
            </a:solidFill>
            <a:tailEnd type="arrow"/>
          </a:ln>
        </p:spPr>
        <p:style>
          <a:lnRef idx="1">
            <a:schemeClr val="accent2"/>
          </a:lnRef>
          <a:fillRef idx="0">
            <a:schemeClr val="accent2"/>
          </a:fillRef>
          <a:effectRef idx="0">
            <a:schemeClr val="accent2"/>
          </a:effectRef>
          <a:fontRef idx="minor">
            <a:schemeClr val="tx1"/>
          </a:fontRef>
        </p:style>
      </p:cxnSp>
      <p:pic>
        <p:nvPicPr>
          <p:cNvPr id="13314" name="Picture 2" descr="F:\Thesis (mines) 2008-2009\- Progress Photos (From Joey's CDs)\Most Recent\Courtyard West 7-18-08.JPG"/>
          <p:cNvPicPr>
            <a:picLocks noChangeAspect="1" noChangeArrowheads="1"/>
          </p:cNvPicPr>
          <p:nvPr/>
        </p:nvPicPr>
        <p:blipFill>
          <a:blip r:embed="rId7"/>
          <a:srcRect l="27366" r="26541"/>
          <a:stretch>
            <a:fillRect/>
          </a:stretch>
        </p:blipFill>
        <p:spPr bwMode="auto">
          <a:xfrm>
            <a:off x="22707600" y="1409700"/>
            <a:ext cx="3590369" cy="4724400"/>
          </a:xfrm>
          <a:prstGeom prst="rect">
            <a:avLst/>
          </a:prstGeom>
          <a:noFill/>
        </p:spPr>
      </p:pic>
      <p:grpSp>
        <p:nvGrpSpPr>
          <p:cNvPr id="26" name="Group 72"/>
          <p:cNvGrpSpPr/>
          <p:nvPr/>
        </p:nvGrpSpPr>
        <p:grpSpPr>
          <a:xfrm>
            <a:off x="125485" y="190500"/>
            <a:ext cx="8960602" cy="6555049"/>
            <a:chOff x="237671" y="268288"/>
            <a:chExt cx="9177792" cy="6627166"/>
          </a:xfrm>
        </p:grpSpPr>
        <p:grpSp>
          <p:nvGrpSpPr>
            <p:cNvPr id="28" name="Group 92"/>
            <p:cNvGrpSpPr>
              <a:grpSpLocks/>
            </p:cNvGrpSpPr>
            <p:nvPr/>
          </p:nvGrpSpPr>
          <p:grpSpPr bwMode="auto">
            <a:xfrm>
              <a:off x="5110163" y="395288"/>
              <a:ext cx="981075" cy="565150"/>
              <a:chOff x="3783921" y="107661"/>
              <a:chExt cx="981075" cy="565150"/>
            </a:xfrm>
          </p:grpSpPr>
          <p:grpSp>
            <p:nvGrpSpPr>
              <p:cNvPr id="74" name="Group 192"/>
              <p:cNvGrpSpPr>
                <a:grpSpLocks/>
              </p:cNvGrpSpPr>
              <p:nvPr/>
            </p:nvGrpSpPr>
            <p:grpSpPr bwMode="auto">
              <a:xfrm>
                <a:off x="3895165" y="227150"/>
                <a:ext cx="762000" cy="339866"/>
                <a:chOff x="-1211605" y="3738092"/>
                <a:chExt cx="990600" cy="381000"/>
              </a:xfrm>
            </p:grpSpPr>
            <p:sp>
              <p:nvSpPr>
                <p:cNvPr id="77"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78"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75" name="Oval 74"/>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6" name="Oval 75"/>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29" name="Group 129"/>
            <p:cNvGrpSpPr>
              <a:grpSpLocks/>
            </p:cNvGrpSpPr>
            <p:nvPr/>
          </p:nvGrpSpPr>
          <p:grpSpPr bwMode="auto">
            <a:xfrm>
              <a:off x="5905500" y="268288"/>
              <a:ext cx="3509963" cy="6563666"/>
              <a:chOff x="12107211" y="457658"/>
              <a:chExt cx="3509963" cy="6563666"/>
            </a:xfrm>
          </p:grpSpPr>
          <p:sp>
            <p:nvSpPr>
              <p:cNvPr id="63" name="Freeform 62"/>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4" name="Cube 63"/>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Cube 64"/>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 name="Cube 65"/>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 name="Oval 66"/>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8" name="Oval 67"/>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9" name="Cube 68"/>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70" name="Group 30"/>
              <p:cNvGrpSpPr>
                <a:grpSpLocks/>
              </p:cNvGrpSpPr>
              <p:nvPr/>
            </p:nvGrpSpPr>
            <p:grpSpPr bwMode="auto">
              <a:xfrm>
                <a:off x="12259611" y="683083"/>
                <a:ext cx="3357563" cy="390881"/>
                <a:chOff x="3502961" y="562432"/>
                <a:chExt cx="3357563" cy="390881"/>
              </a:xfrm>
            </p:grpSpPr>
            <p:sp>
              <p:nvSpPr>
                <p:cNvPr id="72" name="Freeform 71"/>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73" name="Straight Connector 72"/>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1" name="Freeform 70"/>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0" name="Cube 29"/>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Cube 31"/>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Freeform 32"/>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 name="Cube 33"/>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Cube 34"/>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Cube 35"/>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Cube 36"/>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Cube 37"/>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9" name="Group 115"/>
            <p:cNvGrpSpPr>
              <a:grpSpLocks/>
            </p:cNvGrpSpPr>
            <p:nvPr/>
          </p:nvGrpSpPr>
          <p:grpSpPr bwMode="auto">
            <a:xfrm>
              <a:off x="1152133" y="493203"/>
              <a:ext cx="445311" cy="377825"/>
              <a:chOff x="-1893507" y="211926"/>
              <a:chExt cx="445311" cy="377825"/>
            </a:xfrm>
          </p:grpSpPr>
          <p:sp>
            <p:nvSpPr>
              <p:cNvPr id="53" name="Oval 52"/>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 name="Oval 53"/>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 name="Oval 54"/>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 name="Oval 57"/>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 name="Oval 58"/>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0" name="Oval 59"/>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Oval 60"/>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Oval 61"/>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0" name="Cube 39"/>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Cube 40"/>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43" name="Group 116"/>
            <p:cNvGrpSpPr>
              <a:grpSpLocks/>
            </p:cNvGrpSpPr>
            <p:nvPr/>
          </p:nvGrpSpPr>
          <p:grpSpPr bwMode="auto">
            <a:xfrm>
              <a:off x="1790700" y="281277"/>
              <a:ext cx="3124200" cy="730150"/>
              <a:chOff x="-3107460" y="1653540"/>
              <a:chExt cx="3124200" cy="730150"/>
            </a:xfrm>
          </p:grpSpPr>
          <p:grpSp>
            <p:nvGrpSpPr>
              <p:cNvPr id="49" name="Group 58"/>
              <p:cNvGrpSpPr>
                <a:grpSpLocks/>
              </p:cNvGrpSpPr>
              <p:nvPr/>
            </p:nvGrpSpPr>
            <p:grpSpPr bwMode="auto">
              <a:xfrm>
                <a:off x="-3107460" y="1653540"/>
                <a:ext cx="3124200" cy="587375"/>
                <a:chOff x="5451708" y="475726"/>
                <a:chExt cx="4495800" cy="586880"/>
              </a:xfrm>
            </p:grpSpPr>
            <p:sp>
              <p:nvSpPr>
                <p:cNvPr id="51"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52" name="Straight Connector 51"/>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0"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44" name="Oval 43"/>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5" name="Freeform 44"/>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6"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47" name="Straight Connector 46"/>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79" name="Rounded Rectangle 78"/>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0" name="Rectangle 79"/>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81" name="Group 80"/>
          <p:cNvGrpSpPr/>
          <p:nvPr/>
        </p:nvGrpSpPr>
        <p:grpSpPr>
          <a:xfrm>
            <a:off x="280982" y="2095500"/>
            <a:ext cx="1319218" cy="2628900"/>
            <a:chOff x="8648700" y="7200900"/>
            <a:chExt cx="1319218" cy="2628900"/>
          </a:xfrm>
        </p:grpSpPr>
        <p:sp>
          <p:nvSpPr>
            <p:cNvPr id="82" name="Round Diagonal Corner Rectangle 81"/>
            <p:cNvSpPr/>
            <p:nvPr/>
          </p:nvSpPr>
          <p:spPr bwMode="auto">
            <a:xfrm>
              <a:off x="8648700" y="9105900"/>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83" name="Round Diagonal Corner Rectangle 82"/>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84" name="Round Diagonal Corner Rectangle 83"/>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85" name="Round Diagonal Corner Rectangle 84"/>
            <p:cNvSpPr/>
            <p:nvPr/>
          </p:nvSpPr>
          <p:spPr bwMode="auto">
            <a:xfrm>
              <a:off x="8648700" y="7956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86" name="Round Diagonal Corner Rectangle 85"/>
            <p:cNvSpPr/>
            <p:nvPr/>
          </p:nvSpPr>
          <p:spPr bwMode="auto">
            <a:xfrm>
              <a:off x="8648700" y="8337804"/>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87" name="Round Diagonal Corner Rectangle 86"/>
            <p:cNvSpPr/>
            <p:nvPr/>
          </p:nvSpPr>
          <p:spPr bwMode="auto">
            <a:xfrm>
              <a:off x="8648700" y="8718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88" name="Round Diagonal Corner Rectangle 87"/>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89" name="Frame 88"/>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Rounded Rectangle 89"/>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91" name="Group 85"/>
          <p:cNvGrpSpPr/>
          <p:nvPr/>
        </p:nvGrpSpPr>
        <p:grpSpPr>
          <a:xfrm>
            <a:off x="1438728" y="1406236"/>
            <a:ext cx="7629073" cy="4038600"/>
            <a:chOff x="1477285" y="1041943"/>
            <a:chExt cx="7133315" cy="4249324"/>
          </a:xfrm>
        </p:grpSpPr>
        <p:sp>
          <p:nvSpPr>
            <p:cNvPr id="92" name="Freeform 91"/>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3" name="Freeform 92"/>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94" name="TextBox 93"/>
          <p:cNvSpPr txBox="1"/>
          <p:nvPr/>
        </p:nvSpPr>
        <p:spPr>
          <a:xfrm>
            <a:off x="1866900" y="1905000"/>
            <a:ext cx="6210300" cy="3693319"/>
          </a:xfrm>
          <a:prstGeom prst="rect">
            <a:avLst/>
          </a:prstGeom>
          <a:noFill/>
        </p:spPr>
        <p:txBody>
          <a:bodyPr wrap="square" rtlCol="0">
            <a:spAutoFit/>
          </a:bodyPr>
          <a:lstStyle/>
          <a:p>
            <a:pPr marL="171450" indent="-171450">
              <a:buFont typeface="Arial" pitchFamily="34" charset="0"/>
              <a:buChar char="•"/>
            </a:pPr>
            <a:r>
              <a:rPr lang="en-US" sz="2400" b="1" dirty="0" smtClean="0">
                <a:solidFill>
                  <a:srgbClr val="00B050"/>
                </a:solidFill>
                <a:latin typeface="Arial" pitchFamily="34" charset="0"/>
                <a:cs typeface="Arial" pitchFamily="34" charset="0"/>
              </a:rPr>
              <a:t>Green Design – Green Roof</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Green Façade Material</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Building Envelope</a:t>
            </a: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lvl="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200" b="1" dirty="0" smtClean="0">
              <a:solidFill>
                <a:srgbClr val="00B050"/>
              </a:solidFill>
            </a:endParaRPr>
          </a:p>
          <a:p>
            <a:pPr marL="114300"/>
            <a:endParaRPr lang="en-US" sz="2200" b="1" dirty="0" smtClean="0">
              <a:solidFill>
                <a:srgbClr val="00B050"/>
              </a:solidFill>
              <a:latin typeface="Arial" pitchFamily="34" charset="0"/>
              <a:cs typeface="Arial" pitchFamily="34" charset="0"/>
            </a:endParaRPr>
          </a:p>
          <a:p>
            <a:pPr marL="114300"/>
            <a:endParaRPr lang="en-US" sz="2200" b="1" dirty="0" smtClean="0">
              <a:solidFill>
                <a:srgbClr val="00B05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9239250" y="88991"/>
            <a:ext cx="18145125" cy="6642009"/>
            <a:chOff x="9239250" y="88991"/>
            <a:chExt cx="18145125" cy="6642009"/>
          </a:xfrm>
        </p:grpSpPr>
        <p:pic>
          <p:nvPicPr>
            <p:cNvPr id="13"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14"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15" name="Group 64"/>
            <p:cNvGrpSpPr/>
            <p:nvPr/>
          </p:nvGrpSpPr>
          <p:grpSpPr>
            <a:xfrm>
              <a:off x="9372600" y="250723"/>
              <a:ext cx="6193536" cy="257686"/>
              <a:chOff x="822325" y="3078477"/>
              <a:chExt cx="6193536" cy="257686"/>
            </a:xfrm>
          </p:grpSpPr>
          <p:sp>
            <p:nvSpPr>
              <p:cNvPr id="18" name="Round Diagonal Corner Rectangle 17"/>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19" name="Round Diagonal Corner Rectangle 18"/>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20" name="Round Diagonal Corner Rectangle 19"/>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21" name="Round Diagonal Corner Rectangle 20"/>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BREADTH II</a:t>
                </a:r>
                <a:endParaRPr lang="en-US" sz="850" b="1" dirty="0">
                  <a:solidFill>
                    <a:srgbClr val="FFFF00"/>
                  </a:solidFill>
                </a:endParaRPr>
              </a:p>
            </p:txBody>
          </p:sp>
          <p:sp>
            <p:nvSpPr>
              <p:cNvPr id="22" name="Round Diagonal Corner Rectangle 21"/>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23" name="Round Diagonal Corner Rectangle 22"/>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STRUCTURAL DEPTH</a:t>
                </a:r>
                <a:endParaRPr lang="en-US" sz="850" b="1" dirty="0">
                  <a:solidFill>
                    <a:schemeClr val="bg1"/>
                  </a:solidFill>
                </a:endParaRPr>
              </a:p>
            </p:txBody>
          </p:sp>
          <p:sp>
            <p:nvSpPr>
              <p:cNvPr id="25" name="Round Diagonal Corner Rectangle 24"/>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16"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17"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2" name="Group 49"/>
          <p:cNvGrpSpPr/>
          <p:nvPr/>
        </p:nvGrpSpPr>
        <p:grpSpPr>
          <a:xfrm>
            <a:off x="9753600" y="1600200"/>
            <a:ext cx="3634013" cy="197230"/>
            <a:chOff x="332581" y="3202781"/>
            <a:chExt cx="3291840" cy="182880"/>
          </a:xfrm>
        </p:grpSpPr>
        <p:cxnSp>
          <p:nvCxnSpPr>
            <p:cNvPr id="56" name="Straight Connector 55"/>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9829800" y="1343085"/>
            <a:ext cx="8001000" cy="3724096"/>
          </a:xfrm>
          <a:prstGeom prst="rect">
            <a:avLst/>
          </a:prstGeom>
          <a:noFill/>
        </p:spPr>
        <p:txBody>
          <a:bodyPr wrap="square" rtlCol="0">
            <a:spAutoFit/>
          </a:bodyPr>
          <a:lstStyle/>
          <a:p>
            <a:pPr algn="just"/>
            <a:r>
              <a:rPr lang="en-US" sz="2000" b="1" dirty="0" smtClean="0">
                <a:solidFill>
                  <a:srgbClr val="00B050"/>
                </a:solidFill>
                <a:latin typeface="Arial" pitchFamily="34" charset="0"/>
                <a:cs typeface="Arial" pitchFamily="34" charset="0"/>
              </a:rPr>
              <a:t>Breadth 2: Building Envelope Redesign</a:t>
            </a:r>
          </a:p>
          <a:p>
            <a:pPr algn="just"/>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  Use light weight precast architectural panels to reduce building weight, which in turn reduce the base shear of the building, but still conserve the aesthetics of the original cavity wall design..</a:t>
            </a:r>
          </a:p>
          <a:p>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 Address structural integrity and code compliances such as cladding issues and strength issues.</a:t>
            </a:r>
          </a:p>
          <a:p>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  Analyze air and moisture permeability, and thermal comfort provided by the recommended envelope assembly.</a:t>
            </a: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p:txBody>
      </p:sp>
      <p:grpSp>
        <p:nvGrpSpPr>
          <p:cNvPr id="26" name="Group 72"/>
          <p:cNvGrpSpPr/>
          <p:nvPr/>
        </p:nvGrpSpPr>
        <p:grpSpPr>
          <a:xfrm>
            <a:off x="125485" y="190500"/>
            <a:ext cx="8960602" cy="6555049"/>
            <a:chOff x="237671" y="268288"/>
            <a:chExt cx="9177792" cy="6627166"/>
          </a:xfrm>
        </p:grpSpPr>
        <p:grpSp>
          <p:nvGrpSpPr>
            <p:cNvPr id="27" name="Group 92"/>
            <p:cNvGrpSpPr>
              <a:grpSpLocks/>
            </p:cNvGrpSpPr>
            <p:nvPr/>
          </p:nvGrpSpPr>
          <p:grpSpPr bwMode="auto">
            <a:xfrm>
              <a:off x="5110163" y="395288"/>
              <a:ext cx="981075" cy="565150"/>
              <a:chOff x="3783921" y="107661"/>
              <a:chExt cx="981075" cy="565150"/>
            </a:xfrm>
          </p:grpSpPr>
          <p:grpSp>
            <p:nvGrpSpPr>
              <p:cNvPr id="72" name="Group 192"/>
              <p:cNvGrpSpPr>
                <a:grpSpLocks/>
              </p:cNvGrpSpPr>
              <p:nvPr/>
            </p:nvGrpSpPr>
            <p:grpSpPr bwMode="auto">
              <a:xfrm>
                <a:off x="3895165" y="227150"/>
                <a:ext cx="762000" cy="339866"/>
                <a:chOff x="-1211605" y="3738092"/>
                <a:chExt cx="990600" cy="381000"/>
              </a:xfrm>
            </p:grpSpPr>
            <p:sp>
              <p:nvSpPr>
                <p:cNvPr id="75"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76"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73" name="Oval 72"/>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4" name="Oval 73"/>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28" name="Group 129"/>
            <p:cNvGrpSpPr>
              <a:grpSpLocks/>
            </p:cNvGrpSpPr>
            <p:nvPr/>
          </p:nvGrpSpPr>
          <p:grpSpPr bwMode="auto">
            <a:xfrm>
              <a:off x="5905500" y="268288"/>
              <a:ext cx="3509963" cy="6563666"/>
              <a:chOff x="12107211" y="457658"/>
              <a:chExt cx="3509963" cy="6563666"/>
            </a:xfrm>
          </p:grpSpPr>
          <p:sp>
            <p:nvSpPr>
              <p:cNvPr id="61" name="Freeform 60"/>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2" name="Cube 61"/>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 name="Cube 62"/>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Cube 63"/>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Oval 64"/>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6" name="Oval 65"/>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7" name="Cube 66"/>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8" name="Group 30"/>
              <p:cNvGrpSpPr>
                <a:grpSpLocks/>
              </p:cNvGrpSpPr>
              <p:nvPr/>
            </p:nvGrpSpPr>
            <p:grpSpPr bwMode="auto">
              <a:xfrm>
                <a:off x="12259611" y="683083"/>
                <a:ext cx="3357563" cy="390881"/>
                <a:chOff x="3502961" y="562432"/>
                <a:chExt cx="3357563" cy="390881"/>
              </a:xfrm>
            </p:grpSpPr>
            <p:sp>
              <p:nvSpPr>
                <p:cNvPr id="70" name="Freeform 69"/>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71" name="Straight Connector 70"/>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9" name="Freeform 68"/>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9" name="Cube 28"/>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Cube 29"/>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Freeform 30"/>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 name="Cube 31"/>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Cube 32"/>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Cube 33"/>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Cube 34"/>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Cube 35"/>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7" name="Group 115"/>
            <p:cNvGrpSpPr>
              <a:grpSpLocks/>
            </p:cNvGrpSpPr>
            <p:nvPr/>
          </p:nvGrpSpPr>
          <p:grpSpPr bwMode="auto">
            <a:xfrm>
              <a:off x="1152133" y="493203"/>
              <a:ext cx="445311" cy="377825"/>
              <a:chOff x="-1893507" y="211926"/>
              <a:chExt cx="445311" cy="377825"/>
            </a:xfrm>
          </p:grpSpPr>
          <p:sp>
            <p:nvSpPr>
              <p:cNvPr id="51" name="Oval 50"/>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 name="Oval 51"/>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 name="Oval 52"/>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 name="Oval 53"/>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 name="Oval 54"/>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 name="Oval 57"/>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Oval 58"/>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Oval 59"/>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8" name="Cube 37"/>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Cube 38"/>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41" name="Group 116"/>
            <p:cNvGrpSpPr>
              <a:grpSpLocks/>
            </p:cNvGrpSpPr>
            <p:nvPr/>
          </p:nvGrpSpPr>
          <p:grpSpPr bwMode="auto">
            <a:xfrm>
              <a:off x="1790700" y="281277"/>
              <a:ext cx="3124200" cy="730150"/>
              <a:chOff x="-3107460" y="1653540"/>
              <a:chExt cx="3124200" cy="730150"/>
            </a:xfrm>
          </p:grpSpPr>
          <p:grpSp>
            <p:nvGrpSpPr>
              <p:cNvPr id="47" name="Group 58"/>
              <p:cNvGrpSpPr>
                <a:grpSpLocks/>
              </p:cNvGrpSpPr>
              <p:nvPr/>
            </p:nvGrpSpPr>
            <p:grpSpPr bwMode="auto">
              <a:xfrm>
                <a:off x="-3107460" y="1653540"/>
                <a:ext cx="3124200" cy="587375"/>
                <a:chOff x="5451708" y="475726"/>
                <a:chExt cx="4495800" cy="586880"/>
              </a:xfrm>
            </p:grpSpPr>
            <p:sp>
              <p:nvSpPr>
                <p:cNvPr id="49"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50" name="Straight Connector 49"/>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8"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42" name="Oval 41"/>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3" name="Freeform 42"/>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4"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45" name="Straight Connector 44"/>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77" name="Rounded Rectangle 76"/>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8" name="Rectangle 77"/>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79" name="Group 78"/>
          <p:cNvGrpSpPr/>
          <p:nvPr/>
        </p:nvGrpSpPr>
        <p:grpSpPr>
          <a:xfrm>
            <a:off x="280982" y="2095500"/>
            <a:ext cx="1319218" cy="2628900"/>
            <a:chOff x="8648700" y="7200900"/>
            <a:chExt cx="1319218" cy="2628900"/>
          </a:xfrm>
        </p:grpSpPr>
        <p:sp>
          <p:nvSpPr>
            <p:cNvPr id="80" name="Round Diagonal Corner Rectangle 79"/>
            <p:cNvSpPr/>
            <p:nvPr/>
          </p:nvSpPr>
          <p:spPr bwMode="auto">
            <a:xfrm>
              <a:off x="8648700" y="9105900"/>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81" name="Round Diagonal Corner Rectangle 80"/>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82" name="Round Diagonal Corner Rectangle 81"/>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83" name="Round Diagonal Corner Rectangle 82"/>
            <p:cNvSpPr/>
            <p:nvPr/>
          </p:nvSpPr>
          <p:spPr bwMode="auto">
            <a:xfrm>
              <a:off x="8648700" y="7956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84" name="Round Diagonal Corner Rectangle 83"/>
            <p:cNvSpPr/>
            <p:nvPr/>
          </p:nvSpPr>
          <p:spPr bwMode="auto">
            <a:xfrm>
              <a:off x="8648700" y="8337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85" name="Round Diagonal Corner Rectangle 84"/>
            <p:cNvSpPr/>
            <p:nvPr/>
          </p:nvSpPr>
          <p:spPr bwMode="auto">
            <a:xfrm>
              <a:off x="8648700" y="8718804"/>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86" name="Round Diagonal Corner Rectangle 85"/>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87" name="Frame 86"/>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Rounded Rectangle 87"/>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89" name="Group 85"/>
          <p:cNvGrpSpPr/>
          <p:nvPr/>
        </p:nvGrpSpPr>
        <p:grpSpPr>
          <a:xfrm>
            <a:off x="1438728" y="1406236"/>
            <a:ext cx="7629073" cy="4038600"/>
            <a:chOff x="1477285" y="1041943"/>
            <a:chExt cx="7133315" cy="4249324"/>
          </a:xfrm>
        </p:grpSpPr>
        <p:sp>
          <p:nvSpPr>
            <p:cNvPr id="90" name="Freeform 89"/>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1" name="Freeform 90"/>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92" name="TextBox 91"/>
          <p:cNvSpPr txBox="1"/>
          <p:nvPr/>
        </p:nvSpPr>
        <p:spPr>
          <a:xfrm>
            <a:off x="1866900" y="1905000"/>
            <a:ext cx="6210300" cy="3323987"/>
          </a:xfrm>
          <a:prstGeom prst="rect">
            <a:avLst/>
          </a:prstGeom>
          <a:noFill/>
        </p:spPr>
        <p:txBody>
          <a:bodyPr wrap="square" rtlCol="0">
            <a:spAutoFit/>
          </a:bodyPr>
          <a:lstStyle/>
          <a:p>
            <a:pPr marL="171450" indent="-171450">
              <a:buFont typeface="Arial" pitchFamily="34" charset="0"/>
              <a:buChar char="•"/>
            </a:pPr>
            <a:r>
              <a:rPr lang="en-US" sz="2400" b="1" dirty="0" smtClean="0">
                <a:solidFill>
                  <a:srgbClr val="00B050"/>
                </a:solidFill>
                <a:latin typeface="Arial" pitchFamily="34" charset="0"/>
                <a:cs typeface="Arial" pitchFamily="34" charset="0"/>
              </a:rPr>
              <a:t>Building Envelope Redesign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Building Envelope Analysis</a:t>
            </a: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lvl="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200" b="1" dirty="0" smtClean="0">
              <a:solidFill>
                <a:srgbClr val="00B050"/>
              </a:solidFill>
            </a:endParaRPr>
          </a:p>
          <a:p>
            <a:pPr marL="114300"/>
            <a:endParaRPr lang="en-US" sz="2200" b="1" dirty="0" smtClean="0">
              <a:solidFill>
                <a:srgbClr val="00B050"/>
              </a:solidFill>
              <a:latin typeface="Arial" pitchFamily="34" charset="0"/>
              <a:cs typeface="Arial" pitchFamily="34" charset="0"/>
            </a:endParaRPr>
          </a:p>
          <a:p>
            <a:pPr marL="114300"/>
            <a:endParaRPr lang="en-US" sz="2200" b="1" dirty="0" smtClean="0">
              <a:solidFill>
                <a:srgbClr val="00B050"/>
              </a:solidFill>
              <a:latin typeface="Arial" pitchFamily="34" charset="0"/>
              <a:cs typeface="Arial" pitchFamily="34" charset="0"/>
            </a:endParaRPr>
          </a:p>
        </p:txBody>
      </p:sp>
      <p:pic>
        <p:nvPicPr>
          <p:cNvPr id="6145" name="Picture 1"/>
          <p:cNvPicPr>
            <a:picLocks noChangeAspect="1" noChangeArrowheads="1"/>
          </p:cNvPicPr>
          <p:nvPr/>
        </p:nvPicPr>
        <p:blipFill>
          <a:blip r:embed="rId6"/>
          <a:srcRect l="4531" t="31250" r="75313" b="1953"/>
          <a:stretch>
            <a:fillRect/>
          </a:stretch>
        </p:blipFill>
        <p:spPr bwMode="auto">
          <a:xfrm>
            <a:off x="6362700" y="2019300"/>
            <a:ext cx="2126916" cy="2819400"/>
          </a:xfrm>
          <a:prstGeom prst="rect">
            <a:avLst/>
          </a:prstGeom>
          <a:noFill/>
          <a:ln w="9525">
            <a:noFill/>
            <a:miter lim="800000"/>
            <a:headEnd/>
            <a:tailEnd/>
          </a:ln>
          <a:effectLst/>
        </p:spPr>
      </p:pic>
      <p:sp>
        <p:nvSpPr>
          <p:cNvPr id="95" name="Rectangle 94"/>
          <p:cNvSpPr/>
          <p:nvPr/>
        </p:nvSpPr>
        <p:spPr>
          <a:xfrm>
            <a:off x="18707100" y="3200400"/>
            <a:ext cx="3009900" cy="2585323"/>
          </a:xfrm>
          <a:prstGeom prst="rect">
            <a:avLst/>
          </a:prstGeom>
          <a:solidFill>
            <a:schemeClr val="bg1"/>
          </a:solidFill>
        </p:spPr>
        <p:txBody>
          <a:bodyPr wrap="square">
            <a:spAutoFit/>
          </a:bodyPr>
          <a:lstStyle/>
          <a:p>
            <a:r>
              <a:rPr lang="en-US" b="1" dirty="0" smtClean="0"/>
              <a:t>Deflection</a:t>
            </a:r>
          </a:p>
          <a:p>
            <a:r>
              <a:rPr lang="en-US" dirty="0" smtClean="0"/>
              <a:t>The allowable lateral deflection</a:t>
            </a:r>
          </a:p>
          <a:p>
            <a:r>
              <a:rPr lang="en-US" dirty="0" smtClean="0"/>
              <a:t>of AERCON wall panels due to</a:t>
            </a:r>
          </a:p>
          <a:p>
            <a:r>
              <a:rPr lang="en-US" dirty="0" smtClean="0"/>
              <a:t>lateral load is L/240. In most cases, an 6" thick wall panel is sufficient to resist the design loads in L.A. as wind is not a factor (85 mph per ASCE-07)</a:t>
            </a:r>
            <a:endParaRPr lang="en-US" dirty="0"/>
          </a:p>
        </p:txBody>
      </p:sp>
      <p:grpSp>
        <p:nvGrpSpPr>
          <p:cNvPr id="100" name="Group 99"/>
          <p:cNvGrpSpPr/>
          <p:nvPr/>
        </p:nvGrpSpPr>
        <p:grpSpPr>
          <a:xfrm>
            <a:off x="21450300" y="1600200"/>
            <a:ext cx="5562600" cy="4248150"/>
            <a:chOff x="21945600" y="2114550"/>
            <a:chExt cx="3726898" cy="2628900"/>
          </a:xfrm>
        </p:grpSpPr>
        <p:pic>
          <p:nvPicPr>
            <p:cNvPr id="93" name="Picture 5"/>
            <p:cNvPicPr>
              <a:picLocks noChangeAspect="1" noChangeArrowheads="1"/>
            </p:cNvPicPr>
            <p:nvPr/>
          </p:nvPicPr>
          <p:blipFill>
            <a:blip r:embed="rId7"/>
            <a:srcRect l="61563" t="42415" r="13125" b="16429"/>
            <a:stretch>
              <a:fillRect/>
            </a:stretch>
          </p:blipFill>
          <p:spPr bwMode="auto">
            <a:xfrm>
              <a:off x="21945600" y="2114550"/>
              <a:ext cx="3695700" cy="2628900"/>
            </a:xfrm>
            <a:prstGeom prst="rect">
              <a:avLst/>
            </a:prstGeom>
            <a:noFill/>
            <a:ln w="9525">
              <a:noFill/>
              <a:miter lim="800000"/>
              <a:headEnd/>
              <a:tailEnd/>
            </a:ln>
            <a:effectLst/>
          </p:spPr>
        </p:pic>
        <p:sp>
          <p:nvSpPr>
            <p:cNvPr id="96" name="Oval 95"/>
            <p:cNvSpPr/>
            <p:nvPr/>
          </p:nvSpPr>
          <p:spPr>
            <a:xfrm>
              <a:off x="23121068" y="273939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97" name="Freeform 96"/>
            <p:cNvSpPr/>
            <p:nvPr/>
          </p:nvSpPr>
          <p:spPr>
            <a:xfrm>
              <a:off x="23221455" y="2747109"/>
              <a:ext cx="1758893" cy="1196241"/>
            </a:xfrm>
            <a:custGeom>
              <a:avLst/>
              <a:gdLst>
                <a:gd name="connsiteX0" fmla="*/ 15183 w 1828743"/>
                <a:gd name="connsiteY0" fmla="*/ 34191 h 1139091"/>
                <a:gd name="connsiteX1" fmla="*/ 45663 w 1828743"/>
                <a:gd name="connsiteY1" fmla="*/ 79911 h 1139091"/>
                <a:gd name="connsiteX2" fmla="*/ 53283 w 1828743"/>
                <a:gd name="connsiteY2" fmla="*/ 110391 h 1139091"/>
                <a:gd name="connsiteX3" fmla="*/ 68523 w 1828743"/>
                <a:gd name="connsiteY3" fmla="*/ 156111 h 1139091"/>
                <a:gd name="connsiteX4" fmla="*/ 76143 w 1828743"/>
                <a:gd name="connsiteY4" fmla="*/ 178971 h 1139091"/>
                <a:gd name="connsiteX5" fmla="*/ 91383 w 1828743"/>
                <a:gd name="connsiteY5" fmla="*/ 201831 h 1139091"/>
                <a:gd name="connsiteX6" fmla="*/ 144723 w 1828743"/>
                <a:gd name="connsiteY6" fmla="*/ 255171 h 1139091"/>
                <a:gd name="connsiteX7" fmla="*/ 205683 w 1828743"/>
                <a:gd name="connsiteY7" fmla="*/ 331371 h 1139091"/>
                <a:gd name="connsiteX8" fmla="*/ 243783 w 1828743"/>
                <a:gd name="connsiteY8" fmla="*/ 377091 h 1139091"/>
                <a:gd name="connsiteX9" fmla="*/ 259023 w 1828743"/>
                <a:gd name="connsiteY9" fmla="*/ 399951 h 1139091"/>
                <a:gd name="connsiteX10" fmla="*/ 304743 w 1828743"/>
                <a:gd name="connsiteY10" fmla="*/ 453291 h 1139091"/>
                <a:gd name="connsiteX11" fmla="*/ 327603 w 1828743"/>
                <a:gd name="connsiteY11" fmla="*/ 468531 h 1139091"/>
                <a:gd name="connsiteX12" fmla="*/ 350463 w 1828743"/>
                <a:gd name="connsiteY12" fmla="*/ 491391 h 1139091"/>
                <a:gd name="connsiteX13" fmla="*/ 380943 w 1828743"/>
                <a:gd name="connsiteY13" fmla="*/ 514251 h 1139091"/>
                <a:gd name="connsiteX14" fmla="*/ 426663 w 1828743"/>
                <a:gd name="connsiteY14" fmla="*/ 552351 h 1139091"/>
                <a:gd name="connsiteX15" fmla="*/ 449523 w 1828743"/>
                <a:gd name="connsiteY15" fmla="*/ 559971 h 1139091"/>
                <a:gd name="connsiteX16" fmla="*/ 480003 w 1828743"/>
                <a:gd name="connsiteY16" fmla="*/ 575211 h 1139091"/>
                <a:gd name="connsiteX17" fmla="*/ 540963 w 1828743"/>
                <a:gd name="connsiteY17" fmla="*/ 598071 h 1139091"/>
                <a:gd name="connsiteX18" fmla="*/ 571443 w 1828743"/>
                <a:gd name="connsiteY18" fmla="*/ 620931 h 1139091"/>
                <a:gd name="connsiteX19" fmla="*/ 617163 w 1828743"/>
                <a:gd name="connsiteY19" fmla="*/ 636171 h 1139091"/>
                <a:gd name="connsiteX20" fmla="*/ 670503 w 1828743"/>
                <a:gd name="connsiteY20" fmla="*/ 651411 h 1139091"/>
                <a:gd name="connsiteX21" fmla="*/ 693363 w 1828743"/>
                <a:gd name="connsiteY21" fmla="*/ 666651 h 1139091"/>
                <a:gd name="connsiteX22" fmla="*/ 754323 w 1828743"/>
                <a:gd name="connsiteY22" fmla="*/ 689511 h 1139091"/>
                <a:gd name="connsiteX23" fmla="*/ 815283 w 1828743"/>
                <a:gd name="connsiteY23" fmla="*/ 735231 h 1139091"/>
                <a:gd name="connsiteX24" fmla="*/ 845763 w 1828743"/>
                <a:gd name="connsiteY24" fmla="*/ 750471 h 1139091"/>
                <a:gd name="connsiteX25" fmla="*/ 891483 w 1828743"/>
                <a:gd name="connsiteY25" fmla="*/ 780951 h 1139091"/>
                <a:gd name="connsiteX26" fmla="*/ 914343 w 1828743"/>
                <a:gd name="connsiteY26" fmla="*/ 796191 h 1139091"/>
                <a:gd name="connsiteX27" fmla="*/ 937203 w 1828743"/>
                <a:gd name="connsiteY27" fmla="*/ 803811 h 1139091"/>
                <a:gd name="connsiteX28" fmla="*/ 960063 w 1828743"/>
                <a:gd name="connsiteY28" fmla="*/ 826671 h 1139091"/>
                <a:gd name="connsiteX29" fmla="*/ 990543 w 1828743"/>
                <a:gd name="connsiteY29" fmla="*/ 841911 h 1139091"/>
                <a:gd name="connsiteX30" fmla="*/ 1028643 w 1828743"/>
                <a:gd name="connsiteY30" fmla="*/ 864771 h 1139091"/>
                <a:gd name="connsiteX31" fmla="*/ 1059123 w 1828743"/>
                <a:gd name="connsiteY31" fmla="*/ 880011 h 1139091"/>
                <a:gd name="connsiteX32" fmla="*/ 1081983 w 1828743"/>
                <a:gd name="connsiteY32" fmla="*/ 895251 h 1139091"/>
                <a:gd name="connsiteX33" fmla="*/ 1112463 w 1828743"/>
                <a:gd name="connsiteY33" fmla="*/ 925731 h 1139091"/>
                <a:gd name="connsiteX34" fmla="*/ 1142943 w 1828743"/>
                <a:gd name="connsiteY34" fmla="*/ 933351 h 1139091"/>
                <a:gd name="connsiteX35" fmla="*/ 1203903 w 1828743"/>
                <a:gd name="connsiteY35" fmla="*/ 971451 h 1139091"/>
                <a:gd name="connsiteX36" fmla="*/ 1226763 w 1828743"/>
                <a:gd name="connsiteY36" fmla="*/ 979071 h 1139091"/>
                <a:gd name="connsiteX37" fmla="*/ 1249623 w 1828743"/>
                <a:gd name="connsiteY37" fmla="*/ 994311 h 1139091"/>
                <a:gd name="connsiteX38" fmla="*/ 1280103 w 1828743"/>
                <a:gd name="connsiteY38" fmla="*/ 1017171 h 1139091"/>
                <a:gd name="connsiteX39" fmla="*/ 1341063 w 1828743"/>
                <a:gd name="connsiteY39" fmla="*/ 1032411 h 1139091"/>
                <a:gd name="connsiteX40" fmla="*/ 1409643 w 1828743"/>
                <a:gd name="connsiteY40" fmla="*/ 1055271 h 1139091"/>
                <a:gd name="connsiteX41" fmla="*/ 1432503 w 1828743"/>
                <a:gd name="connsiteY41" fmla="*/ 1062891 h 1139091"/>
                <a:gd name="connsiteX42" fmla="*/ 1470603 w 1828743"/>
                <a:gd name="connsiteY42" fmla="*/ 1070511 h 1139091"/>
                <a:gd name="connsiteX43" fmla="*/ 1554423 w 1828743"/>
                <a:gd name="connsiteY43" fmla="*/ 1085751 h 1139091"/>
                <a:gd name="connsiteX44" fmla="*/ 1592523 w 1828743"/>
                <a:gd name="connsiteY44" fmla="*/ 1100991 h 1139091"/>
                <a:gd name="connsiteX45" fmla="*/ 1638243 w 1828743"/>
                <a:gd name="connsiteY45" fmla="*/ 1108611 h 1139091"/>
                <a:gd name="connsiteX46" fmla="*/ 1683963 w 1828743"/>
                <a:gd name="connsiteY46" fmla="*/ 1123851 h 1139091"/>
                <a:gd name="connsiteX47" fmla="*/ 1729683 w 1828743"/>
                <a:gd name="connsiteY47" fmla="*/ 1139091 h 1139091"/>
                <a:gd name="connsiteX48" fmla="*/ 1828743 w 1828743"/>
                <a:gd name="connsiteY48" fmla="*/ 1139091 h 113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828743" h="1139091">
                  <a:moveTo>
                    <a:pt x="15183" y="34191"/>
                  </a:moveTo>
                  <a:cubicBezTo>
                    <a:pt x="38974" y="105564"/>
                    <a:pt x="0" y="0"/>
                    <a:pt x="45663" y="79911"/>
                  </a:cubicBezTo>
                  <a:cubicBezTo>
                    <a:pt x="50859" y="89004"/>
                    <a:pt x="50274" y="100360"/>
                    <a:pt x="53283" y="110391"/>
                  </a:cubicBezTo>
                  <a:cubicBezTo>
                    <a:pt x="57899" y="125778"/>
                    <a:pt x="63443" y="140871"/>
                    <a:pt x="68523" y="156111"/>
                  </a:cubicBezTo>
                  <a:cubicBezTo>
                    <a:pt x="71063" y="163731"/>
                    <a:pt x="71688" y="172288"/>
                    <a:pt x="76143" y="178971"/>
                  </a:cubicBezTo>
                  <a:cubicBezTo>
                    <a:pt x="81223" y="186591"/>
                    <a:pt x="85257" y="195024"/>
                    <a:pt x="91383" y="201831"/>
                  </a:cubicBezTo>
                  <a:cubicBezTo>
                    <a:pt x="108204" y="220521"/>
                    <a:pt x="130775" y="234249"/>
                    <a:pt x="144723" y="255171"/>
                  </a:cubicBezTo>
                  <a:cubicBezTo>
                    <a:pt x="198992" y="336574"/>
                    <a:pt x="149842" y="269326"/>
                    <a:pt x="205683" y="331371"/>
                  </a:cubicBezTo>
                  <a:cubicBezTo>
                    <a:pt x="218954" y="346116"/>
                    <a:pt x="231604" y="361432"/>
                    <a:pt x="243783" y="377091"/>
                  </a:cubicBezTo>
                  <a:cubicBezTo>
                    <a:pt x="249406" y="384320"/>
                    <a:pt x="253700" y="392499"/>
                    <a:pt x="259023" y="399951"/>
                  </a:cubicBezTo>
                  <a:cubicBezTo>
                    <a:pt x="273862" y="420726"/>
                    <a:pt x="285195" y="437001"/>
                    <a:pt x="304743" y="453291"/>
                  </a:cubicBezTo>
                  <a:cubicBezTo>
                    <a:pt x="311778" y="459154"/>
                    <a:pt x="320568" y="462668"/>
                    <a:pt x="327603" y="468531"/>
                  </a:cubicBezTo>
                  <a:cubicBezTo>
                    <a:pt x="335882" y="475430"/>
                    <a:pt x="342281" y="484378"/>
                    <a:pt x="350463" y="491391"/>
                  </a:cubicBezTo>
                  <a:cubicBezTo>
                    <a:pt x="360106" y="499656"/>
                    <a:pt x="371300" y="505986"/>
                    <a:pt x="380943" y="514251"/>
                  </a:cubicBezTo>
                  <a:cubicBezTo>
                    <a:pt x="404536" y="534474"/>
                    <a:pt x="399717" y="538878"/>
                    <a:pt x="426663" y="552351"/>
                  </a:cubicBezTo>
                  <a:cubicBezTo>
                    <a:pt x="433847" y="555943"/>
                    <a:pt x="442140" y="556807"/>
                    <a:pt x="449523" y="559971"/>
                  </a:cubicBezTo>
                  <a:cubicBezTo>
                    <a:pt x="459964" y="564446"/>
                    <a:pt x="469562" y="570736"/>
                    <a:pt x="480003" y="575211"/>
                  </a:cubicBezTo>
                  <a:cubicBezTo>
                    <a:pt x="509945" y="588043"/>
                    <a:pt x="505443" y="578338"/>
                    <a:pt x="540963" y="598071"/>
                  </a:cubicBezTo>
                  <a:cubicBezTo>
                    <a:pt x="552065" y="604239"/>
                    <a:pt x="560084" y="615251"/>
                    <a:pt x="571443" y="620931"/>
                  </a:cubicBezTo>
                  <a:cubicBezTo>
                    <a:pt x="585811" y="628115"/>
                    <a:pt x="601923" y="631091"/>
                    <a:pt x="617163" y="636171"/>
                  </a:cubicBezTo>
                  <a:cubicBezTo>
                    <a:pt x="649958" y="647103"/>
                    <a:pt x="632231" y="641843"/>
                    <a:pt x="670503" y="651411"/>
                  </a:cubicBezTo>
                  <a:cubicBezTo>
                    <a:pt x="678123" y="656491"/>
                    <a:pt x="684945" y="663043"/>
                    <a:pt x="693363" y="666651"/>
                  </a:cubicBezTo>
                  <a:cubicBezTo>
                    <a:pt x="740272" y="686755"/>
                    <a:pt x="708609" y="659035"/>
                    <a:pt x="754323" y="689511"/>
                  </a:cubicBezTo>
                  <a:cubicBezTo>
                    <a:pt x="775457" y="703600"/>
                    <a:pt x="792565" y="723872"/>
                    <a:pt x="815283" y="735231"/>
                  </a:cubicBezTo>
                  <a:cubicBezTo>
                    <a:pt x="825443" y="740311"/>
                    <a:pt x="836023" y="744627"/>
                    <a:pt x="845763" y="750471"/>
                  </a:cubicBezTo>
                  <a:cubicBezTo>
                    <a:pt x="861469" y="759895"/>
                    <a:pt x="876243" y="770791"/>
                    <a:pt x="891483" y="780951"/>
                  </a:cubicBezTo>
                  <a:cubicBezTo>
                    <a:pt x="899103" y="786031"/>
                    <a:pt x="905655" y="793295"/>
                    <a:pt x="914343" y="796191"/>
                  </a:cubicBezTo>
                  <a:lnTo>
                    <a:pt x="937203" y="803811"/>
                  </a:lnTo>
                  <a:cubicBezTo>
                    <a:pt x="944823" y="811431"/>
                    <a:pt x="951294" y="820407"/>
                    <a:pt x="960063" y="826671"/>
                  </a:cubicBezTo>
                  <a:cubicBezTo>
                    <a:pt x="969306" y="833273"/>
                    <a:pt x="980613" y="836394"/>
                    <a:pt x="990543" y="841911"/>
                  </a:cubicBezTo>
                  <a:cubicBezTo>
                    <a:pt x="1003490" y="849104"/>
                    <a:pt x="1015696" y="857578"/>
                    <a:pt x="1028643" y="864771"/>
                  </a:cubicBezTo>
                  <a:cubicBezTo>
                    <a:pt x="1038573" y="870288"/>
                    <a:pt x="1049260" y="874375"/>
                    <a:pt x="1059123" y="880011"/>
                  </a:cubicBezTo>
                  <a:cubicBezTo>
                    <a:pt x="1067074" y="884555"/>
                    <a:pt x="1075030" y="889291"/>
                    <a:pt x="1081983" y="895251"/>
                  </a:cubicBezTo>
                  <a:cubicBezTo>
                    <a:pt x="1092892" y="904602"/>
                    <a:pt x="1100279" y="918116"/>
                    <a:pt x="1112463" y="925731"/>
                  </a:cubicBezTo>
                  <a:cubicBezTo>
                    <a:pt x="1121344" y="931282"/>
                    <a:pt x="1132783" y="930811"/>
                    <a:pt x="1142943" y="933351"/>
                  </a:cubicBezTo>
                  <a:cubicBezTo>
                    <a:pt x="1163263" y="946051"/>
                    <a:pt x="1181170" y="963873"/>
                    <a:pt x="1203903" y="971451"/>
                  </a:cubicBezTo>
                  <a:cubicBezTo>
                    <a:pt x="1211523" y="973991"/>
                    <a:pt x="1219579" y="975479"/>
                    <a:pt x="1226763" y="979071"/>
                  </a:cubicBezTo>
                  <a:cubicBezTo>
                    <a:pt x="1234954" y="983167"/>
                    <a:pt x="1242171" y="988988"/>
                    <a:pt x="1249623" y="994311"/>
                  </a:cubicBezTo>
                  <a:cubicBezTo>
                    <a:pt x="1259957" y="1001693"/>
                    <a:pt x="1268380" y="1012286"/>
                    <a:pt x="1280103" y="1017171"/>
                  </a:cubicBezTo>
                  <a:cubicBezTo>
                    <a:pt x="1299437" y="1025227"/>
                    <a:pt x="1322329" y="1023044"/>
                    <a:pt x="1341063" y="1032411"/>
                  </a:cubicBezTo>
                  <a:cubicBezTo>
                    <a:pt x="1391764" y="1057762"/>
                    <a:pt x="1350557" y="1040499"/>
                    <a:pt x="1409643" y="1055271"/>
                  </a:cubicBezTo>
                  <a:cubicBezTo>
                    <a:pt x="1417435" y="1057219"/>
                    <a:pt x="1424711" y="1060943"/>
                    <a:pt x="1432503" y="1062891"/>
                  </a:cubicBezTo>
                  <a:cubicBezTo>
                    <a:pt x="1445068" y="1066032"/>
                    <a:pt x="1457960" y="1067701"/>
                    <a:pt x="1470603" y="1070511"/>
                  </a:cubicBezTo>
                  <a:cubicBezTo>
                    <a:pt x="1535274" y="1084882"/>
                    <a:pt x="1461961" y="1072542"/>
                    <a:pt x="1554423" y="1085751"/>
                  </a:cubicBezTo>
                  <a:cubicBezTo>
                    <a:pt x="1567123" y="1090831"/>
                    <a:pt x="1579327" y="1097392"/>
                    <a:pt x="1592523" y="1100991"/>
                  </a:cubicBezTo>
                  <a:cubicBezTo>
                    <a:pt x="1607429" y="1105056"/>
                    <a:pt x="1623254" y="1104864"/>
                    <a:pt x="1638243" y="1108611"/>
                  </a:cubicBezTo>
                  <a:cubicBezTo>
                    <a:pt x="1653828" y="1112507"/>
                    <a:pt x="1668723" y="1118771"/>
                    <a:pt x="1683963" y="1123851"/>
                  </a:cubicBezTo>
                  <a:cubicBezTo>
                    <a:pt x="1699203" y="1128931"/>
                    <a:pt x="1713619" y="1139091"/>
                    <a:pt x="1729683" y="1139091"/>
                  </a:cubicBezTo>
                  <a:lnTo>
                    <a:pt x="1828743" y="1139091"/>
                  </a:lnTo>
                </a:path>
              </a:pathLst>
            </a:custGeom>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8" name="Straight Connector 97"/>
            <p:cNvCxnSpPr/>
            <p:nvPr/>
          </p:nvCxnSpPr>
          <p:spPr>
            <a:xfrm>
              <a:off x="25056548" y="3943350"/>
              <a:ext cx="304800" cy="158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25367698" y="3841750"/>
              <a:ext cx="304800" cy="200055"/>
            </a:xfrm>
            <a:prstGeom prst="rect">
              <a:avLst/>
            </a:prstGeom>
            <a:noFill/>
          </p:spPr>
          <p:txBody>
            <a:bodyPr wrap="square" rtlCol="0">
              <a:spAutoFit/>
            </a:bodyPr>
            <a:lstStyle/>
            <a:p>
              <a:r>
                <a:rPr lang="en-US" sz="700" dirty="0" smtClean="0"/>
                <a:t>6”</a:t>
              </a:r>
              <a:endParaRPr lang="en-US" sz="700" dirty="0"/>
            </a:p>
          </p:txBody>
        </p:sp>
      </p:grpSp>
      <p:pic>
        <p:nvPicPr>
          <p:cNvPr id="94" name="Picture 5"/>
          <p:cNvPicPr>
            <a:picLocks noChangeAspect="1" noChangeArrowheads="1"/>
          </p:cNvPicPr>
          <p:nvPr/>
        </p:nvPicPr>
        <p:blipFill>
          <a:blip r:embed="rId7"/>
          <a:srcRect l="65738" t="25714" r="21736" b="61164"/>
          <a:stretch>
            <a:fillRect/>
          </a:stretch>
        </p:blipFill>
        <p:spPr bwMode="auto">
          <a:xfrm>
            <a:off x="18669001" y="1524000"/>
            <a:ext cx="3162300" cy="14493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p:nvPr/>
        </p:nvGrpSpPr>
        <p:grpSpPr>
          <a:xfrm>
            <a:off x="9239250" y="88991"/>
            <a:ext cx="18145125" cy="6642009"/>
            <a:chOff x="9239250" y="88991"/>
            <a:chExt cx="18145125" cy="6642009"/>
          </a:xfrm>
        </p:grpSpPr>
        <p:pic>
          <p:nvPicPr>
            <p:cNvPr id="13"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14"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3" name="Group 64"/>
            <p:cNvGrpSpPr/>
            <p:nvPr/>
          </p:nvGrpSpPr>
          <p:grpSpPr>
            <a:xfrm>
              <a:off x="9372600" y="250723"/>
              <a:ext cx="6193536" cy="257686"/>
              <a:chOff x="822325" y="3078477"/>
              <a:chExt cx="6193536" cy="257686"/>
            </a:xfrm>
          </p:grpSpPr>
          <p:sp>
            <p:nvSpPr>
              <p:cNvPr id="18" name="Round Diagonal Corner Rectangle 17"/>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19" name="Round Diagonal Corner Rectangle 18"/>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20" name="Round Diagonal Corner Rectangle 19"/>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21" name="Round Diagonal Corner Rectangle 20"/>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BREADTH II</a:t>
                </a:r>
                <a:endParaRPr lang="en-US" sz="850" b="1" dirty="0">
                  <a:solidFill>
                    <a:srgbClr val="FFFF00"/>
                  </a:solidFill>
                </a:endParaRPr>
              </a:p>
            </p:txBody>
          </p:sp>
          <p:sp>
            <p:nvSpPr>
              <p:cNvPr id="22" name="Round Diagonal Corner Rectangle 21"/>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23" name="Round Diagonal Corner Rectangle 22"/>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STRUCTURAL DEPTH</a:t>
                </a:r>
                <a:endParaRPr lang="en-US" sz="850" b="1" dirty="0">
                  <a:solidFill>
                    <a:schemeClr val="bg1"/>
                  </a:solidFill>
                </a:endParaRPr>
              </a:p>
            </p:txBody>
          </p:sp>
          <p:sp>
            <p:nvSpPr>
              <p:cNvPr id="25" name="Round Diagonal Corner Rectangle 24"/>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16"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17"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4" name="Group 49"/>
          <p:cNvGrpSpPr/>
          <p:nvPr/>
        </p:nvGrpSpPr>
        <p:grpSpPr>
          <a:xfrm>
            <a:off x="9753600" y="1600200"/>
            <a:ext cx="3634013" cy="197230"/>
            <a:chOff x="332581" y="3202781"/>
            <a:chExt cx="3291840" cy="182880"/>
          </a:xfrm>
        </p:grpSpPr>
        <p:cxnSp>
          <p:nvCxnSpPr>
            <p:cNvPr id="56" name="Straight Connector 55"/>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9829800" y="1343085"/>
            <a:ext cx="8001000" cy="1231106"/>
          </a:xfrm>
          <a:prstGeom prst="rect">
            <a:avLst/>
          </a:prstGeom>
          <a:noFill/>
        </p:spPr>
        <p:txBody>
          <a:bodyPr wrap="square" rtlCol="0">
            <a:spAutoFit/>
          </a:bodyPr>
          <a:lstStyle/>
          <a:p>
            <a:pPr algn="just"/>
            <a:r>
              <a:rPr lang="en-US" sz="2000" b="1" dirty="0" smtClean="0">
                <a:solidFill>
                  <a:srgbClr val="00B050"/>
                </a:solidFill>
                <a:latin typeface="Arial" pitchFamily="34" charset="0"/>
                <a:cs typeface="Arial" pitchFamily="34" charset="0"/>
              </a:rPr>
              <a:t>Breadth 2: Building Envelope Redesign</a:t>
            </a:r>
          </a:p>
          <a:p>
            <a:pPr algn="just"/>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p:txBody>
      </p:sp>
      <p:grpSp>
        <p:nvGrpSpPr>
          <p:cNvPr id="5" name="Group 72"/>
          <p:cNvGrpSpPr/>
          <p:nvPr/>
        </p:nvGrpSpPr>
        <p:grpSpPr>
          <a:xfrm>
            <a:off x="125485" y="190500"/>
            <a:ext cx="8960602" cy="6555049"/>
            <a:chOff x="237671" y="268288"/>
            <a:chExt cx="9177792" cy="6627166"/>
          </a:xfrm>
        </p:grpSpPr>
        <p:grpSp>
          <p:nvGrpSpPr>
            <p:cNvPr id="6" name="Group 92"/>
            <p:cNvGrpSpPr>
              <a:grpSpLocks/>
            </p:cNvGrpSpPr>
            <p:nvPr/>
          </p:nvGrpSpPr>
          <p:grpSpPr bwMode="auto">
            <a:xfrm>
              <a:off x="5110163" y="395288"/>
              <a:ext cx="981075" cy="565150"/>
              <a:chOff x="3783921" y="107661"/>
              <a:chExt cx="981075" cy="565150"/>
            </a:xfrm>
          </p:grpSpPr>
          <p:grpSp>
            <p:nvGrpSpPr>
              <p:cNvPr id="8" name="Group 192"/>
              <p:cNvGrpSpPr>
                <a:grpSpLocks/>
              </p:cNvGrpSpPr>
              <p:nvPr/>
            </p:nvGrpSpPr>
            <p:grpSpPr bwMode="auto">
              <a:xfrm>
                <a:off x="3895165" y="227150"/>
                <a:ext cx="762000" cy="339866"/>
                <a:chOff x="-1211605" y="3738092"/>
                <a:chExt cx="990600" cy="381000"/>
              </a:xfrm>
            </p:grpSpPr>
            <p:sp>
              <p:nvSpPr>
                <p:cNvPr id="75"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76"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73" name="Oval 72"/>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4" name="Oval 73"/>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9" name="Group 129"/>
            <p:cNvGrpSpPr>
              <a:grpSpLocks/>
            </p:cNvGrpSpPr>
            <p:nvPr/>
          </p:nvGrpSpPr>
          <p:grpSpPr bwMode="auto">
            <a:xfrm>
              <a:off x="5905500" y="268288"/>
              <a:ext cx="3509963" cy="6563666"/>
              <a:chOff x="12107211" y="457658"/>
              <a:chExt cx="3509963" cy="6563666"/>
            </a:xfrm>
          </p:grpSpPr>
          <p:sp>
            <p:nvSpPr>
              <p:cNvPr id="61" name="Freeform 60"/>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2" name="Cube 61"/>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 name="Cube 62"/>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Cube 63"/>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Oval 64"/>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6" name="Oval 65"/>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7" name="Cube 66"/>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0" name="Group 30"/>
              <p:cNvGrpSpPr>
                <a:grpSpLocks/>
              </p:cNvGrpSpPr>
              <p:nvPr/>
            </p:nvGrpSpPr>
            <p:grpSpPr bwMode="auto">
              <a:xfrm>
                <a:off x="12259611" y="683083"/>
                <a:ext cx="3357563" cy="390881"/>
                <a:chOff x="3502961" y="562432"/>
                <a:chExt cx="3357563" cy="390881"/>
              </a:xfrm>
            </p:grpSpPr>
            <p:sp>
              <p:nvSpPr>
                <p:cNvPr id="70" name="Freeform 69"/>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71" name="Straight Connector 70"/>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9" name="Freeform 68"/>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9" name="Cube 28"/>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Cube 29"/>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Freeform 30"/>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 name="Cube 31"/>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Cube 32"/>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Cube 33"/>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Cube 34"/>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Cube 35"/>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1" name="Group 115"/>
            <p:cNvGrpSpPr>
              <a:grpSpLocks/>
            </p:cNvGrpSpPr>
            <p:nvPr/>
          </p:nvGrpSpPr>
          <p:grpSpPr bwMode="auto">
            <a:xfrm>
              <a:off x="1152133" y="493203"/>
              <a:ext cx="445311" cy="377825"/>
              <a:chOff x="-1893507" y="211926"/>
              <a:chExt cx="445311" cy="377825"/>
            </a:xfrm>
          </p:grpSpPr>
          <p:sp>
            <p:nvSpPr>
              <p:cNvPr id="51" name="Oval 50"/>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 name="Oval 51"/>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 name="Oval 52"/>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 name="Oval 53"/>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 name="Oval 54"/>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 name="Oval 57"/>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Oval 58"/>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Oval 59"/>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8" name="Cube 37"/>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Cube 38"/>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12" name="Group 116"/>
            <p:cNvGrpSpPr>
              <a:grpSpLocks/>
            </p:cNvGrpSpPr>
            <p:nvPr/>
          </p:nvGrpSpPr>
          <p:grpSpPr bwMode="auto">
            <a:xfrm>
              <a:off x="1790700" y="281277"/>
              <a:ext cx="3124200" cy="730150"/>
              <a:chOff x="-3107460" y="1653540"/>
              <a:chExt cx="3124200" cy="730150"/>
            </a:xfrm>
          </p:grpSpPr>
          <p:grpSp>
            <p:nvGrpSpPr>
              <p:cNvPr id="15" name="Group 58"/>
              <p:cNvGrpSpPr>
                <a:grpSpLocks/>
              </p:cNvGrpSpPr>
              <p:nvPr/>
            </p:nvGrpSpPr>
            <p:grpSpPr bwMode="auto">
              <a:xfrm>
                <a:off x="-3107460" y="1653540"/>
                <a:ext cx="3124200" cy="587375"/>
                <a:chOff x="5451708" y="475726"/>
                <a:chExt cx="4495800" cy="586880"/>
              </a:xfrm>
            </p:grpSpPr>
            <p:sp>
              <p:nvSpPr>
                <p:cNvPr id="49"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50" name="Straight Connector 49"/>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8"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42" name="Oval 41"/>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3" name="Freeform 42"/>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4"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45" name="Straight Connector 44"/>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77" name="Rounded Rectangle 76"/>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8" name="Rectangle 77"/>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24" name="Group 78"/>
          <p:cNvGrpSpPr/>
          <p:nvPr/>
        </p:nvGrpSpPr>
        <p:grpSpPr>
          <a:xfrm>
            <a:off x="280982" y="2095500"/>
            <a:ext cx="1319218" cy="2628900"/>
            <a:chOff x="8648700" y="7200900"/>
            <a:chExt cx="1319218" cy="2628900"/>
          </a:xfrm>
        </p:grpSpPr>
        <p:sp>
          <p:nvSpPr>
            <p:cNvPr id="80" name="Round Diagonal Corner Rectangle 79"/>
            <p:cNvSpPr/>
            <p:nvPr/>
          </p:nvSpPr>
          <p:spPr bwMode="auto">
            <a:xfrm>
              <a:off x="8648700" y="9105900"/>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81" name="Round Diagonal Corner Rectangle 80"/>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82" name="Round Diagonal Corner Rectangle 81"/>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83" name="Round Diagonal Corner Rectangle 82"/>
            <p:cNvSpPr/>
            <p:nvPr/>
          </p:nvSpPr>
          <p:spPr bwMode="auto">
            <a:xfrm>
              <a:off x="8648700" y="7956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84" name="Round Diagonal Corner Rectangle 83"/>
            <p:cNvSpPr/>
            <p:nvPr/>
          </p:nvSpPr>
          <p:spPr bwMode="auto">
            <a:xfrm>
              <a:off x="8648700" y="8337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85" name="Round Diagonal Corner Rectangle 84"/>
            <p:cNvSpPr/>
            <p:nvPr/>
          </p:nvSpPr>
          <p:spPr bwMode="auto">
            <a:xfrm>
              <a:off x="8648700" y="8718804"/>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86" name="Round Diagonal Corner Rectangle 85"/>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87" name="Frame 86"/>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Rounded Rectangle 87"/>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26" name="Group 85"/>
          <p:cNvGrpSpPr/>
          <p:nvPr/>
        </p:nvGrpSpPr>
        <p:grpSpPr>
          <a:xfrm>
            <a:off x="1438728" y="1406236"/>
            <a:ext cx="7629073" cy="4038600"/>
            <a:chOff x="1477285" y="1041943"/>
            <a:chExt cx="7133315" cy="4249324"/>
          </a:xfrm>
        </p:grpSpPr>
        <p:sp>
          <p:nvSpPr>
            <p:cNvPr id="90" name="Freeform 89"/>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1" name="Freeform 90"/>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92" name="TextBox 91"/>
          <p:cNvSpPr txBox="1"/>
          <p:nvPr/>
        </p:nvSpPr>
        <p:spPr>
          <a:xfrm>
            <a:off x="1866900" y="1905000"/>
            <a:ext cx="6210300" cy="3323987"/>
          </a:xfrm>
          <a:prstGeom prst="rect">
            <a:avLst/>
          </a:prstGeom>
          <a:noFill/>
        </p:spPr>
        <p:txBody>
          <a:bodyPr wrap="square" rtlCol="0">
            <a:spAutoFit/>
          </a:bodyPr>
          <a:lstStyle/>
          <a:p>
            <a:pPr marL="171450" indent="-171450">
              <a:buFont typeface="Arial" pitchFamily="34" charset="0"/>
              <a:buChar char="•"/>
            </a:pPr>
            <a:r>
              <a:rPr lang="en-US" sz="2400" b="1" dirty="0" smtClean="0">
                <a:solidFill>
                  <a:srgbClr val="00B050"/>
                </a:solidFill>
                <a:latin typeface="Arial" pitchFamily="34" charset="0"/>
                <a:cs typeface="Arial" pitchFamily="34" charset="0"/>
              </a:rPr>
              <a:t>Building Envelope Redesign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Building Envelope Analysis</a:t>
            </a: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lvl="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200" b="1" dirty="0" smtClean="0">
              <a:solidFill>
                <a:srgbClr val="00B050"/>
              </a:solidFill>
            </a:endParaRPr>
          </a:p>
          <a:p>
            <a:pPr marL="114300"/>
            <a:endParaRPr lang="en-US" sz="2200" b="1" dirty="0" smtClean="0">
              <a:solidFill>
                <a:srgbClr val="00B050"/>
              </a:solidFill>
              <a:latin typeface="Arial" pitchFamily="34" charset="0"/>
              <a:cs typeface="Arial" pitchFamily="34" charset="0"/>
            </a:endParaRPr>
          </a:p>
          <a:p>
            <a:pPr marL="114300"/>
            <a:endParaRPr lang="en-US" sz="2200" b="1" dirty="0" smtClean="0">
              <a:solidFill>
                <a:srgbClr val="00B050"/>
              </a:solidFill>
              <a:latin typeface="Arial" pitchFamily="34" charset="0"/>
              <a:cs typeface="Arial" pitchFamily="34" charset="0"/>
            </a:endParaRPr>
          </a:p>
        </p:txBody>
      </p:sp>
      <p:pic>
        <p:nvPicPr>
          <p:cNvPr id="6145" name="Picture 1"/>
          <p:cNvPicPr>
            <a:picLocks noChangeAspect="1" noChangeArrowheads="1"/>
          </p:cNvPicPr>
          <p:nvPr/>
        </p:nvPicPr>
        <p:blipFill>
          <a:blip r:embed="rId6"/>
          <a:srcRect l="4531" t="31250" r="75313" b="1953"/>
          <a:stretch>
            <a:fillRect/>
          </a:stretch>
        </p:blipFill>
        <p:spPr bwMode="auto">
          <a:xfrm>
            <a:off x="6362700" y="2019300"/>
            <a:ext cx="2126916" cy="2819400"/>
          </a:xfrm>
          <a:prstGeom prst="rect">
            <a:avLst/>
          </a:prstGeom>
          <a:noFill/>
          <a:ln w="9525">
            <a:noFill/>
            <a:miter lim="800000"/>
            <a:headEnd/>
            <a:tailEnd/>
          </a:ln>
          <a:effectLst/>
        </p:spPr>
      </p:pic>
      <p:pic>
        <p:nvPicPr>
          <p:cNvPr id="100" name="Picture 2"/>
          <p:cNvPicPr>
            <a:picLocks noChangeAspect="1" noChangeArrowheads="1"/>
          </p:cNvPicPr>
          <p:nvPr/>
        </p:nvPicPr>
        <p:blipFill>
          <a:blip r:embed="rId7" cstate="print"/>
          <a:srcRect l="7500" t="27857" r="56562" b="22857"/>
          <a:stretch>
            <a:fillRect/>
          </a:stretch>
        </p:blipFill>
        <p:spPr bwMode="auto">
          <a:xfrm>
            <a:off x="11315700" y="2286000"/>
            <a:ext cx="5753100" cy="3451860"/>
          </a:xfrm>
          <a:prstGeom prst="rect">
            <a:avLst/>
          </a:prstGeom>
          <a:noFill/>
          <a:ln w="9525">
            <a:noFill/>
            <a:miter lim="800000"/>
            <a:headEnd/>
            <a:tailEnd/>
          </a:ln>
          <a:effectLst/>
        </p:spPr>
      </p:pic>
      <p:sp>
        <p:nvSpPr>
          <p:cNvPr id="101" name="Rectangle 100"/>
          <p:cNvSpPr/>
          <p:nvPr/>
        </p:nvSpPr>
        <p:spPr>
          <a:xfrm>
            <a:off x="19011900" y="1582340"/>
            <a:ext cx="7734300" cy="4247317"/>
          </a:xfrm>
          <a:prstGeom prst="rect">
            <a:avLst/>
          </a:prstGeom>
        </p:spPr>
        <p:txBody>
          <a:bodyPr wrap="square">
            <a:spAutoFit/>
          </a:bodyPr>
          <a:lstStyle/>
          <a:p>
            <a:pPr algn="just"/>
            <a:r>
              <a:rPr lang="en-US" dirty="0" smtClean="0">
                <a:cs typeface="Arial" pitchFamily="34" charset="0"/>
              </a:rPr>
              <a:t>The following cavity wall assembly was designed for the prototype:</a:t>
            </a:r>
          </a:p>
          <a:p>
            <a:pPr algn="just"/>
            <a:endParaRPr lang="en-US" dirty="0" smtClean="0">
              <a:cs typeface="Arial" pitchFamily="34" charset="0"/>
            </a:endParaRPr>
          </a:p>
          <a:p>
            <a:pPr marL="228600" indent="-228600" algn="just">
              <a:buFont typeface="Arial" pitchFamily="34" charset="0"/>
              <a:buChar char="•"/>
            </a:pPr>
            <a:r>
              <a:rPr lang="en-US" dirty="0" smtClean="0">
                <a:cs typeface="Arial" pitchFamily="34" charset="0"/>
              </a:rPr>
              <a:t>Exterior Autoclaved Aerated Concrete Panels - 6.0 inch thick</a:t>
            </a:r>
          </a:p>
          <a:p>
            <a:pPr marL="228600" indent="-228600" algn="just">
              <a:buFont typeface="Arial" pitchFamily="34" charset="0"/>
              <a:buChar char="•"/>
            </a:pPr>
            <a:r>
              <a:rPr lang="en-US" dirty="0" smtClean="0"/>
              <a:t>Air space and drainage plane - 2.5 inch</a:t>
            </a:r>
          </a:p>
          <a:p>
            <a:pPr marL="228600" indent="-228600" algn="just">
              <a:buFont typeface="Arial" pitchFamily="34" charset="0"/>
              <a:buChar char="•"/>
            </a:pPr>
            <a:r>
              <a:rPr lang="en-US" dirty="0" smtClean="0"/>
              <a:t>Paper stand - 8 mil</a:t>
            </a:r>
          </a:p>
          <a:p>
            <a:pPr marL="228600" indent="-228600" algn="just">
              <a:buFont typeface="Arial" pitchFamily="34" charset="0"/>
              <a:buChar char="•"/>
            </a:pPr>
            <a:r>
              <a:rPr lang="en-US" dirty="0" smtClean="0"/>
              <a:t>Plywood sheathing ½ inch</a:t>
            </a:r>
          </a:p>
          <a:p>
            <a:pPr marL="228600" indent="-228600" algn="just">
              <a:buFont typeface="Arial" pitchFamily="34" charset="0"/>
              <a:buChar char="•"/>
            </a:pPr>
            <a:r>
              <a:rPr lang="en-US" dirty="0" smtClean="0"/>
              <a:t>Rigid insulation - 2 inch</a:t>
            </a:r>
          </a:p>
          <a:p>
            <a:pPr marL="228600" indent="-228600" algn="just">
              <a:buFont typeface="Arial" pitchFamily="34" charset="0"/>
              <a:buChar char="•"/>
            </a:pPr>
            <a:r>
              <a:rPr lang="en-US" dirty="0" smtClean="0"/>
              <a:t>Steel Studs -5 ½ inch</a:t>
            </a:r>
          </a:p>
          <a:p>
            <a:pPr marL="228600" indent="-228600" algn="just">
              <a:buFont typeface="Arial" pitchFamily="34" charset="0"/>
              <a:buChar char="•"/>
            </a:pPr>
            <a:r>
              <a:rPr lang="en-US" dirty="0" smtClean="0"/>
              <a:t>And gypsum board - ½ inch</a:t>
            </a:r>
          </a:p>
          <a:p>
            <a:pPr algn="just"/>
            <a:endParaRPr lang="en-US" dirty="0" smtClean="0"/>
          </a:p>
          <a:p>
            <a:pPr algn="just"/>
            <a:r>
              <a:rPr lang="en-US" dirty="0" smtClean="0"/>
              <a:t>The material is available in masonry units and precast panels.  The usage of a single material with various appearance can reduce the amount of façade interfaces that is in the existing design of Ingleside at King Farm.  This will decrease the chances of infiltration and moisture penetration into the structure and conditioned spaces.</a:t>
            </a:r>
            <a:endParaRPr lang="en-US" b="1" dirty="0" smtClean="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p:nvPr/>
        </p:nvGrpSpPr>
        <p:grpSpPr>
          <a:xfrm>
            <a:off x="9239250" y="88991"/>
            <a:ext cx="18145125" cy="6642009"/>
            <a:chOff x="9239250" y="88991"/>
            <a:chExt cx="18145125" cy="6642009"/>
          </a:xfrm>
        </p:grpSpPr>
        <p:pic>
          <p:nvPicPr>
            <p:cNvPr id="13"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14"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3" name="Group 64"/>
            <p:cNvGrpSpPr/>
            <p:nvPr/>
          </p:nvGrpSpPr>
          <p:grpSpPr>
            <a:xfrm>
              <a:off x="9372600" y="250723"/>
              <a:ext cx="6193536" cy="257686"/>
              <a:chOff x="822325" y="3078477"/>
              <a:chExt cx="6193536" cy="257686"/>
            </a:xfrm>
          </p:grpSpPr>
          <p:sp>
            <p:nvSpPr>
              <p:cNvPr id="18" name="Round Diagonal Corner Rectangle 17"/>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19" name="Round Diagonal Corner Rectangle 18"/>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20" name="Round Diagonal Corner Rectangle 19"/>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21" name="Round Diagonal Corner Rectangle 20"/>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BREADTH II</a:t>
                </a:r>
                <a:endParaRPr lang="en-US" sz="850" b="1" dirty="0">
                  <a:solidFill>
                    <a:srgbClr val="FFFF00"/>
                  </a:solidFill>
                </a:endParaRPr>
              </a:p>
            </p:txBody>
          </p:sp>
          <p:sp>
            <p:nvSpPr>
              <p:cNvPr id="22" name="Round Diagonal Corner Rectangle 21"/>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23" name="Round Diagonal Corner Rectangle 22"/>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STRUCTURAL DEPTH</a:t>
                </a:r>
                <a:endParaRPr lang="en-US" sz="850" b="1" dirty="0">
                  <a:solidFill>
                    <a:schemeClr val="bg1"/>
                  </a:solidFill>
                </a:endParaRPr>
              </a:p>
            </p:txBody>
          </p:sp>
          <p:sp>
            <p:nvSpPr>
              <p:cNvPr id="25" name="Round Diagonal Corner Rectangle 24"/>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16"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17"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4" name="Group 49"/>
          <p:cNvGrpSpPr/>
          <p:nvPr/>
        </p:nvGrpSpPr>
        <p:grpSpPr>
          <a:xfrm>
            <a:off x="9753600" y="1600200"/>
            <a:ext cx="3634013" cy="197230"/>
            <a:chOff x="332581" y="3202781"/>
            <a:chExt cx="3291840" cy="182880"/>
          </a:xfrm>
        </p:grpSpPr>
        <p:cxnSp>
          <p:nvCxnSpPr>
            <p:cNvPr id="56" name="Straight Connector 55"/>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9829800" y="1343085"/>
            <a:ext cx="8001000" cy="1231106"/>
          </a:xfrm>
          <a:prstGeom prst="rect">
            <a:avLst/>
          </a:prstGeom>
          <a:noFill/>
        </p:spPr>
        <p:txBody>
          <a:bodyPr wrap="square" rtlCol="0">
            <a:spAutoFit/>
          </a:bodyPr>
          <a:lstStyle/>
          <a:p>
            <a:pPr algn="just"/>
            <a:r>
              <a:rPr lang="en-US" sz="2000" b="1" dirty="0" smtClean="0">
                <a:solidFill>
                  <a:srgbClr val="00B050"/>
                </a:solidFill>
                <a:latin typeface="Arial" pitchFamily="34" charset="0"/>
                <a:cs typeface="Arial" pitchFamily="34" charset="0"/>
              </a:rPr>
              <a:t>Breadth 2: Building Envelope Analysis</a:t>
            </a:r>
          </a:p>
          <a:p>
            <a:pPr algn="just"/>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p:txBody>
      </p:sp>
      <p:grpSp>
        <p:nvGrpSpPr>
          <p:cNvPr id="28" name="Group 72"/>
          <p:cNvGrpSpPr/>
          <p:nvPr/>
        </p:nvGrpSpPr>
        <p:grpSpPr>
          <a:xfrm>
            <a:off x="125485" y="190500"/>
            <a:ext cx="8960602" cy="6555049"/>
            <a:chOff x="237671" y="268288"/>
            <a:chExt cx="9177792" cy="6627166"/>
          </a:xfrm>
        </p:grpSpPr>
        <p:grpSp>
          <p:nvGrpSpPr>
            <p:cNvPr id="29" name="Group 92"/>
            <p:cNvGrpSpPr>
              <a:grpSpLocks/>
            </p:cNvGrpSpPr>
            <p:nvPr/>
          </p:nvGrpSpPr>
          <p:grpSpPr bwMode="auto">
            <a:xfrm>
              <a:off x="5110163" y="395288"/>
              <a:ext cx="981075" cy="565150"/>
              <a:chOff x="3783921" y="107661"/>
              <a:chExt cx="981075" cy="565150"/>
            </a:xfrm>
          </p:grpSpPr>
          <p:grpSp>
            <p:nvGrpSpPr>
              <p:cNvPr id="74" name="Group 192"/>
              <p:cNvGrpSpPr>
                <a:grpSpLocks/>
              </p:cNvGrpSpPr>
              <p:nvPr/>
            </p:nvGrpSpPr>
            <p:grpSpPr bwMode="auto">
              <a:xfrm>
                <a:off x="3895165" y="227150"/>
                <a:ext cx="762000" cy="339866"/>
                <a:chOff x="-1211605" y="3738092"/>
                <a:chExt cx="990600" cy="381000"/>
              </a:xfrm>
            </p:grpSpPr>
            <p:sp>
              <p:nvSpPr>
                <p:cNvPr id="77"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78"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75" name="Oval 74"/>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6" name="Oval 75"/>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30" name="Group 129"/>
            <p:cNvGrpSpPr>
              <a:grpSpLocks/>
            </p:cNvGrpSpPr>
            <p:nvPr/>
          </p:nvGrpSpPr>
          <p:grpSpPr bwMode="auto">
            <a:xfrm>
              <a:off x="5905500" y="268288"/>
              <a:ext cx="3509963" cy="6563666"/>
              <a:chOff x="12107211" y="457658"/>
              <a:chExt cx="3509963" cy="6563666"/>
            </a:xfrm>
          </p:grpSpPr>
          <p:sp>
            <p:nvSpPr>
              <p:cNvPr id="63" name="Freeform 62"/>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4" name="Cube 63"/>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Cube 64"/>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 name="Cube 65"/>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 name="Oval 66"/>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8" name="Oval 67"/>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9" name="Cube 68"/>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70" name="Group 30"/>
              <p:cNvGrpSpPr>
                <a:grpSpLocks/>
              </p:cNvGrpSpPr>
              <p:nvPr/>
            </p:nvGrpSpPr>
            <p:grpSpPr bwMode="auto">
              <a:xfrm>
                <a:off x="12259611" y="683083"/>
                <a:ext cx="3357563" cy="390881"/>
                <a:chOff x="3502961" y="562432"/>
                <a:chExt cx="3357563" cy="390881"/>
              </a:xfrm>
            </p:grpSpPr>
            <p:sp>
              <p:nvSpPr>
                <p:cNvPr id="72" name="Freeform 71"/>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73" name="Straight Connector 72"/>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1" name="Freeform 70"/>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1" name="Cube 30"/>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Cube 31"/>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Freeform 32"/>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 name="Cube 33"/>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Cube 34"/>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Cube 35"/>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Cube 36"/>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Cube 37"/>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9" name="Group 115"/>
            <p:cNvGrpSpPr>
              <a:grpSpLocks/>
            </p:cNvGrpSpPr>
            <p:nvPr/>
          </p:nvGrpSpPr>
          <p:grpSpPr bwMode="auto">
            <a:xfrm>
              <a:off x="1152133" y="493203"/>
              <a:ext cx="445311" cy="377825"/>
              <a:chOff x="-1893507" y="211926"/>
              <a:chExt cx="445311" cy="377825"/>
            </a:xfrm>
          </p:grpSpPr>
          <p:sp>
            <p:nvSpPr>
              <p:cNvPr id="53" name="Oval 52"/>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 name="Oval 53"/>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 name="Oval 54"/>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 name="Oval 57"/>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 name="Oval 58"/>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0" name="Oval 59"/>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Oval 60"/>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Oval 61"/>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0" name="Cube 39"/>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Cube 40"/>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43" name="Group 116"/>
            <p:cNvGrpSpPr>
              <a:grpSpLocks/>
            </p:cNvGrpSpPr>
            <p:nvPr/>
          </p:nvGrpSpPr>
          <p:grpSpPr bwMode="auto">
            <a:xfrm>
              <a:off x="1790700" y="281277"/>
              <a:ext cx="3124200" cy="730150"/>
              <a:chOff x="-3107460" y="1653540"/>
              <a:chExt cx="3124200" cy="730150"/>
            </a:xfrm>
          </p:grpSpPr>
          <p:grpSp>
            <p:nvGrpSpPr>
              <p:cNvPr id="49" name="Group 58"/>
              <p:cNvGrpSpPr>
                <a:grpSpLocks/>
              </p:cNvGrpSpPr>
              <p:nvPr/>
            </p:nvGrpSpPr>
            <p:grpSpPr bwMode="auto">
              <a:xfrm>
                <a:off x="-3107460" y="1653540"/>
                <a:ext cx="3124200" cy="587375"/>
                <a:chOff x="5451708" y="475726"/>
                <a:chExt cx="4495800" cy="586880"/>
              </a:xfrm>
            </p:grpSpPr>
            <p:sp>
              <p:nvSpPr>
                <p:cNvPr id="51"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52" name="Straight Connector 51"/>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0"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44" name="Oval 43"/>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5" name="Freeform 44"/>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6"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47" name="Straight Connector 46"/>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79" name="Rounded Rectangle 78"/>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0" name="Rectangle 79"/>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81" name="Group 80"/>
          <p:cNvGrpSpPr/>
          <p:nvPr/>
        </p:nvGrpSpPr>
        <p:grpSpPr>
          <a:xfrm>
            <a:off x="280982" y="2095500"/>
            <a:ext cx="1319218" cy="2628900"/>
            <a:chOff x="8648700" y="7200900"/>
            <a:chExt cx="1319218" cy="2628900"/>
          </a:xfrm>
        </p:grpSpPr>
        <p:sp>
          <p:nvSpPr>
            <p:cNvPr id="82" name="Round Diagonal Corner Rectangle 81"/>
            <p:cNvSpPr/>
            <p:nvPr/>
          </p:nvSpPr>
          <p:spPr bwMode="auto">
            <a:xfrm>
              <a:off x="8648700" y="9105900"/>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83" name="Round Diagonal Corner Rectangle 82"/>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84" name="Round Diagonal Corner Rectangle 83"/>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85" name="Round Diagonal Corner Rectangle 84"/>
            <p:cNvSpPr/>
            <p:nvPr/>
          </p:nvSpPr>
          <p:spPr bwMode="auto">
            <a:xfrm>
              <a:off x="8648700" y="7956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86" name="Round Diagonal Corner Rectangle 85"/>
            <p:cNvSpPr/>
            <p:nvPr/>
          </p:nvSpPr>
          <p:spPr bwMode="auto">
            <a:xfrm>
              <a:off x="8648700" y="8337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87" name="Round Diagonal Corner Rectangle 86"/>
            <p:cNvSpPr/>
            <p:nvPr/>
          </p:nvSpPr>
          <p:spPr bwMode="auto">
            <a:xfrm>
              <a:off x="8648700" y="8718804"/>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88" name="Round Diagonal Corner Rectangle 87"/>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89" name="Frame 88"/>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Rounded Rectangle 89"/>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91" name="Group 85"/>
          <p:cNvGrpSpPr/>
          <p:nvPr/>
        </p:nvGrpSpPr>
        <p:grpSpPr>
          <a:xfrm>
            <a:off x="1438728" y="1406236"/>
            <a:ext cx="7629073" cy="4038600"/>
            <a:chOff x="1477285" y="1041943"/>
            <a:chExt cx="7133315" cy="4249324"/>
          </a:xfrm>
        </p:grpSpPr>
        <p:sp>
          <p:nvSpPr>
            <p:cNvPr id="92" name="Freeform 91"/>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3" name="Freeform 92"/>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94" name="TextBox 93"/>
          <p:cNvSpPr txBox="1"/>
          <p:nvPr/>
        </p:nvSpPr>
        <p:spPr>
          <a:xfrm>
            <a:off x="1866900" y="1905000"/>
            <a:ext cx="6210300" cy="3323987"/>
          </a:xfrm>
          <a:prstGeom prst="rect">
            <a:avLst/>
          </a:prstGeom>
          <a:noFill/>
        </p:spPr>
        <p:txBody>
          <a:bodyPr wrap="square" rtlCol="0">
            <a:spAutoFit/>
          </a:bodyPr>
          <a:lstStyle/>
          <a:p>
            <a:pPr marL="171450" indent="-171450">
              <a:buFont typeface="Arial" pitchFamily="34" charset="0"/>
              <a:buChar char="•"/>
            </a:pPr>
            <a:r>
              <a:rPr lang="en-US" sz="2400" b="1" dirty="0" smtClean="0">
                <a:solidFill>
                  <a:srgbClr val="00B050"/>
                </a:solidFill>
                <a:latin typeface="Arial" pitchFamily="34" charset="0"/>
                <a:cs typeface="Arial" pitchFamily="34" charset="0"/>
              </a:rPr>
              <a:t>Building Envelope Redesign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Building Envelope Analysis</a:t>
            </a: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lvl="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200" b="1" dirty="0" smtClean="0">
              <a:solidFill>
                <a:srgbClr val="00B050"/>
              </a:solidFill>
            </a:endParaRPr>
          </a:p>
          <a:p>
            <a:pPr marL="114300"/>
            <a:endParaRPr lang="en-US" sz="2200" b="1" dirty="0" smtClean="0">
              <a:solidFill>
                <a:srgbClr val="00B050"/>
              </a:solidFill>
              <a:latin typeface="Arial" pitchFamily="34" charset="0"/>
              <a:cs typeface="Arial" pitchFamily="34" charset="0"/>
            </a:endParaRPr>
          </a:p>
          <a:p>
            <a:pPr marL="114300"/>
            <a:endParaRPr lang="en-US" sz="2200" b="1" dirty="0" smtClean="0">
              <a:solidFill>
                <a:srgbClr val="00B050"/>
              </a:solidFill>
              <a:latin typeface="Arial" pitchFamily="34" charset="0"/>
              <a:cs typeface="Arial" pitchFamily="34" charset="0"/>
            </a:endParaRPr>
          </a:p>
        </p:txBody>
      </p:sp>
      <p:grpSp>
        <p:nvGrpSpPr>
          <p:cNvPr id="95" name="Group 94"/>
          <p:cNvGrpSpPr/>
          <p:nvPr/>
        </p:nvGrpSpPr>
        <p:grpSpPr>
          <a:xfrm>
            <a:off x="11239500" y="2209800"/>
            <a:ext cx="4953000" cy="3739060"/>
            <a:chOff x="2362200" y="3159670"/>
            <a:chExt cx="4953000" cy="3739060"/>
          </a:xfrm>
        </p:grpSpPr>
        <p:pic>
          <p:nvPicPr>
            <p:cNvPr id="96" name="Picture 3"/>
            <p:cNvPicPr>
              <a:picLocks noChangeAspect="1" noChangeArrowheads="1"/>
            </p:cNvPicPr>
            <p:nvPr/>
          </p:nvPicPr>
          <p:blipFill>
            <a:blip r:embed="rId6"/>
            <a:srcRect l="1563" t="1925" r="63125" b="37143"/>
            <a:stretch>
              <a:fillRect/>
            </a:stretch>
          </p:blipFill>
          <p:spPr bwMode="auto">
            <a:xfrm>
              <a:off x="2362200" y="3159670"/>
              <a:ext cx="4953000" cy="3739060"/>
            </a:xfrm>
            <a:prstGeom prst="rect">
              <a:avLst/>
            </a:prstGeom>
            <a:noFill/>
            <a:ln w="9525">
              <a:noFill/>
              <a:miter lim="800000"/>
              <a:headEnd/>
              <a:tailEnd/>
            </a:ln>
            <a:effectLst/>
          </p:spPr>
        </p:pic>
        <p:sp>
          <p:nvSpPr>
            <p:cNvPr id="97" name="Rectangle 96"/>
            <p:cNvSpPr/>
            <p:nvPr/>
          </p:nvSpPr>
          <p:spPr>
            <a:xfrm>
              <a:off x="2730500" y="5105400"/>
              <a:ext cx="8382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2733675" y="5257800"/>
              <a:ext cx="8382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4191000" y="5105400"/>
              <a:ext cx="3810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4191000" y="5245100"/>
              <a:ext cx="3810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p:cNvSpPr txBox="1"/>
            <p:nvPr/>
          </p:nvSpPr>
          <p:spPr>
            <a:xfrm>
              <a:off x="2633659" y="5048252"/>
              <a:ext cx="2308226" cy="461665"/>
            </a:xfrm>
            <a:prstGeom prst="rect">
              <a:avLst/>
            </a:prstGeom>
            <a:noFill/>
          </p:spPr>
          <p:txBody>
            <a:bodyPr wrap="square" rtlCol="0">
              <a:spAutoFit/>
            </a:bodyPr>
            <a:lstStyle/>
            <a:p>
              <a:r>
                <a:rPr lang="en-US" sz="800" b="1" dirty="0" smtClean="0"/>
                <a:t>AAC panel, 6 in.                                         6.00     </a:t>
              </a:r>
            </a:p>
            <a:p>
              <a:r>
                <a:rPr lang="en-US" sz="800" b="1" dirty="0" smtClean="0"/>
                <a:t>cavity , 2.5 in.	                         2.50          		</a:t>
              </a:r>
              <a:endParaRPr lang="en-US" sz="800" b="1" dirty="0"/>
            </a:p>
          </p:txBody>
        </p:sp>
      </p:grpSp>
      <p:grpSp>
        <p:nvGrpSpPr>
          <p:cNvPr id="102" name="Group 101"/>
          <p:cNvGrpSpPr/>
          <p:nvPr/>
        </p:nvGrpSpPr>
        <p:grpSpPr>
          <a:xfrm>
            <a:off x="18745200" y="1714500"/>
            <a:ext cx="5143500" cy="3771900"/>
            <a:chOff x="2362200" y="1058919"/>
            <a:chExt cx="4953000" cy="3547206"/>
          </a:xfrm>
        </p:grpSpPr>
        <p:pic>
          <p:nvPicPr>
            <p:cNvPr id="103" name="Picture 2"/>
            <p:cNvPicPr>
              <a:picLocks noChangeAspect="1" noChangeArrowheads="1"/>
            </p:cNvPicPr>
            <p:nvPr/>
          </p:nvPicPr>
          <p:blipFill>
            <a:blip r:embed="rId7"/>
            <a:srcRect l="1250" t="1577" r="62187" b="38571"/>
            <a:stretch>
              <a:fillRect/>
            </a:stretch>
          </p:blipFill>
          <p:spPr bwMode="auto">
            <a:xfrm>
              <a:off x="2362200" y="1058919"/>
              <a:ext cx="4953000" cy="3547206"/>
            </a:xfrm>
            <a:prstGeom prst="rect">
              <a:avLst/>
            </a:prstGeom>
            <a:noFill/>
            <a:ln w="9525">
              <a:noFill/>
              <a:miter lim="800000"/>
              <a:headEnd/>
              <a:tailEnd/>
            </a:ln>
            <a:effectLst/>
          </p:spPr>
        </p:pic>
        <p:sp>
          <p:nvSpPr>
            <p:cNvPr id="104" name="Rectangle 103"/>
            <p:cNvSpPr/>
            <p:nvPr/>
          </p:nvSpPr>
          <p:spPr>
            <a:xfrm>
              <a:off x="2692396" y="3214979"/>
              <a:ext cx="8382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695571" y="3367379"/>
              <a:ext cx="8382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4038600" y="3214979"/>
              <a:ext cx="3810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4038600" y="3354679"/>
              <a:ext cx="3810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extBox 107"/>
            <p:cNvSpPr txBox="1"/>
            <p:nvPr/>
          </p:nvSpPr>
          <p:spPr>
            <a:xfrm>
              <a:off x="2614607" y="3162594"/>
              <a:ext cx="2308226" cy="461665"/>
            </a:xfrm>
            <a:prstGeom prst="rect">
              <a:avLst/>
            </a:prstGeom>
            <a:noFill/>
          </p:spPr>
          <p:txBody>
            <a:bodyPr wrap="square" rtlCol="0">
              <a:spAutoFit/>
            </a:bodyPr>
            <a:lstStyle/>
            <a:p>
              <a:r>
                <a:rPr lang="en-US" sz="800" b="1" dirty="0" smtClean="0"/>
                <a:t>AAC panel, 6 in.                                     6.00     </a:t>
              </a:r>
            </a:p>
            <a:p>
              <a:r>
                <a:rPr lang="en-US" sz="800" b="1" dirty="0" smtClean="0"/>
                <a:t>cavity , 2.5 in.                                        2.50          		</a:t>
              </a:r>
              <a:endParaRPr lang="en-US" sz="800" b="1" dirty="0"/>
            </a:p>
          </p:txBody>
        </p:sp>
      </p:grpSp>
      <p:pic>
        <p:nvPicPr>
          <p:cNvPr id="110" name="Picture 4"/>
          <p:cNvPicPr>
            <a:picLocks noChangeAspect="1" noChangeArrowheads="1"/>
          </p:cNvPicPr>
          <p:nvPr/>
        </p:nvPicPr>
        <p:blipFill>
          <a:blip r:embed="rId8"/>
          <a:srcRect l="21817" t="1429" r="62187" b="38571"/>
          <a:stretch>
            <a:fillRect/>
          </a:stretch>
        </p:blipFill>
        <p:spPr bwMode="auto">
          <a:xfrm>
            <a:off x="24041100" y="1651000"/>
            <a:ext cx="2324100" cy="3873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52"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sp>
        <p:nvSpPr>
          <p:cNvPr id="54" name="Rectangle 7"/>
          <p:cNvSpPr>
            <a:spLocks noChangeArrowheads="1"/>
          </p:cNvSpPr>
          <p:nvPr/>
        </p:nvSpPr>
        <p:spPr bwMode="auto">
          <a:xfrm>
            <a:off x="18897600" y="2438400"/>
            <a:ext cx="7696200" cy="2626649"/>
          </a:xfrm>
          <a:prstGeom prst="rect">
            <a:avLst/>
          </a:prstGeom>
          <a:noFill/>
          <a:ln w="12700">
            <a:solidFill>
              <a:schemeClr val="bg1"/>
            </a:solidFill>
            <a:miter lim="800000"/>
            <a:headEnd/>
            <a:tailEnd/>
          </a:ln>
          <a:effectLst/>
        </p:spPr>
        <p:txBody>
          <a:bodyPr vert="horz" wrap="square" lIns="101886" tIns="50943" rIns="101886" bIns="50943" numCol="1" anchor="ctr" anchorCtr="0" compatLnSpc="1">
            <a:prstTxWarp prst="textNoShape">
              <a:avLst/>
            </a:prstTxWarp>
            <a:spAutoFit/>
          </a:bodyPr>
          <a:lstStyle/>
          <a:p>
            <a:pPr lvl="0" algn="ctr" fontAlgn="base">
              <a:spcBef>
                <a:spcPct val="0"/>
              </a:spcBef>
              <a:spcAft>
                <a:spcPct val="0"/>
              </a:spcAft>
            </a:pPr>
            <a:r>
              <a:rPr lang="en-US" sz="2000" b="1" dirty="0" smtClean="0">
                <a:solidFill>
                  <a:srgbClr val="00B050"/>
                </a:solidFill>
                <a:latin typeface="Calibri" pitchFamily="34" charset="0"/>
                <a:ea typeface="Calibri" pitchFamily="34" charset="0"/>
                <a:cs typeface="Arial" pitchFamily="34" charset="0"/>
              </a:rPr>
              <a:t>Project Profile</a:t>
            </a:r>
            <a:endParaRPr lang="en-US" sz="2000" b="1" dirty="0">
              <a:solidFill>
                <a:srgbClr val="00B050"/>
              </a:solidFill>
              <a:latin typeface="Calibri" pitchFamily="34" charset="0"/>
              <a:ea typeface="Calibri" pitchFamily="34" charset="0"/>
              <a:cs typeface="Arial" pitchFamily="34" charset="0"/>
            </a:endParaRPr>
          </a:p>
          <a:p>
            <a:pPr algn="ctr" fontAlgn="base">
              <a:spcBef>
                <a:spcPct val="0"/>
              </a:spcBef>
              <a:spcAft>
                <a:spcPct val="0"/>
              </a:spcAft>
            </a:pPr>
            <a:endParaRPr lang="en-US" sz="1600" b="1" dirty="0">
              <a:solidFill>
                <a:srgbClr val="008080"/>
              </a:solidFill>
              <a:latin typeface="Calibri" pitchFamily="34" charset="0"/>
              <a:ea typeface="Calibri" pitchFamily="34" charset="0"/>
              <a:cs typeface="Arial" pitchFamily="34" charset="0"/>
            </a:endParaRPr>
          </a:p>
          <a:p>
            <a:pPr algn="ctr" eaLnBrk="0" fontAlgn="base" hangingPunct="0">
              <a:spcBef>
                <a:spcPct val="0"/>
              </a:spcBef>
              <a:spcAft>
                <a:spcPct val="0"/>
              </a:spcAft>
            </a:pPr>
            <a:r>
              <a:rPr lang="en-US" sz="1600" b="1" dirty="0">
                <a:solidFill>
                  <a:srgbClr val="0070C0"/>
                </a:solidFill>
                <a:latin typeface="Calibri" pitchFamily="34" charset="0"/>
                <a:ea typeface="Calibri" pitchFamily="34" charset="0"/>
                <a:cs typeface="Arial" pitchFamily="34" charset="0"/>
              </a:rPr>
              <a:t>Location and Site: </a:t>
            </a:r>
            <a:r>
              <a:rPr lang="en-US" sz="1600" b="1" dirty="0">
                <a:latin typeface="Calibri" pitchFamily="34" charset="0"/>
                <a:ea typeface="Calibri" pitchFamily="34" charset="0"/>
                <a:cs typeface="Arial" pitchFamily="34" charset="0"/>
              </a:rPr>
              <a:t>701 King Farm Blvd. Rockville, MD </a:t>
            </a:r>
            <a:r>
              <a:rPr lang="en-US" sz="1600" b="1" dirty="0" smtClean="0">
                <a:latin typeface="Calibri" pitchFamily="34" charset="0"/>
                <a:ea typeface="Calibri" pitchFamily="34" charset="0"/>
                <a:cs typeface="Arial" pitchFamily="34" charset="0"/>
              </a:rPr>
              <a:t>20852</a:t>
            </a:r>
          </a:p>
          <a:p>
            <a:pPr algn="ctr" eaLnBrk="0" fontAlgn="base" hangingPunct="0">
              <a:spcBef>
                <a:spcPct val="0"/>
              </a:spcBef>
              <a:spcAft>
                <a:spcPct val="0"/>
              </a:spcAft>
            </a:pPr>
            <a:r>
              <a:rPr lang="en-US" sz="1600" b="1" dirty="0" smtClean="0">
                <a:solidFill>
                  <a:srgbClr val="0070C0"/>
                </a:solidFill>
                <a:latin typeface="Calibri" pitchFamily="34" charset="0"/>
                <a:ea typeface="Calibri" pitchFamily="34" charset="0"/>
                <a:cs typeface="Arial" pitchFamily="34" charset="0"/>
              </a:rPr>
              <a:t>Building </a:t>
            </a:r>
            <a:r>
              <a:rPr lang="en-US" sz="1600" b="1" dirty="0">
                <a:solidFill>
                  <a:srgbClr val="0070C0"/>
                </a:solidFill>
                <a:latin typeface="Calibri" pitchFamily="34" charset="0"/>
                <a:ea typeface="Calibri" pitchFamily="34" charset="0"/>
                <a:cs typeface="Arial" pitchFamily="34" charset="0"/>
              </a:rPr>
              <a:t>Occupant Name: </a:t>
            </a:r>
            <a:r>
              <a:rPr lang="en-US" sz="1600" b="1" dirty="0">
                <a:latin typeface="Calibri" pitchFamily="34" charset="0"/>
                <a:ea typeface="Calibri" pitchFamily="34" charset="0"/>
                <a:cs typeface="Arial" pitchFamily="34" charset="0"/>
              </a:rPr>
              <a:t>Elderly Residents and Nurses</a:t>
            </a:r>
            <a:endParaRPr lang="en-US" sz="1600" b="1" dirty="0">
              <a:latin typeface="Arial" pitchFamily="34" charset="0"/>
            </a:endParaRPr>
          </a:p>
          <a:p>
            <a:pPr algn="ctr" eaLnBrk="0" fontAlgn="base" hangingPunct="0">
              <a:spcBef>
                <a:spcPct val="0"/>
              </a:spcBef>
              <a:spcAft>
                <a:spcPct val="0"/>
              </a:spcAft>
            </a:pPr>
            <a:r>
              <a:rPr lang="en-US" sz="1600" b="1" dirty="0" smtClean="0">
                <a:solidFill>
                  <a:srgbClr val="0070C0"/>
                </a:solidFill>
                <a:latin typeface="Calibri" pitchFamily="34" charset="0"/>
                <a:ea typeface="Calibri" pitchFamily="34" charset="0"/>
                <a:cs typeface="Arial" pitchFamily="34" charset="0"/>
              </a:rPr>
              <a:t>Occupancy </a:t>
            </a:r>
            <a:r>
              <a:rPr lang="en-US" sz="1600" b="1" dirty="0">
                <a:solidFill>
                  <a:srgbClr val="0070C0"/>
                </a:solidFill>
                <a:latin typeface="Calibri" pitchFamily="34" charset="0"/>
                <a:ea typeface="Calibri" pitchFamily="34" charset="0"/>
                <a:cs typeface="Arial" pitchFamily="34" charset="0"/>
              </a:rPr>
              <a:t>or function types: </a:t>
            </a:r>
            <a:r>
              <a:rPr lang="en-US" sz="1600" b="1" dirty="0">
                <a:latin typeface="Calibri" pitchFamily="34" charset="0"/>
                <a:ea typeface="Calibri" pitchFamily="34" charset="0"/>
                <a:cs typeface="Arial" pitchFamily="34" charset="0"/>
              </a:rPr>
              <a:t>CCRC (Continuous </a:t>
            </a:r>
            <a:r>
              <a:rPr lang="en-US" sz="1600" b="1" dirty="0" smtClean="0">
                <a:latin typeface="Calibri" pitchFamily="34" charset="0"/>
                <a:ea typeface="Calibri" pitchFamily="34" charset="0"/>
                <a:cs typeface="Arial" pitchFamily="34" charset="0"/>
              </a:rPr>
              <a:t>Care Retirement </a:t>
            </a:r>
            <a:r>
              <a:rPr lang="en-US" sz="1600" b="1" dirty="0">
                <a:latin typeface="Calibri" pitchFamily="34" charset="0"/>
                <a:ea typeface="Calibri" pitchFamily="34" charset="0"/>
                <a:cs typeface="Arial" pitchFamily="34" charset="0"/>
              </a:rPr>
              <a:t>Center)</a:t>
            </a:r>
            <a:endParaRPr lang="en-US" sz="1600" b="1" dirty="0">
              <a:latin typeface="Arial" pitchFamily="34" charset="0"/>
            </a:endParaRPr>
          </a:p>
          <a:p>
            <a:pPr algn="ctr" eaLnBrk="0" fontAlgn="base" hangingPunct="0">
              <a:spcBef>
                <a:spcPct val="0"/>
              </a:spcBef>
              <a:spcAft>
                <a:spcPct val="0"/>
              </a:spcAft>
            </a:pPr>
            <a:r>
              <a:rPr lang="en-US" sz="1600" b="1" dirty="0" smtClean="0">
                <a:solidFill>
                  <a:srgbClr val="0070C0"/>
                </a:solidFill>
                <a:latin typeface="Calibri" pitchFamily="34" charset="0"/>
                <a:ea typeface="Calibri" pitchFamily="34" charset="0"/>
                <a:cs typeface="Arial" pitchFamily="34" charset="0"/>
              </a:rPr>
              <a:t>Size</a:t>
            </a:r>
            <a:r>
              <a:rPr lang="en-US" sz="1600" b="1" dirty="0">
                <a:solidFill>
                  <a:srgbClr val="0070C0"/>
                </a:solidFill>
                <a:latin typeface="Calibri" pitchFamily="34" charset="0"/>
                <a:ea typeface="Calibri" pitchFamily="34" charset="0"/>
                <a:cs typeface="Arial" pitchFamily="34" charset="0"/>
              </a:rPr>
              <a:t>: </a:t>
            </a:r>
            <a:r>
              <a:rPr lang="en-US" sz="1600" b="1" dirty="0">
                <a:latin typeface="Calibri" pitchFamily="34" charset="0"/>
                <a:ea typeface="Calibri" pitchFamily="34" charset="0"/>
                <a:cs typeface="Arial" pitchFamily="34" charset="0"/>
              </a:rPr>
              <a:t>790,000 SF</a:t>
            </a:r>
            <a:endParaRPr lang="en-US" sz="1600" b="1" dirty="0">
              <a:latin typeface="Arial" pitchFamily="34" charset="0"/>
            </a:endParaRPr>
          </a:p>
          <a:p>
            <a:pPr algn="ctr" eaLnBrk="0" fontAlgn="base" hangingPunct="0">
              <a:spcBef>
                <a:spcPct val="0"/>
              </a:spcBef>
              <a:spcAft>
                <a:spcPct val="0"/>
              </a:spcAft>
            </a:pPr>
            <a:r>
              <a:rPr lang="en-US" sz="1600" b="1" dirty="0" smtClean="0">
                <a:solidFill>
                  <a:srgbClr val="0070C0"/>
                </a:solidFill>
                <a:latin typeface="Calibri" pitchFamily="34" charset="0"/>
                <a:ea typeface="Calibri" pitchFamily="34" charset="0"/>
                <a:cs typeface="Arial" pitchFamily="34" charset="0"/>
              </a:rPr>
              <a:t>Height</a:t>
            </a:r>
            <a:r>
              <a:rPr lang="en-US" sz="1600" b="1" dirty="0">
                <a:solidFill>
                  <a:srgbClr val="0070C0"/>
                </a:solidFill>
                <a:latin typeface="Calibri" pitchFamily="34" charset="0"/>
                <a:ea typeface="Calibri" pitchFamily="34" charset="0"/>
                <a:cs typeface="Arial" pitchFamily="34" charset="0"/>
              </a:rPr>
              <a:t>: </a:t>
            </a:r>
            <a:r>
              <a:rPr lang="en-US" sz="1600" b="1" dirty="0">
                <a:latin typeface="Calibri" pitchFamily="34" charset="0"/>
                <a:ea typeface="Calibri" pitchFamily="34" charset="0"/>
                <a:cs typeface="Arial" pitchFamily="34" charset="0"/>
              </a:rPr>
              <a:t>103 feet, 7 above grade, 1 below grade</a:t>
            </a:r>
            <a:r>
              <a:rPr lang="en-US" sz="1600" b="1" dirty="0" smtClean="0">
                <a:latin typeface="Calibri" pitchFamily="34" charset="0"/>
                <a:ea typeface="Calibri" pitchFamily="34" charset="0"/>
                <a:cs typeface="Arial" pitchFamily="34" charset="0"/>
              </a:rPr>
              <a:t>.</a:t>
            </a:r>
          </a:p>
          <a:p>
            <a:pPr algn="ctr" eaLnBrk="0" fontAlgn="base" hangingPunct="0">
              <a:spcBef>
                <a:spcPct val="0"/>
              </a:spcBef>
              <a:spcAft>
                <a:spcPct val="0"/>
              </a:spcAft>
            </a:pPr>
            <a:r>
              <a:rPr lang="en-US" sz="1600" b="1" dirty="0" smtClean="0">
                <a:solidFill>
                  <a:srgbClr val="0070C0"/>
                </a:solidFill>
                <a:latin typeface="Calibri" pitchFamily="34" charset="0"/>
                <a:ea typeface="Calibri" pitchFamily="34" charset="0"/>
                <a:cs typeface="Arial" pitchFamily="34" charset="0"/>
              </a:rPr>
              <a:t>Construction </a:t>
            </a:r>
            <a:r>
              <a:rPr lang="en-US" sz="1600" b="1" dirty="0">
                <a:solidFill>
                  <a:srgbClr val="0070C0"/>
                </a:solidFill>
                <a:latin typeface="Calibri" pitchFamily="34" charset="0"/>
                <a:ea typeface="Calibri" pitchFamily="34" charset="0"/>
                <a:cs typeface="Arial" pitchFamily="34" charset="0"/>
              </a:rPr>
              <a:t>Dates: </a:t>
            </a:r>
            <a:r>
              <a:rPr lang="en-US" sz="1600" b="1" dirty="0">
                <a:latin typeface="Calibri" pitchFamily="34" charset="0"/>
                <a:ea typeface="Calibri" pitchFamily="34" charset="0"/>
                <a:cs typeface="Arial" pitchFamily="34" charset="0"/>
              </a:rPr>
              <a:t>Nov 1, 2006 to </a:t>
            </a:r>
            <a:r>
              <a:rPr lang="en-US" sz="1600" b="1" dirty="0" smtClean="0">
                <a:latin typeface="Calibri" pitchFamily="34" charset="0"/>
                <a:ea typeface="Calibri" pitchFamily="34" charset="0"/>
                <a:cs typeface="Arial" pitchFamily="34" charset="0"/>
              </a:rPr>
              <a:t>Match  2009</a:t>
            </a:r>
          </a:p>
          <a:p>
            <a:pPr algn="ctr" eaLnBrk="0" fontAlgn="base" hangingPunct="0">
              <a:spcBef>
                <a:spcPct val="0"/>
              </a:spcBef>
              <a:spcAft>
                <a:spcPct val="0"/>
              </a:spcAft>
            </a:pPr>
            <a:r>
              <a:rPr lang="en-US" sz="1600" b="1" dirty="0" smtClean="0">
                <a:solidFill>
                  <a:srgbClr val="0070C0"/>
                </a:solidFill>
                <a:latin typeface="Calibri" pitchFamily="34" charset="0"/>
                <a:ea typeface="Calibri" pitchFamily="34" charset="0"/>
                <a:cs typeface="Arial" pitchFamily="34" charset="0"/>
              </a:rPr>
              <a:t>Delivery </a:t>
            </a:r>
            <a:r>
              <a:rPr lang="en-US" sz="1600" b="1" dirty="0">
                <a:solidFill>
                  <a:srgbClr val="0070C0"/>
                </a:solidFill>
                <a:latin typeface="Calibri" pitchFamily="34" charset="0"/>
                <a:ea typeface="Calibri" pitchFamily="34" charset="0"/>
                <a:cs typeface="Arial" pitchFamily="34" charset="0"/>
              </a:rPr>
              <a:t>method: </a:t>
            </a:r>
            <a:r>
              <a:rPr lang="en-US" sz="1600" b="1" dirty="0">
                <a:solidFill>
                  <a:srgbClr val="000000"/>
                </a:solidFill>
                <a:latin typeface="Calibri" pitchFamily="34" charset="0"/>
                <a:ea typeface="Calibri" pitchFamily="34" charset="0"/>
                <a:cs typeface="Arial" pitchFamily="34" charset="0"/>
              </a:rPr>
              <a:t>CM </a:t>
            </a:r>
            <a:r>
              <a:rPr lang="en-US" sz="1600" b="1" dirty="0" smtClean="0">
                <a:solidFill>
                  <a:srgbClr val="000000"/>
                </a:solidFill>
                <a:latin typeface="Calibri" pitchFamily="34" charset="0"/>
                <a:ea typeface="Calibri" pitchFamily="34" charset="0"/>
                <a:cs typeface="Arial" pitchFamily="34" charset="0"/>
              </a:rPr>
              <a:t>Agency</a:t>
            </a:r>
          </a:p>
          <a:p>
            <a:pPr algn="ctr" eaLnBrk="0" fontAlgn="base" hangingPunct="0">
              <a:spcBef>
                <a:spcPct val="0"/>
              </a:spcBef>
              <a:spcAft>
                <a:spcPct val="0"/>
              </a:spcAft>
            </a:pPr>
            <a:r>
              <a:rPr lang="en-US" sz="1600" b="1" dirty="0" smtClean="0">
                <a:solidFill>
                  <a:srgbClr val="0070C0"/>
                </a:solidFill>
                <a:latin typeface="Calibri" pitchFamily="34" charset="0"/>
                <a:ea typeface="Calibri" pitchFamily="34" charset="0"/>
                <a:cs typeface="Arial" pitchFamily="34" charset="0"/>
              </a:rPr>
              <a:t>Bid </a:t>
            </a:r>
            <a:r>
              <a:rPr lang="en-US" sz="1600" b="1" dirty="0">
                <a:solidFill>
                  <a:srgbClr val="0070C0"/>
                </a:solidFill>
                <a:latin typeface="Calibri" pitchFamily="34" charset="0"/>
                <a:ea typeface="Calibri" pitchFamily="34" charset="0"/>
                <a:cs typeface="Arial" pitchFamily="34" charset="0"/>
              </a:rPr>
              <a:t>Cost: </a:t>
            </a:r>
            <a:r>
              <a:rPr lang="en-US" sz="1600" b="1" dirty="0">
                <a:solidFill>
                  <a:srgbClr val="000000"/>
                </a:solidFill>
                <a:latin typeface="Calibri" pitchFamily="34" charset="0"/>
                <a:ea typeface="Calibri" pitchFamily="34" charset="0"/>
                <a:cs typeface="Arial" pitchFamily="34" charset="0"/>
              </a:rPr>
              <a:t>GMP of $97 Million</a:t>
            </a:r>
            <a:endParaRPr lang="en-US" sz="1600" b="1" dirty="0">
              <a:latin typeface="Arial" pitchFamily="34" charset="0"/>
            </a:endParaRPr>
          </a:p>
        </p:txBody>
      </p:sp>
      <p:grpSp>
        <p:nvGrpSpPr>
          <p:cNvPr id="3" name="Group 49"/>
          <p:cNvGrpSpPr/>
          <p:nvPr/>
        </p:nvGrpSpPr>
        <p:grpSpPr>
          <a:xfrm>
            <a:off x="21564600" y="2705100"/>
            <a:ext cx="2286000" cy="197230"/>
            <a:chOff x="332581" y="3202781"/>
            <a:chExt cx="3291840" cy="182880"/>
          </a:xfrm>
        </p:grpSpPr>
        <p:cxnSp>
          <p:nvCxnSpPr>
            <p:cNvPr id="56" name="Straight Connector 55"/>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72"/>
          <p:cNvGrpSpPr/>
          <p:nvPr/>
        </p:nvGrpSpPr>
        <p:grpSpPr>
          <a:xfrm>
            <a:off x="125485" y="190500"/>
            <a:ext cx="8960602" cy="6555049"/>
            <a:chOff x="237671" y="268288"/>
            <a:chExt cx="9177792" cy="6627166"/>
          </a:xfrm>
        </p:grpSpPr>
        <p:grpSp>
          <p:nvGrpSpPr>
            <p:cNvPr id="5" name="Group 92"/>
            <p:cNvGrpSpPr>
              <a:grpSpLocks/>
            </p:cNvGrpSpPr>
            <p:nvPr/>
          </p:nvGrpSpPr>
          <p:grpSpPr bwMode="auto">
            <a:xfrm>
              <a:off x="5110163" y="395288"/>
              <a:ext cx="981075" cy="565150"/>
              <a:chOff x="3783921" y="107661"/>
              <a:chExt cx="981075" cy="565150"/>
            </a:xfrm>
          </p:grpSpPr>
          <p:grpSp>
            <p:nvGrpSpPr>
              <p:cNvPr id="6" name="Group 192"/>
              <p:cNvGrpSpPr>
                <a:grpSpLocks/>
              </p:cNvGrpSpPr>
              <p:nvPr/>
            </p:nvGrpSpPr>
            <p:grpSpPr bwMode="auto">
              <a:xfrm>
                <a:off x="3895165" y="227150"/>
                <a:ext cx="762000" cy="339866"/>
                <a:chOff x="-1211605" y="3738092"/>
                <a:chExt cx="990600" cy="381000"/>
              </a:xfrm>
            </p:grpSpPr>
            <p:sp>
              <p:nvSpPr>
                <p:cNvPr id="120"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121"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118" name="Oval 117"/>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9" name="Oval 118"/>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7" name="Group 129"/>
            <p:cNvGrpSpPr>
              <a:grpSpLocks/>
            </p:cNvGrpSpPr>
            <p:nvPr/>
          </p:nvGrpSpPr>
          <p:grpSpPr bwMode="auto">
            <a:xfrm>
              <a:off x="5905500" y="268288"/>
              <a:ext cx="3509963" cy="6563666"/>
              <a:chOff x="12107211" y="457658"/>
              <a:chExt cx="3509963" cy="6563666"/>
            </a:xfrm>
          </p:grpSpPr>
          <p:sp>
            <p:nvSpPr>
              <p:cNvPr id="106" name="Freeform 105"/>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7" name="Cube 106"/>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8" name="Cube 107"/>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 name="Cube 108"/>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0" name="Oval 109"/>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1" name="Oval 110"/>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2" name="Cube 111"/>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8" name="Group 30"/>
              <p:cNvGrpSpPr>
                <a:grpSpLocks/>
              </p:cNvGrpSpPr>
              <p:nvPr/>
            </p:nvGrpSpPr>
            <p:grpSpPr bwMode="auto">
              <a:xfrm>
                <a:off x="12259611" y="683083"/>
                <a:ext cx="3357563" cy="390881"/>
                <a:chOff x="3502961" y="562432"/>
                <a:chExt cx="3357563" cy="390881"/>
              </a:xfrm>
            </p:grpSpPr>
            <p:sp>
              <p:nvSpPr>
                <p:cNvPr id="115" name="Freeform 114"/>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16" name="Straight Connector 115"/>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14" name="Freeform 113"/>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76" name="Cube 75"/>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 name="Cube 76"/>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 name="Freeform 77"/>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9" name="Cube 78"/>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 name="Cube 79"/>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 name="Cube 80"/>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Cube 81"/>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 name="Cube 82"/>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9" name="Group 115"/>
            <p:cNvGrpSpPr>
              <a:grpSpLocks/>
            </p:cNvGrpSpPr>
            <p:nvPr/>
          </p:nvGrpSpPr>
          <p:grpSpPr bwMode="auto">
            <a:xfrm>
              <a:off x="1152133" y="493203"/>
              <a:ext cx="445311" cy="377825"/>
              <a:chOff x="-1893507" y="211926"/>
              <a:chExt cx="445311" cy="377825"/>
            </a:xfrm>
          </p:grpSpPr>
          <p:sp>
            <p:nvSpPr>
              <p:cNvPr id="98" name="Oval 97"/>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9" name="Oval 98"/>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0" name="Oval 99"/>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1" name="Oval 100"/>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2" name="Oval 101"/>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3" name="Oval 102"/>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4" name="Oval 103"/>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5" name="Oval 104"/>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85" name="Cube 84"/>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 name="Cube 85"/>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7"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10" name="Group 116"/>
            <p:cNvGrpSpPr>
              <a:grpSpLocks/>
            </p:cNvGrpSpPr>
            <p:nvPr/>
          </p:nvGrpSpPr>
          <p:grpSpPr bwMode="auto">
            <a:xfrm>
              <a:off x="1790700" y="281277"/>
              <a:ext cx="3124200" cy="730150"/>
              <a:chOff x="-3107460" y="1653540"/>
              <a:chExt cx="3124200" cy="730150"/>
            </a:xfrm>
          </p:grpSpPr>
          <p:grpSp>
            <p:nvGrpSpPr>
              <p:cNvPr id="11" name="Group 58"/>
              <p:cNvGrpSpPr>
                <a:grpSpLocks/>
              </p:cNvGrpSpPr>
              <p:nvPr/>
            </p:nvGrpSpPr>
            <p:grpSpPr bwMode="auto">
              <a:xfrm>
                <a:off x="-3107460" y="1653540"/>
                <a:ext cx="3124200" cy="587375"/>
                <a:chOff x="5451708" y="475726"/>
                <a:chExt cx="4495800" cy="586880"/>
              </a:xfrm>
            </p:grpSpPr>
            <p:sp>
              <p:nvSpPr>
                <p:cNvPr id="96"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97" name="Straight Connector 96"/>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5"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89" name="Oval 88"/>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0" name="Freeform 89"/>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1"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92" name="Straight Connector 91"/>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3"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122" name="Rounded Rectangle 121"/>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14" name="Group 65"/>
          <p:cNvGrpSpPr>
            <a:grpSpLocks/>
          </p:cNvGrpSpPr>
          <p:nvPr/>
        </p:nvGrpSpPr>
        <p:grpSpPr bwMode="auto">
          <a:xfrm>
            <a:off x="21907500" y="5257800"/>
            <a:ext cx="2286000" cy="1066800"/>
            <a:chOff x="4191000" y="4800600"/>
            <a:chExt cx="2286000" cy="1066800"/>
          </a:xfrm>
        </p:grpSpPr>
        <p:pic>
          <p:nvPicPr>
            <p:cNvPr id="138" name="Picture 4" descr="I:\Thesis (mines) 2008-2009\Progress Photos\Most Recent\West Elevation 7-18-08.JPG"/>
            <p:cNvPicPr>
              <a:picLocks noChangeAspect="1" noChangeArrowheads="1"/>
            </p:cNvPicPr>
            <p:nvPr/>
          </p:nvPicPr>
          <p:blipFill>
            <a:blip r:embed="rId4" cstate="print">
              <a:duotone>
                <a:prstClr val="black"/>
                <a:schemeClr val="tx2">
                  <a:tint val="45000"/>
                  <a:satMod val="400000"/>
                </a:schemeClr>
              </a:duotone>
            </a:blip>
            <a:srcRect t="10405" b="16762"/>
            <a:stretch>
              <a:fillRect/>
            </a:stretch>
          </p:blipFill>
          <p:spPr bwMode="auto">
            <a:xfrm>
              <a:off x="4191000" y="4800600"/>
              <a:ext cx="2286000" cy="1066800"/>
            </a:xfrm>
            <a:prstGeom prst="rect">
              <a:avLst/>
            </a:prstGeom>
            <a:noFill/>
            <a:ln>
              <a:noFill/>
            </a:ln>
          </p:spPr>
        </p:pic>
        <p:pic>
          <p:nvPicPr>
            <p:cNvPr id="139" name="Picture 4" descr="I:\Thesis (mines) 2008-2009\Progress Photos\Most Recent\West Elevation 7-18-08.JPG"/>
            <p:cNvPicPr>
              <a:picLocks noChangeAspect="1" noChangeArrowheads="1"/>
            </p:cNvPicPr>
            <p:nvPr/>
          </p:nvPicPr>
          <p:blipFill>
            <a:blip r:embed="rId4"/>
            <a:srcRect l="3333" t="15607" r="3333" b="21964"/>
            <a:stretch>
              <a:fillRect/>
            </a:stretch>
          </p:blipFill>
          <p:spPr bwMode="auto">
            <a:xfrm>
              <a:off x="4267200" y="4876800"/>
              <a:ext cx="2133600" cy="914400"/>
            </a:xfrm>
            <a:prstGeom prst="rect">
              <a:avLst/>
            </a:prstGeom>
            <a:noFill/>
            <a:ln w="9525">
              <a:solidFill>
                <a:schemeClr val="bg1"/>
              </a:solidFill>
              <a:miter lim="800000"/>
              <a:headEnd/>
              <a:tailEnd/>
            </a:ln>
          </p:spPr>
        </p:pic>
      </p:grpSp>
      <p:grpSp>
        <p:nvGrpSpPr>
          <p:cNvPr id="15" name="Group 60"/>
          <p:cNvGrpSpPr>
            <a:grpSpLocks/>
          </p:cNvGrpSpPr>
          <p:nvPr/>
        </p:nvGrpSpPr>
        <p:grpSpPr bwMode="auto">
          <a:xfrm>
            <a:off x="19469100" y="5257800"/>
            <a:ext cx="2286000" cy="1066800"/>
            <a:chOff x="4191000" y="3581400"/>
            <a:chExt cx="2286000" cy="1066800"/>
          </a:xfrm>
        </p:grpSpPr>
        <p:pic>
          <p:nvPicPr>
            <p:cNvPr id="141" name="Picture 16" descr="I:\Thesis (mines) 2008-2009\Progress Photos\092107\Ingleside 09.21.07 (9).JPG"/>
            <p:cNvPicPr>
              <a:picLocks noChangeAspect="1" noChangeArrowheads="1"/>
            </p:cNvPicPr>
            <p:nvPr/>
          </p:nvPicPr>
          <p:blipFill>
            <a:blip r:embed="rId5" cstate="print">
              <a:duotone>
                <a:prstClr val="black"/>
                <a:schemeClr val="tx2">
                  <a:tint val="45000"/>
                  <a:satMod val="400000"/>
                </a:schemeClr>
              </a:duotone>
            </a:blip>
            <a:srcRect t="33353" b="4443"/>
            <a:stretch>
              <a:fillRect/>
            </a:stretch>
          </p:blipFill>
          <p:spPr bwMode="auto">
            <a:xfrm>
              <a:off x="4191000" y="3581400"/>
              <a:ext cx="2286000" cy="1066800"/>
            </a:xfrm>
            <a:prstGeom prst="rect">
              <a:avLst/>
            </a:prstGeom>
            <a:noFill/>
            <a:ln>
              <a:noFill/>
            </a:ln>
          </p:spPr>
        </p:pic>
        <p:pic>
          <p:nvPicPr>
            <p:cNvPr id="142" name="Picture 16" descr="I:\Thesis (mines) 2008-2009\Progress Photos\092107\Ingleside 09.21.07 (9).JPG"/>
            <p:cNvPicPr>
              <a:picLocks noChangeAspect="1" noChangeArrowheads="1"/>
            </p:cNvPicPr>
            <p:nvPr/>
          </p:nvPicPr>
          <p:blipFill>
            <a:blip r:embed="rId5"/>
            <a:srcRect l="3333" t="37796" r="3333" b="8887"/>
            <a:stretch>
              <a:fillRect/>
            </a:stretch>
          </p:blipFill>
          <p:spPr bwMode="auto">
            <a:xfrm>
              <a:off x="4267200" y="3657600"/>
              <a:ext cx="2133600" cy="914400"/>
            </a:xfrm>
            <a:prstGeom prst="rect">
              <a:avLst/>
            </a:prstGeom>
            <a:noFill/>
            <a:ln w="9525">
              <a:solidFill>
                <a:schemeClr val="bg1"/>
              </a:solidFill>
              <a:miter lim="800000"/>
              <a:headEnd/>
              <a:tailEnd/>
            </a:ln>
          </p:spPr>
        </p:pic>
      </p:grpSp>
      <p:grpSp>
        <p:nvGrpSpPr>
          <p:cNvPr id="16" name="Group 62"/>
          <p:cNvGrpSpPr>
            <a:grpSpLocks/>
          </p:cNvGrpSpPr>
          <p:nvPr/>
        </p:nvGrpSpPr>
        <p:grpSpPr bwMode="auto">
          <a:xfrm>
            <a:off x="24269700" y="5257800"/>
            <a:ext cx="1905000" cy="1062038"/>
            <a:chOff x="-685800" y="4800600"/>
            <a:chExt cx="2286000" cy="1061476"/>
          </a:xfrm>
        </p:grpSpPr>
        <p:pic>
          <p:nvPicPr>
            <p:cNvPr id="144" name="Picture 6" descr="I:\Thesis (mines) 2008-2009\Progress Photos\Most Recent\Northwest 7-25-08.JPG"/>
            <p:cNvPicPr>
              <a:picLocks noChangeAspect="1" noChangeArrowheads="1"/>
            </p:cNvPicPr>
            <p:nvPr/>
          </p:nvPicPr>
          <p:blipFill>
            <a:blip r:embed="rId6" cstate="print">
              <a:duotone>
                <a:prstClr val="black"/>
                <a:schemeClr val="tx2">
                  <a:tint val="45000"/>
                  <a:satMod val="400000"/>
                </a:schemeClr>
              </a:duotone>
            </a:blip>
            <a:srcRect t="12555"/>
            <a:stretch>
              <a:fillRect/>
            </a:stretch>
          </p:blipFill>
          <p:spPr bwMode="auto">
            <a:xfrm>
              <a:off x="-685800" y="4800600"/>
              <a:ext cx="2286000" cy="1061476"/>
            </a:xfrm>
            <a:prstGeom prst="rect">
              <a:avLst/>
            </a:prstGeom>
            <a:noFill/>
            <a:ln>
              <a:noFill/>
            </a:ln>
          </p:spPr>
        </p:pic>
        <p:pic>
          <p:nvPicPr>
            <p:cNvPr id="145" name="Picture 6" descr="I:\Thesis (mines) 2008-2009\Progress Photos\Most Recent\Northwest 7-25-08.JPG"/>
            <p:cNvPicPr>
              <a:picLocks noChangeAspect="1" noChangeArrowheads="1"/>
            </p:cNvPicPr>
            <p:nvPr/>
          </p:nvPicPr>
          <p:blipFill>
            <a:blip r:embed="rId6"/>
            <a:srcRect l="3333" t="18832" r="3333" b="5840"/>
            <a:stretch>
              <a:fillRect/>
            </a:stretch>
          </p:blipFill>
          <p:spPr bwMode="auto">
            <a:xfrm>
              <a:off x="-609600" y="4876800"/>
              <a:ext cx="2133600" cy="914400"/>
            </a:xfrm>
            <a:prstGeom prst="rect">
              <a:avLst/>
            </a:prstGeom>
            <a:noFill/>
            <a:ln w="9525">
              <a:solidFill>
                <a:schemeClr val="bg1"/>
              </a:solidFill>
              <a:miter lim="800000"/>
              <a:headEnd/>
              <a:tailEnd/>
            </a:ln>
          </p:spPr>
        </p:pic>
      </p:grpSp>
      <p:grpSp>
        <p:nvGrpSpPr>
          <p:cNvPr id="18" name="Group 53"/>
          <p:cNvGrpSpPr>
            <a:grpSpLocks/>
          </p:cNvGrpSpPr>
          <p:nvPr/>
        </p:nvGrpSpPr>
        <p:grpSpPr bwMode="auto">
          <a:xfrm>
            <a:off x="19469100" y="1447800"/>
            <a:ext cx="2286000" cy="932544"/>
            <a:chOff x="1905000" y="5105400"/>
            <a:chExt cx="2286000" cy="1066800"/>
          </a:xfrm>
        </p:grpSpPr>
        <p:pic>
          <p:nvPicPr>
            <p:cNvPr id="156" name="Picture 2" descr="E:\Thesis (mines) 2008-2009\Progress Photos\062907\Ingleside 06.29.07 (5).JPG"/>
            <p:cNvPicPr>
              <a:picLocks noChangeAspect="1" noChangeArrowheads="1"/>
            </p:cNvPicPr>
            <p:nvPr/>
          </p:nvPicPr>
          <p:blipFill>
            <a:blip r:embed="rId7" cstate="print">
              <a:duotone>
                <a:prstClr val="black"/>
                <a:schemeClr val="tx2">
                  <a:tint val="45000"/>
                  <a:satMod val="400000"/>
                </a:schemeClr>
              </a:duotone>
            </a:blip>
            <a:srcRect t="37778"/>
            <a:stretch>
              <a:fillRect/>
            </a:stretch>
          </p:blipFill>
          <p:spPr bwMode="auto">
            <a:xfrm>
              <a:off x="1905000" y="5105400"/>
              <a:ext cx="2286000" cy="1066800"/>
            </a:xfrm>
            <a:prstGeom prst="rect">
              <a:avLst/>
            </a:prstGeom>
            <a:noFill/>
            <a:ln w="9525">
              <a:noFill/>
              <a:miter lim="800000"/>
              <a:headEnd/>
              <a:tailEnd/>
            </a:ln>
          </p:spPr>
        </p:pic>
        <p:pic>
          <p:nvPicPr>
            <p:cNvPr id="157" name="Picture 2" descr="E:\Thesis (mines) 2008-2009\Progress Photos\062907\Ingleside 06.29.07 (5).JPG"/>
            <p:cNvPicPr>
              <a:picLocks noChangeAspect="1" noChangeArrowheads="1"/>
            </p:cNvPicPr>
            <p:nvPr/>
          </p:nvPicPr>
          <p:blipFill>
            <a:blip r:embed="rId8" cstate="print"/>
            <a:srcRect l="3333" t="42223" r="3333" b="4443"/>
            <a:stretch>
              <a:fillRect/>
            </a:stretch>
          </p:blipFill>
          <p:spPr bwMode="auto">
            <a:xfrm>
              <a:off x="1981200" y="5181600"/>
              <a:ext cx="2133600" cy="914400"/>
            </a:xfrm>
            <a:prstGeom prst="rect">
              <a:avLst/>
            </a:prstGeom>
            <a:noFill/>
            <a:ln w="9525">
              <a:solidFill>
                <a:schemeClr val="bg1"/>
              </a:solidFill>
              <a:miter lim="800000"/>
              <a:headEnd/>
              <a:tailEnd/>
            </a:ln>
          </p:spPr>
        </p:pic>
      </p:grpSp>
      <p:grpSp>
        <p:nvGrpSpPr>
          <p:cNvPr id="169" name="Group 168"/>
          <p:cNvGrpSpPr/>
          <p:nvPr/>
        </p:nvGrpSpPr>
        <p:grpSpPr>
          <a:xfrm>
            <a:off x="21897069" y="1457778"/>
            <a:ext cx="4125231" cy="922566"/>
            <a:chOff x="13001625" y="4106634"/>
            <a:chExt cx="4125231" cy="922566"/>
          </a:xfrm>
        </p:grpSpPr>
        <p:pic>
          <p:nvPicPr>
            <p:cNvPr id="154" name="Picture 4" descr="\\aep.coeaccess.psu.edu\profiles$\dpt5001\Desktop\Panaroma on line.jpg"/>
            <p:cNvPicPr>
              <a:picLocks noChangeAspect="1" noChangeArrowheads="1"/>
            </p:cNvPicPr>
            <p:nvPr/>
          </p:nvPicPr>
          <p:blipFill>
            <a:blip r:embed="rId9"/>
            <a:srcRect b="55543"/>
            <a:stretch>
              <a:fillRect/>
            </a:stretch>
          </p:blipFill>
          <p:spPr bwMode="auto">
            <a:xfrm>
              <a:off x="13012056" y="4106634"/>
              <a:ext cx="4114800" cy="914400"/>
            </a:xfrm>
            <a:prstGeom prst="rect">
              <a:avLst/>
            </a:prstGeom>
            <a:noFill/>
            <a:ln w="9525">
              <a:noFill/>
              <a:miter lim="800000"/>
              <a:headEnd/>
              <a:tailEnd/>
            </a:ln>
          </p:spPr>
        </p:pic>
        <p:sp>
          <p:nvSpPr>
            <p:cNvPr id="159" name="Frame 158"/>
            <p:cNvSpPr/>
            <p:nvPr/>
          </p:nvSpPr>
          <p:spPr>
            <a:xfrm>
              <a:off x="13001625" y="4114800"/>
              <a:ext cx="4114800" cy="914400"/>
            </a:xfrm>
            <a:prstGeom prst="frame">
              <a:avLst>
                <a:gd name="adj1" fmla="val 8996"/>
              </a:avLst>
            </a:prstGeom>
            <a:solidFill>
              <a:schemeClr val="tx2">
                <a:lumMod val="60000"/>
                <a:lumOff val="4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7" name="Group 49"/>
          <p:cNvGrpSpPr>
            <a:grpSpLocks/>
          </p:cNvGrpSpPr>
          <p:nvPr/>
        </p:nvGrpSpPr>
        <p:grpSpPr bwMode="auto">
          <a:xfrm>
            <a:off x="11887200" y="1860550"/>
            <a:ext cx="3633787" cy="196850"/>
            <a:chOff x="332581" y="3202781"/>
            <a:chExt cx="3291840" cy="182880"/>
          </a:xfrm>
        </p:grpSpPr>
        <p:cxnSp>
          <p:nvCxnSpPr>
            <p:cNvPr id="130" name="Straight Connector 129"/>
            <p:cNvCxnSpPr/>
            <p:nvPr/>
          </p:nvCxnSpPr>
          <p:spPr>
            <a:xfrm>
              <a:off x="332581" y="3322242"/>
              <a:ext cx="3291840" cy="1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5400000">
              <a:off x="279971" y="3292782"/>
              <a:ext cx="182880" cy="2876"/>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40" name="Picture 4" descr="http://info.springstreet.com/property/12/562212/index/562212.i01.jpg"/>
          <p:cNvPicPr>
            <a:picLocks noChangeAspect="1" noChangeArrowheads="1"/>
          </p:cNvPicPr>
          <p:nvPr/>
        </p:nvPicPr>
        <p:blipFill>
          <a:blip r:embed="rId10"/>
          <a:srcRect/>
          <a:stretch>
            <a:fillRect/>
          </a:stretch>
        </p:blipFill>
        <p:spPr bwMode="auto">
          <a:xfrm>
            <a:off x="9944100" y="1676400"/>
            <a:ext cx="1684694" cy="1981200"/>
          </a:xfrm>
          <a:prstGeom prst="rect">
            <a:avLst/>
          </a:prstGeom>
          <a:ln>
            <a:noFill/>
          </a:ln>
          <a:effectLst>
            <a:outerShdw blurRad="292100" dist="139700" dir="2700000" algn="tl" rotWithShape="0">
              <a:srgbClr val="333333">
                <a:alpha val="65000"/>
              </a:srgbClr>
            </a:outerShdw>
          </a:effectLst>
        </p:spPr>
      </p:pic>
      <p:pic>
        <p:nvPicPr>
          <p:cNvPr id="143" name="Picture 18" descr="http://www.montviewrealty.com/images/inglesfarm.jpg"/>
          <p:cNvPicPr>
            <a:picLocks noChangeAspect="1" noChangeArrowheads="1"/>
          </p:cNvPicPr>
          <p:nvPr/>
        </p:nvPicPr>
        <p:blipFill>
          <a:blip r:embed="rId11"/>
          <a:srcRect/>
          <a:stretch>
            <a:fillRect/>
          </a:stretch>
        </p:blipFill>
        <p:spPr bwMode="auto">
          <a:xfrm>
            <a:off x="15049500" y="4762500"/>
            <a:ext cx="2280745" cy="1322832"/>
          </a:xfrm>
          <a:prstGeom prst="rect">
            <a:avLst/>
          </a:prstGeom>
          <a:noFill/>
        </p:spPr>
      </p:pic>
      <p:pic>
        <p:nvPicPr>
          <p:cNvPr id="148" name="Picture 19" descr="E:\Thesis (mines) 2008-2009\- Progress Photos (From Joey's CDs)\Most Recent\West Elevation 7-18-08.JPG"/>
          <p:cNvPicPr>
            <a:picLocks noChangeAspect="1" noChangeArrowheads="1"/>
          </p:cNvPicPr>
          <p:nvPr/>
        </p:nvPicPr>
        <p:blipFill>
          <a:blip r:embed="rId12" cstate="print"/>
          <a:srcRect l="35815" r="11464" b="9383"/>
          <a:stretch>
            <a:fillRect/>
          </a:stretch>
        </p:blipFill>
        <p:spPr bwMode="auto">
          <a:xfrm>
            <a:off x="9944100" y="4100664"/>
            <a:ext cx="1638300" cy="1804836"/>
          </a:xfrm>
          <a:prstGeom prst="rect">
            <a:avLst/>
          </a:prstGeom>
          <a:ln>
            <a:solidFill>
              <a:schemeClr val="tx1"/>
            </a:solidFill>
          </a:ln>
          <a:effectLst>
            <a:outerShdw blurRad="292100" dist="139700" dir="2700000" algn="tl" rotWithShape="0">
              <a:srgbClr val="333333">
                <a:alpha val="65000"/>
              </a:srgbClr>
            </a:outerShdw>
          </a:effectLst>
        </p:spPr>
      </p:pic>
      <p:sp>
        <p:nvSpPr>
          <p:cNvPr id="155" name="Rectangle 8"/>
          <p:cNvSpPr>
            <a:spLocks noChangeArrowheads="1"/>
          </p:cNvSpPr>
          <p:nvPr/>
        </p:nvSpPr>
        <p:spPr bwMode="auto">
          <a:xfrm>
            <a:off x="11925300" y="1524000"/>
            <a:ext cx="5334000" cy="4534863"/>
          </a:xfrm>
          <a:prstGeom prst="rect">
            <a:avLst/>
          </a:prstGeom>
          <a:noFill/>
          <a:ln w="12700">
            <a:noFill/>
            <a:miter lim="800000"/>
            <a:headEnd/>
            <a:tailEnd/>
          </a:ln>
          <a:effectLst/>
        </p:spPr>
        <p:txBody>
          <a:bodyPr vert="horz" wrap="square" lIns="101886" tIns="50943" rIns="101886" bIns="50943" numCol="1" anchor="ctr" anchorCtr="0" compatLnSpc="1">
            <a:prstTxWarp prst="textNoShape">
              <a:avLst/>
            </a:prstTxWarp>
            <a:spAutoFit/>
          </a:bodyPr>
          <a:lstStyle/>
          <a:p>
            <a:pPr eaLnBrk="0" fontAlgn="base" hangingPunct="0">
              <a:spcBef>
                <a:spcPct val="0"/>
              </a:spcBef>
              <a:spcAft>
                <a:spcPct val="0"/>
              </a:spcAft>
            </a:pPr>
            <a:r>
              <a:rPr lang="en-US" sz="2000" b="1" dirty="0" smtClean="0">
                <a:solidFill>
                  <a:srgbClr val="00B050"/>
                </a:solidFill>
                <a:latin typeface="Calibri" pitchFamily="34" charset="0"/>
                <a:ea typeface="Calibri" pitchFamily="34" charset="0"/>
                <a:cs typeface="Arial" pitchFamily="34" charset="0"/>
              </a:rPr>
              <a:t>Project Team</a:t>
            </a:r>
          </a:p>
          <a:p>
            <a:pPr eaLnBrk="0" fontAlgn="base" hangingPunct="0">
              <a:spcBef>
                <a:spcPct val="0"/>
              </a:spcBef>
              <a:spcAft>
                <a:spcPct val="0"/>
              </a:spcAft>
            </a:pPr>
            <a:endParaRPr lang="en-US" b="1" dirty="0" smtClean="0">
              <a:solidFill>
                <a:srgbClr val="00B050"/>
              </a:solidFill>
              <a:latin typeface="Calibri" pitchFamily="34" charset="0"/>
              <a:ea typeface="Calibri" pitchFamily="34" charset="0"/>
              <a:cs typeface="Arial" pitchFamily="34" charset="0"/>
            </a:endParaRPr>
          </a:p>
          <a:p>
            <a:pPr eaLnBrk="0" fontAlgn="base" hangingPunct="0">
              <a:spcBef>
                <a:spcPct val="0"/>
              </a:spcBef>
              <a:spcAft>
                <a:spcPct val="0"/>
              </a:spcAft>
            </a:pPr>
            <a:r>
              <a:rPr lang="en-US" b="1" dirty="0" smtClean="0">
                <a:solidFill>
                  <a:srgbClr val="0070C0"/>
                </a:solidFill>
                <a:latin typeface="Calibri" pitchFamily="34" charset="0"/>
                <a:ea typeface="Calibri" pitchFamily="34" charset="0"/>
                <a:cs typeface="Arial" pitchFamily="34" charset="0"/>
              </a:rPr>
              <a:t>Owner</a:t>
            </a:r>
            <a:r>
              <a:rPr lang="en-US" b="1" dirty="0">
                <a:solidFill>
                  <a:srgbClr val="0070C0"/>
                </a:solidFill>
                <a:latin typeface="Arial" pitchFamily="34" charset="0"/>
              </a:rPr>
              <a:t>:</a:t>
            </a:r>
          </a:p>
          <a:p>
            <a:pPr eaLnBrk="0" fontAlgn="base" hangingPunct="0">
              <a:spcBef>
                <a:spcPct val="0"/>
              </a:spcBef>
              <a:spcAft>
                <a:spcPct val="0"/>
              </a:spcAft>
            </a:pPr>
            <a:r>
              <a:rPr lang="en-US" b="1" dirty="0">
                <a:latin typeface="Calibri" pitchFamily="34" charset="0"/>
                <a:ea typeface="Calibri" pitchFamily="34" charset="0"/>
                <a:cs typeface="Arial" pitchFamily="34" charset="0"/>
              </a:rPr>
              <a:t>     Ingleside Presbyterian </a:t>
            </a:r>
            <a:r>
              <a:rPr lang="en-US" b="1" dirty="0" smtClean="0">
                <a:latin typeface="Calibri" pitchFamily="34" charset="0"/>
                <a:ea typeface="Calibri" pitchFamily="34" charset="0"/>
                <a:cs typeface="Arial" pitchFamily="34" charset="0"/>
              </a:rPr>
              <a:t>Retirement Community</a:t>
            </a:r>
          </a:p>
          <a:p>
            <a:pPr eaLnBrk="0" fontAlgn="base" hangingPunct="0">
              <a:spcBef>
                <a:spcPct val="0"/>
              </a:spcBef>
              <a:spcAft>
                <a:spcPct val="0"/>
              </a:spcAft>
            </a:pPr>
            <a:endParaRPr lang="en-US" b="1" dirty="0">
              <a:latin typeface="Calibri" pitchFamily="34" charset="0"/>
              <a:ea typeface="Calibri" pitchFamily="34" charset="0"/>
              <a:cs typeface="Arial" pitchFamily="34" charset="0"/>
            </a:endParaRPr>
          </a:p>
          <a:p>
            <a:pPr eaLnBrk="0" fontAlgn="base" hangingPunct="0">
              <a:spcBef>
                <a:spcPct val="0"/>
              </a:spcBef>
              <a:spcAft>
                <a:spcPct val="0"/>
              </a:spcAft>
            </a:pPr>
            <a:r>
              <a:rPr lang="en-US" b="1" dirty="0">
                <a:solidFill>
                  <a:srgbClr val="0070C0"/>
                </a:solidFill>
                <a:latin typeface="Calibri" pitchFamily="34" charset="0"/>
                <a:ea typeface="Calibri" pitchFamily="34" charset="0"/>
                <a:cs typeface="Arial" pitchFamily="34" charset="0"/>
              </a:rPr>
              <a:t>Architect and Landscape Architect:</a:t>
            </a:r>
            <a:endParaRPr lang="en-US" b="1" dirty="0">
              <a:solidFill>
                <a:srgbClr val="0070C0"/>
              </a:solidFill>
              <a:latin typeface="Arial" pitchFamily="34" charset="0"/>
            </a:endParaRPr>
          </a:p>
          <a:p>
            <a:pPr eaLnBrk="0" fontAlgn="base" hangingPunct="0">
              <a:spcBef>
                <a:spcPct val="0"/>
              </a:spcBef>
              <a:spcAft>
                <a:spcPct val="0"/>
              </a:spcAft>
            </a:pPr>
            <a:r>
              <a:rPr lang="en-US" b="1" dirty="0">
                <a:latin typeface="Calibri" pitchFamily="34" charset="0"/>
                <a:ea typeface="Calibri" pitchFamily="34" charset="0"/>
                <a:cs typeface="Arial" pitchFamily="34" charset="0"/>
              </a:rPr>
              <a:t>     </a:t>
            </a:r>
            <a:r>
              <a:rPr lang="en-US" b="1" dirty="0" smtClean="0">
                <a:latin typeface="Calibri" pitchFamily="34" charset="0"/>
                <a:ea typeface="Calibri" pitchFamily="34" charset="0"/>
                <a:cs typeface="Arial" pitchFamily="34" charset="0"/>
              </a:rPr>
              <a:t>Cochran, Stephenson &amp; </a:t>
            </a:r>
            <a:r>
              <a:rPr lang="en-US" b="1" dirty="0" err="1" smtClean="0">
                <a:latin typeface="Calibri" pitchFamily="34" charset="0"/>
                <a:ea typeface="Calibri" pitchFamily="34" charset="0"/>
                <a:cs typeface="Arial" pitchFamily="34" charset="0"/>
              </a:rPr>
              <a:t>Donkervoet</a:t>
            </a:r>
            <a:r>
              <a:rPr lang="en-US" b="1" dirty="0" smtClean="0">
                <a:latin typeface="Calibri" pitchFamily="34" charset="0"/>
                <a:ea typeface="Calibri" pitchFamily="34" charset="0"/>
                <a:cs typeface="Arial" pitchFamily="34" charset="0"/>
              </a:rPr>
              <a:t>, Inc.</a:t>
            </a:r>
          </a:p>
          <a:p>
            <a:pPr eaLnBrk="0" fontAlgn="base" hangingPunct="0">
              <a:spcBef>
                <a:spcPct val="0"/>
              </a:spcBef>
              <a:spcAft>
                <a:spcPct val="0"/>
              </a:spcAft>
            </a:pPr>
            <a:endParaRPr lang="en-US" b="1" dirty="0">
              <a:latin typeface="Calibri" pitchFamily="34" charset="0"/>
              <a:ea typeface="Calibri" pitchFamily="34" charset="0"/>
              <a:cs typeface="Arial" pitchFamily="34" charset="0"/>
            </a:endParaRPr>
          </a:p>
          <a:p>
            <a:pPr eaLnBrk="0" fontAlgn="base" hangingPunct="0">
              <a:spcBef>
                <a:spcPct val="0"/>
              </a:spcBef>
              <a:spcAft>
                <a:spcPct val="0"/>
              </a:spcAft>
            </a:pPr>
            <a:r>
              <a:rPr lang="en-US" b="1" dirty="0">
                <a:solidFill>
                  <a:srgbClr val="0070C0"/>
                </a:solidFill>
                <a:latin typeface="Calibri" pitchFamily="34" charset="0"/>
                <a:ea typeface="Calibri" pitchFamily="34" charset="0"/>
                <a:cs typeface="Arial" pitchFamily="34" charset="0"/>
              </a:rPr>
              <a:t>General Contractor:</a:t>
            </a:r>
          </a:p>
          <a:p>
            <a:pPr eaLnBrk="0" fontAlgn="base" hangingPunct="0">
              <a:spcBef>
                <a:spcPct val="0"/>
              </a:spcBef>
              <a:spcAft>
                <a:spcPct val="0"/>
              </a:spcAft>
            </a:pPr>
            <a:r>
              <a:rPr lang="en-US" b="1" dirty="0">
                <a:latin typeface="Calibri" pitchFamily="34" charset="0"/>
                <a:ea typeface="Calibri" pitchFamily="34" charset="0"/>
                <a:cs typeface="Arial" pitchFamily="34" charset="0"/>
              </a:rPr>
              <a:t>     Turner Construction </a:t>
            </a:r>
            <a:r>
              <a:rPr lang="en-US" b="1" dirty="0" smtClean="0">
                <a:latin typeface="Calibri" pitchFamily="34" charset="0"/>
                <a:ea typeface="Calibri" pitchFamily="34" charset="0"/>
                <a:cs typeface="Arial" pitchFamily="34" charset="0"/>
              </a:rPr>
              <a:t>Company</a:t>
            </a:r>
          </a:p>
          <a:p>
            <a:pPr eaLnBrk="0" fontAlgn="base" hangingPunct="0">
              <a:spcBef>
                <a:spcPct val="0"/>
              </a:spcBef>
              <a:spcAft>
                <a:spcPct val="0"/>
              </a:spcAft>
            </a:pPr>
            <a:endParaRPr lang="en-US" b="1" dirty="0">
              <a:latin typeface="Calibri" pitchFamily="34" charset="0"/>
              <a:ea typeface="Calibri" pitchFamily="34" charset="0"/>
              <a:cs typeface="Arial" pitchFamily="34" charset="0"/>
            </a:endParaRPr>
          </a:p>
          <a:p>
            <a:pPr eaLnBrk="0" fontAlgn="base" hangingPunct="0">
              <a:spcBef>
                <a:spcPct val="0"/>
              </a:spcBef>
              <a:spcAft>
                <a:spcPct val="0"/>
              </a:spcAft>
            </a:pPr>
            <a:r>
              <a:rPr lang="en-US" b="1" dirty="0">
                <a:solidFill>
                  <a:srgbClr val="0070C0"/>
                </a:solidFill>
                <a:latin typeface="Calibri" pitchFamily="34" charset="0"/>
                <a:ea typeface="Calibri" pitchFamily="34" charset="0"/>
                <a:cs typeface="Arial" pitchFamily="34" charset="0"/>
              </a:rPr>
              <a:t>Construction Manager</a:t>
            </a:r>
            <a:r>
              <a:rPr lang="en-US" b="1" dirty="0">
                <a:solidFill>
                  <a:srgbClr val="0070C0"/>
                </a:solidFill>
                <a:latin typeface="Arial" pitchFamily="34" charset="0"/>
              </a:rPr>
              <a:t>:</a:t>
            </a:r>
            <a:endParaRPr lang="en-US" b="1" dirty="0">
              <a:latin typeface="Calibri" pitchFamily="34" charset="0"/>
              <a:ea typeface="Calibri" pitchFamily="34" charset="0"/>
              <a:cs typeface="Arial" pitchFamily="34" charset="0"/>
            </a:endParaRPr>
          </a:p>
          <a:p>
            <a:pPr eaLnBrk="0" fontAlgn="base" hangingPunct="0">
              <a:spcBef>
                <a:spcPct val="0"/>
              </a:spcBef>
              <a:spcAft>
                <a:spcPct val="0"/>
              </a:spcAft>
            </a:pPr>
            <a:r>
              <a:rPr lang="en-US" b="1" dirty="0">
                <a:latin typeface="Calibri" pitchFamily="34" charset="0"/>
                <a:ea typeface="Calibri" pitchFamily="34" charset="0"/>
                <a:cs typeface="Arial" pitchFamily="34" charset="0"/>
              </a:rPr>
              <a:t>     </a:t>
            </a:r>
            <a:r>
              <a:rPr lang="en-US" b="1" dirty="0" smtClean="0">
                <a:latin typeface="Calibri" pitchFamily="34" charset="0"/>
                <a:ea typeface="Calibri" pitchFamily="34" charset="0"/>
                <a:cs typeface="Arial" pitchFamily="34" charset="0"/>
              </a:rPr>
              <a:t>Turner-</a:t>
            </a:r>
            <a:r>
              <a:rPr lang="en-US" b="1" dirty="0" err="1" smtClean="0">
                <a:latin typeface="Calibri" pitchFamily="34" charset="0"/>
                <a:ea typeface="Calibri" pitchFamily="34" charset="0"/>
                <a:cs typeface="Arial" pitchFamily="34" charset="0"/>
              </a:rPr>
              <a:t>Konover</a:t>
            </a:r>
            <a:endParaRPr lang="en-US" b="1" dirty="0" smtClean="0">
              <a:latin typeface="Calibri" pitchFamily="34" charset="0"/>
              <a:ea typeface="Calibri" pitchFamily="34" charset="0"/>
              <a:cs typeface="Arial" pitchFamily="34" charset="0"/>
            </a:endParaRPr>
          </a:p>
          <a:p>
            <a:pPr eaLnBrk="0" fontAlgn="base" hangingPunct="0">
              <a:spcBef>
                <a:spcPct val="0"/>
              </a:spcBef>
              <a:spcAft>
                <a:spcPct val="0"/>
              </a:spcAft>
            </a:pPr>
            <a:endParaRPr lang="en-US" b="1" dirty="0">
              <a:solidFill>
                <a:srgbClr val="0070C0"/>
              </a:solidFill>
              <a:latin typeface="Calibri" pitchFamily="34" charset="0"/>
              <a:ea typeface="Calibri" pitchFamily="34" charset="0"/>
              <a:cs typeface="Arial" pitchFamily="34" charset="0"/>
            </a:endParaRPr>
          </a:p>
          <a:p>
            <a:pPr eaLnBrk="0" fontAlgn="base" hangingPunct="0">
              <a:spcBef>
                <a:spcPct val="0"/>
              </a:spcBef>
              <a:spcAft>
                <a:spcPct val="0"/>
              </a:spcAft>
            </a:pPr>
            <a:r>
              <a:rPr lang="en-US" b="1" dirty="0">
                <a:solidFill>
                  <a:srgbClr val="0070C0"/>
                </a:solidFill>
                <a:latin typeface="Calibri" pitchFamily="34" charset="0"/>
                <a:ea typeface="Calibri" pitchFamily="34" charset="0"/>
                <a:cs typeface="Arial" pitchFamily="34" charset="0"/>
              </a:rPr>
              <a:t>Structural Engineer:</a:t>
            </a:r>
            <a:endParaRPr lang="en-US" b="1" dirty="0">
              <a:solidFill>
                <a:srgbClr val="0070C0"/>
              </a:solidFill>
              <a:latin typeface="Arial" pitchFamily="34" charset="0"/>
            </a:endParaRPr>
          </a:p>
          <a:p>
            <a:r>
              <a:rPr lang="en-US" b="1" dirty="0">
                <a:latin typeface="Calibri" pitchFamily="34" charset="0"/>
                <a:ea typeface="Calibri" pitchFamily="34" charset="0"/>
                <a:cs typeface="Arial" pitchFamily="34" charset="0"/>
              </a:rPr>
              <a:t>     </a:t>
            </a:r>
            <a:r>
              <a:rPr lang="en-US" b="1" dirty="0" err="1">
                <a:latin typeface="Calibri" pitchFamily="34" charset="0"/>
                <a:ea typeface="Calibri" pitchFamily="34" charset="0"/>
                <a:cs typeface="Arial" pitchFamily="34" charset="0"/>
              </a:rPr>
              <a:t>Morabito</a:t>
            </a:r>
            <a:r>
              <a:rPr lang="en-US" b="1" dirty="0">
                <a:latin typeface="Calibri" pitchFamily="34" charset="0"/>
                <a:ea typeface="Calibri" pitchFamily="34" charset="0"/>
                <a:cs typeface="Arial" pitchFamily="34" charset="0"/>
              </a:rPr>
              <a:t> Consultants, Inc</a:t>
            </a:r>
            <a:r>
              <a:rPr lang="en-US" b="1" dirty="0" smtClean="0">
                <a:latin typeface="Calibri" pitchFamily="34" charset="0"/>
                <a:ea typeface="Calibri" pitchFamily="34" charset="0"/>
                <a:cs typeface="Arial" pitchFamily="34" charset="0"/>
              </a:rPr>
              <a:t>.</a:t>
            </a:r>
            <a:endParaRPr lang="en-US" b="1" dirty="0">
              <a:latin typeface="Calibri" pitchFamily="34" charset="0"/>
              <a:ea typeface="Calibri" pitchFamily="34" charset="0"/>
              <a:cs typeface="Arial" pitchFamily="34" charset="0"/>
            </a:endParaRPr>
          </a:p>
        </p:txBody>
      </p:sp>
      <p:grpSp>
        <p:nvGrpSpPr>
          <p:cNvPr id="170" name="Group 169"/>
          <p:cNvGrpSpPr/>
          <p:nvPr/>
        </p:nvGrpSpPr>
        <p:grpSpPr>
          <a:xfrm>
            <a:off x="9372600" y="250723"/>
            <a:ext cx="6193536" cy="257686"/>
            <a:chOff x="822325" y="3078477"/>
            <a:chExt cx="6193536" cy="257686"/>
          </a:xfrm>
        </p:grpSpPr>
        <p:sp>
          <p:nvSpPr>
            <p:cNvPr id="171" name="Round Diagonal Corner Rectangle 170"/>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INTRODUCTION</a:t>
              </a:r>
              <a:endParaRPr lang="en-US" sz="850" b="1" dirty="0">
                <a:solidFill>
                  <a:srgbClr val="FFFF00"/>
                </a:solidFill>
              </a:endParaRPr>
            </a:p>
          </p:txBody>
        </p:sp>
        <p:sp>
          <p:nvSpPr>
            <p:cNvPr id="172" name="Round Diagonal Corner Rectangle 171"/>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173" name="Round Diagonal Corner Rectangle 172"/>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174" name="Round Diagonal Corner Rectangle 173"/>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II</a:t>
              </a:r>
              <a:endParaRPr lang="en-US" sz="850" b="1" dirty="0">
                <a:solidFill>
                  <a:schemeClr val="bg1"/>
                </a:solidFill>
              </a:endParaRPr>
            </a:p>
          </p:txBody>
        </p:sp>
        <p:sp>
          <p:nvSpPr>
            <p:cNvPr id="175" name="Round Diagonal Corner Rectangle 174"/>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176" name="Round Diagonal Corner Rectangle 175"/>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STRUCTURAL DEPTH</a:t>
              </a:r>
              <a:endParaRPr lang="en-US" sz="850" b="1" dirty="0">
                <a:solidFill>
                  <a:schemeClr val="bg1"/>
                </a:solidFill>
              </a:endParaRPr>
            </a:p>
          </p:txBody>
        </p:sp>
        <p:sp>
          <p:nvSpPr>
            <p:cNvPr id="178" name="Round Diagonal Corner Rectangle 177"/>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sp>
        <p:nvSpPr>
          <p:cNvPr id="131" name="Rectangle 130"/>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185" name="Group 184"/>
          <p:cNvGrpSpPr/>
          <p:nvPr/>
        </p:nvGrpSpPr>
        <p:grpSpPr>
          <a:xfrm>
            <a:off x="280982" y="2095500"/>
            <a:ext cx="1319218" cy="2628900"/>
            <a:chOff x="8648700" y="7200900"/>
            <a:chExt cx="1319218" cy="2628900"/>
          </a:xfrm>
        </p:grpSpPr>
        <p:sp>
          <p:nvSpPr>
            <p:cNvPr id="123" name="Round Diagonal Corner Rectangle 122"/>
            <p:cNvSpPr/>
            <p:nvPr/>
          </p:nvSpPr>
          <p:spPr bwMode="auto">
            <a:xfrm>
              <a:off x="8648700" y="9105900"/>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124" name="Round Diagonal Corner Rectangle 123"/>
            <p:cNvSpPr/>
            <p:nvPr/>
          </p:nvSpPr>
          <p:spPr bwMode="auto">
            <a:xfrm>
              <a:off x="8648700" y="7200900"/>
              <a:ext cx="1316736" cy="310896"/>
            </a:xfrm>
            <a:prstGeom prst="round2DiagRect">
              <a:avLst/>
            </a:prstGeom>
            <a:solidFill>
              <a:srgbClr val="F2840C"/>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125" name="Round Diagonal Corner Rectangle 124"/>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126" name="Round Diagonal Corner Rectangle 125"/>
            <p:cNvSpPr/>
            <p:nvPr/>
          </p:nvSpPr>
          <p:spPr bwMode="auto">
            <a:xfrm>
              <a:off x="8648700" y="7956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127" name="Round Diagonal Corner Rectangle 126"/>
            <p:cNvSpPr/>
            <p:nvPr/>
          </p:nvSpPr>
          <p:spPr bwMode="auto">
            <a:xfrm>
              <a:off x="8648700" y="8337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128" name="Round Diagonal Corner Rectangle 127"/>
            <p:cNvSpPr/>
            <p:nvPr/>
          </p:nvSpPr>
          <p:spPr bwMode="auto">
            <a:xfrm>
              <a:off x="8648700" y="8718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184" name="Round Diagonal Corner Rectangle 183"/>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grpSp>
        <p:nvGrpSpPr>
          <p:cNvPr id="165" name="Group 164"/>
          <p:cNvGrpSpPr/>
          <p:nvPr/>
        </p:nvGrpSpPr>
        <p:grpSpPr>
          <a:xfrm>
            <a:off x="1524000" y="1514475"/>
            <a:ext cx="7391400" cy="3810000"/>
            <a:chOff x="12344400" y="1514475"/>
            <a:chExt cx="6640377" cy="2540000"/>
          </a:xfrm>
        </p:grpSpPr>
        <p:pic>
          <p:nvPicPr>
            <p:cNvPr id="166" name="Picture 8" descr="W:\www\Gallery\Tray Photos\Golden Clouds.gif"/>
            <p:cNvPicPr>
              <a:picLocks noChangeAspect="1" noChangeArrowheads="1" noCrop="1"/>
            </p:cNvPicPr>
            <p:nvPr/>
          </p:nvPicPr>
          <p:blipFill>
            <a:blip r:embed="rId13">
              <a:lum bright="14000"/>
            </a:blip>
            <a:srcRect/>
            <a:stretch>
              <a:fillRect/>
            </a:stretch>
          </p:blipFill>
          <p:spPr bwMode="auto">
            <a:xfrm>
              <a:off x="12362996" y="1514475"/>
              <a:ext cx="6614162" cy="2349500"/>
            </a:xfrm>
            <a:prstGeom prst="rect">
              <a:avLst/>
            </a:prstGeom>
            <a:noFill/>
            <a:ln w="9525">
              <a:noFill/>
              <a:miter lim="800000"/>
              <a:headEnd/>
              <a:tailEnd/>
            </a:ln>
          </p:spPr>
        </p:pic>
        <p:pic>
          <p:nvPicPr>
            <p:cNvPr id="167" name="Picture 89" descr="W:\www\Gallery\Tray Photos\Original Transparent King Farm.gif"/>
            <p:cNvPicPr>
              <a:picLocks noChangeAspect="1" noChangeArrowheads="1"/>
            </p:cNvPicPr>
            <p:nvPr/>
          </p:nvPicPr>
          <p:blipFill>
            <a:blip r:embed="rId14"/>
            <a:srcRect b="28082"/>
            <a:stretch>
              <a:fillRect/>
            </a:stretch>
          </p:blipFill>
          <p:spPr bwMode="auto">
            <a:xfrm>
              <a:off x="12355377" y="1942210"/>
              <a:ext cx="6629400" cy="2112265"/>
            </a:xfrm>
            <a:prstGeom prst="rect">
              <a:avLst/>
            </a:prstGeom>
            <a:noFill/>
            <a:ln w="9525">
              <a:noFill/>
              <a:miter lim="800000"/>
              <a:headEnd/>
              <a:tailEnd/>
            </a:ln>
          </p:spPr>
        </p:pic>
        <p:sp>
          <p:nvSpPr>
            <p:cNvPr id="168" name="Frame 167"/>
            <p:cNvSpPr/>
            <p:nvPr/>
          </p:nvSpPr>
          <p:spPr>
            <a:xfrm>
              <a:off x="12344400" y="1524000"/>
              <a:ext cx="6629400" cy="2514600"/>
            </a:xfrm>
            <a:prstGeom prst="frame">
              <a:avLst>
                <a:gd name="adj1" fmla="val 8996"/>
              </a:avLst>
            </a:prstGeom>
            <a:solidFill>
              <a:schemeClr val="tx2">
                <a:lumMod val="60000"/>
                <a:lumOff val="4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9" name="Rounded Rectangle 128"/>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13" name="Group 85"/>
          <p:cNvGrpSpPr/>
          <p:nvPr/>
        </p:nvGrpSpPr>
        <p:grpSpPr>
          <a:xfrm>
            <a:off x="1438728" y="1406236"/>
            <a:ext cx="7629073" cy="4038600"/>
            <a:chOff x="1477285" y="1041943"/>
            <a:chExt cx="7133315" cy="4249324"/>
          </a:xfrm>
        </p:grpSpPr>
        <p:sp>
          <p:nvSpPr>
            <p:cNvPr id="134" name="Freeform 133"/>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3" name="Freeform 132"/>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pic>
        <p:nvPicPr>
          <p:cNvPr id="190" name="Picture 7" descr="\\aep.coeaccess.psu.edu\profiles$\dpt5001\Desktop\King Farm Location.jpg"/>
          <p:cNvPicPr>
            <a:picLocks noChangeAspect="1" noChangeArrowheads="1"/>
          </p:cNvPicPr>
          <p:nvPr/>
        </p:nvPicPr>
        <p:blipFill>
          <a:blip r:embed="rId15"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194" name="Picture 7" descr="Turner Construction "/>
          <p:cNvPicPr>
            <a:picLocks noChangeAspect="1" noChangeArrowheads="1"/>
          </p:cNvPicPr>
          <p:nvPr/>
        </p:nvPicPr>
        <p:blipFill>
          <a:blip r:embed="rId16"/>
          <a:srcRect/>
          <a:stretch>
            <a:fillRect/>
          </a:stretch>
        </p:blipFill>
        <p:spPr bwMode="auto">
          <a:xfrm>
            <a:off x="17068800" y="6096000"/>
            <a:ext cx="734907" cy="227031"/>
          </a:xfrm>
          <a:prstGeom prst="rect">
            <a:avLst/>
          </a:prstGeom>
          <a:noFill/>
        </p:spPr>
      </p:pic>
      <p:pic>
        <p:nvPicPr>
          <p:cNvPr id="195" name="Picture 9" descr="http://www.csdarch.com/images/logo.gif"/>
          <p:cNvPicPr>
            <a:picLocks noChangeAspect="1" noChangeArrowheads="1"/>
          </p:cNvPicPr>
          <p:nvPr/>
        </p:nvPicPr>
        <p:blipFill>
          <a:blip r:embed="rId17"/>
          <a:srcRect/>
          <a:stretch>
            <a:fillRect/>
          </a:stretch>
        </p:blipFill>
        <p:spPr bwMode="auto">
          <a:xfrm>
            <a:off x="17373600" y="4152900"/>
            <a:ext cx="419100" cy="419100"/>
          </a:xfrm>
          <a:prstGeom prst="rect">
            <a:avLst/>
          </a:prstGeom>
          <a:noFill/>
        </p:spPr>
      </p:pic>
      <p:pic>
        <p:nvPicPr>
          <p:cNvPr id="196" name="Picture 11" descr="mcnew.gif (3883 bytes)"/>
          <p:cNvPicPr>
            <a:picLocks noChangeAspect="1" noChangeArrowheads="1"/>
          </p:cNvPicPr>
          <p:nvPr/>
        </p:nvPicPr>
        <p:blipFill>
          <a:blip r:embed="rId18"/>
          <a:srcRect/>
          <a:stretch>
            <a:fillRect/>
          </a:stretch>
        </p:blipFill>
        <p:spPr bwMode="auto">
          <a:xfrm>
            <a:off x="15125700" y="6109906"/>
            <a:ext cx="618394" cy="281369"/>
          </a:xfrm>
          <a:prstGeom prst="rect">
            <a:avLst/>
          </a:prstGeom>
          <a:noFill/>
        </p:spPr>
      </p:pic>
      <p:pic>
        <p:nvPicPr>
          <p:cNvPr id="206" name="Picture 4" descr="\\aep.coeaccess.psu.edu\profiles$\dpt5001\Desktop\Panaroma on line.jpg"/>
          <p:cNvPicPr>
            <a:picLocks noChangeAspect="1" noChangeArrowheads="1"/>
          </p:cNvPicPr>
          <p:nvPr/>
        </p:nvPicPr>
        <p:blipFill>
          <a:blip r:embed="rId19"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p:nvPr/>
        </p:nvGrpSpPr>
        <p:grpSpPr>
          <a:xfrm>
            <a:off x="9239250" y="88991"/>
            <a:ext cx="18145125" cy="6642009"/>
            <a:chOff x="9239250" y="88991"/>
            <a:chExt cx="18145125" cy="6642009"/>
          </a:xfrm>
        </p:grpSpPr>
        <p:pic>
          <p:nvPicPr>
            <p:cNvPr id="13"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14"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3" name="Group 64"/>
            <p:cNvGrpSpPr/>
            <p:nvPr/>
          </p:nvGrpSpPr>
          <p:grpSpPr>
            <a:xfrm>
              <a:off x="9372600" y="250723"/>
              <a:ext cx="6193536" cy="257686"/>
              <a:chOff x="822325" y="3078477"/>
              <a:chExt cx="6193536" cy="257686"/>
            </a:xfrm>
          </p:grpSpPr>
          <p:sp>
            <p:nvSpPr>
              <p:cNvPr id="18" name="Round Diagonal Corner Rectangle 17"/>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19" name="Round Diagonal Corner Rectangle 18"/>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20" name="Round Diagonal Corner Rectangle 19"/>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21" name="Round Diagonal Corner Rectangle 20"/>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BREADTH II</a:t>
                </a:r>
                <a:endParaRPr lang="en-US" sz="850" b="1" dirty="0">
                  <a:solidFill>
                    <a:srgbClr val="FFFF00"/>
                  </a:solidFill>
                </a:endParaRPr>
              </a:p>
            </p:txBody>
          </p:sp>
          <p:sp>
            <p:nvSpPr>
              <p:cNvPr id="22" name="Round Diagonal Corner Rectangle 21"/>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23" name="Round Diagonal Corner Rectangle 22"/>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STRUCTURAL DEPTH</a:t>
                </a:r>
                <a:endParaRPr lang="en-US" sz="850" b="1" dirty="0">
                  <a:solidFill>
                    <a:schemeClr val="bg1"/>
                  </a:solidFill>
                </a:endParaRPr>
              </a:p>
            </p:txBody>
          </p:sp>
          <p:sp>
            <p:nvSpPr>
              <p:cNvPr id="25" name="Round Diagonal Corner Rectangle 24"/>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16"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17"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4" name="Group 49"/>
          <p:cNvGrpSpPr/>
          <p:nvPr/>
        </p:nvGrpSpPr>
        <p:grpSpPr>
          <a:xfrm>
            <a:off x="9753600" y="1600200"/>
            <a:ext cx="3634013" cy="197230"/>
            <a:chOff x="332581" y="3202781"/>
            <a:chExt cx="3291840" cy="182880"/>
          </a:xfrm>
        </p:grpSpPr>
        <p:cxnSp>
          <p:nvCxnSpPr>
            <p:cNvPr id="56" name="Straight Connector 55"/>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9829800" y="1343085"/>
            <a:ext cx="8001000" cy="1231106"/>
          </a:xfrm>
          <a:prstGeom prst="rect">
            <a:avLst/>
          </a:prstGeom>
          <a:noFill/>
        </p:spPr>
        <p:txBody>
          <a:bodyPr wrap="square" rtlCol="0">
            <a:spAutoFit/>
          </a:bodyPr>
          <a:lstStyle/>
          <a:p>
            <a:pPr algn="just"/>
            <a:r>
              <a:rPr lang="en-US" sz="2000" b="1" dirty="0" smtClean="0">
                <a:solidFill>
                  <a:srgbClr val="00B050"/>
                </a:solidFill>
                <a:latin typeface="Arial" pitchFamily="34" charset="0"/>
                <a:cs typeface="Arial" pitchFamily="34" charset="0"/>
              </a:rPr>
              <a:t>Breadth 2: Building Envelope Redesign</a:t>
            </a:r>
          </a:p>
          <a:p>
            <a:pPr algn="just"/>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p:txBody>
      </p:sp>
      <p:sp>
        <p:nvSpPr>
          <p:cNvPr id="24" name="Rectangle 23"/>
          <p:cNvSpPr/>
          <p:nvPr/>
        </p:nvSpPr>
        <p:spPr>
          <a:xfrm>
            <a:off x="9829800" y="2133600"/>
            <a:ext cx="4152900" cy="2031325"/>
          </a:xfrm>
          <a:prstGeom prst="rect">
            <a:avLst/>
          </a:prstGeom>
        </p:spPr>
        <p:txBody>
          <a:bodyPr wrap="square">
            <a:spAutoFit/>
          </a:bodyPr>
          <a:lstStyle/>
          <a:p>
            <a:r>
              <a:rPr lang="en-US" dirty="0" smtClean="0"/>
              <a:t>The most common moisture protection system used with precast concrete wall systems is a barrier system incorporating an adequate joint seal. In some cases where additional moisture protection is needed, the application of a sealer or a concrete coating is also used</a:t>
            </a:r>
            <a:endParaRPr lang="en-US" dirty="0"/>
          </a:p>
        </p:txBody>
      </p:sp>
      <p:grpSp>
        <p:nvGrpSpPr>
          <p:cNvPr id="26" name="Group 72"/>
          <p:cNvGrpSpPr/>
          <p:nvPr/>
        </p:nvGrpSpPr>
        <p:grpSpPr>
          <a:xfrm>
            <a:off x="125485" y="190500"/>
            <a:ext cx="8960602" cy="6555049"/>
            <a:chOff x="237671" y="268288"/>
            <a:chExt cx="9177792" cy="6627166"/>
          </a:xfrm>
        </p:grpSpPr>
        <p:grpSp>
          <p:nvGrpSpPr>
            <p:cNvPr id="27" name="Group 92"/>
            <p:cNvGrpSpPr>
              <a:grpSpLocks/>
            </p:cNvGrpSpPr>
            <p:nvPr/>
          </p:nvGrpSpPr>
          <p:grpSpPr bwMode="auto">
            <a:xfrm>
              <a:off x="5110163" y="395288"/>
              <a:ext cx="981075" cy="565150"/>
              <a:chOff x="3783921" y="107661"/>
              <a:chExt cx="981075" cy="565150"/>
            </a:xfrm>
          </p:grpSpPr>
          <p:grpSp>
            <p:nvGrpSpPr>
              <p:cNvPr id="72" name="Group 192"/>
              <p:cNvGrpSpPr>
                <a:grpSpLocks/>
              </p:cNvGrpSpPr>
              <p:nvPr/>
            </p:nvGrpSpPr>
            <p:grpSpPr bwMode="auto">
              <a:xfrm>
                <a:off x="3895165" y="227150"/>
                <a:ext cx="762000" cy="339866"/>
                <a:chOff x="-1211605" y="3738092"/>
                <a:chExt cx="990600" cy="381000"/>
              </a:xfrm>
            </p:grpSpPr>
            <p:sp>
              <p:nvSpPr>
                <p:cNvPr id="75"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76"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73" name="Oval 72"/>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4" name="Oval 73"/>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28" name="Group 129"/>
            <p:cNvGrpSpPr>
              <a:grpSpLocks/>
            </p:cNvGrpSpPr>
            <p:nvPr/>
          </p:nvGrpSpPr>
          <p:grpSpPr bwMode="auto">
            <a:xfrm>
              <a:off x="5905500" y="268288"/>
              <a:ext cx="3509963" cy="6563666"/>
              <a:chOff x="12107211" y="457658"/>
              <a:chExt cx="3509963" cy="6563666"/>
            </a:xfrm>
          </p:grpSpPr>
          <p:sp>
            <p:nvSpPr>
              <p:cNvPr id="61" name="Freeform 60"/>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2" name="Cube 61"/>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 name="Cube 62"/>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Cube 63"/>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Oval 64"/>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6" name="Oval 65"/>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7" name="Cube 66"/>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8" name="Group 30"/>
              <p:cNvGrpSpPr>
                <a:grpSpLocks/>
              </p:cNvGrpSpPr>
              <p:nvPr/>
            </p:nvGrpSpPr>
            <p:grpSpPr bwMode="auto">
              <a:xfrm>
                <a:off x="12259611" y="683083"/>
                <a:ext cx="3357563" cy="390881"/>
                <a:chOff x="3502961" y="562432"/>
                <a:chExt cx="3357563" cy="390881"/>
              </a:xfrm>
            </p:grpSpPr>
            <p:sp>
              <p:nvSpPr>
                <p:cNvPr id="70" name="Freeform 69"/>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71" name="Straight Connector 70"/>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9" name="Freeform 68"/>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9" name="Cube 28"/>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Cube 29"/>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Freeform 30"/>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 name="Cube 31"/>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Cube 32"/>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Cube 33"/>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Cube 34"/>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Cube 35"/>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7" name="Group 115"/>
            <p:cNvGrpSpPr>
              <a:grpSpLocks/>
            </p:cNvGrpSpPr>
            <p:nvPr/>
          </p:nvGrpSpPr>
          <p:grpSpPr bwMode="auto">
            <a:xfrm>
              <a:off x="1152133" y="493203"/>
              <a:ext cx="445311" cy="377825"/>
              <a:chOff x="-1893507" y="211926"/>
              <a:chExt cx="445311" cy="377825"/>
            </a:xfrm>
          </p:grpSpPr>
          <p:sp>
            <p:nvSpPr>
              <p:cNvPr id="51" name="Oval 50"/>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 name="Oval 51"/>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 name="Oval 52"/>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 name="Oval 53"/>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 name="Oval 54"/>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 name="Oval 57"/>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Oval 58"/>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Oval 59"/>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8" name="Cube 37"/>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Cube 38"/>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41" name="Group 116"/>
            <p:cNvGrpSpPr>
              <a:grpSpLocks/>
            </p:cNvGrpSpPr>
            <p:nvPr/>
          </p:nvGrpSpPr>
          <p:grpSpPr bwMode="auto">
            <a:xfrm>
              <a:off x="1790700" y="281277"/>
              <a:ext cx="3124200" cy="730150"/>
              <a:chOff x="-3107460" y="1653540"/>
              <a:chExt cx="3124200" cy="730150"/>
            </a:xfrm>
          </p:grpSpPr>
          <p:grpSp>
            <p:nvGrpSpPr>
              <p:cNvPr id="47" name="Group 58"/>
              <p:cNvGrpSpPr>
                <a:grpSpLocks/>
              </p:cNvGrpSpPr>
              <p:nvPr/>
            </p:nvGrpSpPr>
            <p:grpSpPr bwMode="auto">
              <a:xfrm>
                <a:off x="-3107460" y="1653540"/>
                <a:ext cx="3124200" cy="587375"/>
                <a:chOff x="5451708" y="475726"/>
                <a:chExt cx="4495800" cy="586880"/>
              </a:xfrm>
            </p:grpSpPr>
            <p:sp>
              <p:nvSpPr>
                <p:cNvPr id="49"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50" name="Straight Connector 49"/>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8"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42" name="Oval 41"/>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3" name="Freeform 42"/>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4"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45" name="Straight Connector 44"/>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77" name="Rounded Rectangle 76"/>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8" name="Rectangle 77"/>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79" name="Group 78"/>
          <p:cNvGrpSpPr/>
          <p:nvPr/>
        </p:nvGrpSpPr>
        <p:grpSpPr>
          <a:xfrm>
            <a:off x="280982" y="2095500"/>
            <a:ext cx="1319218" cy="2628900"/>
            <a:chOff x="8648700" y="7200900"/>
            <a:chExt cx="1319218" cy="2628900"/>
          </a:xfrm>
        </p:grpSpPr>
        <p:sp>
          <p:nvSpPr>
            <p:cNvPr id="80" name="Round Diagonal Corner Rectangle 79"/>
            <p:cNvSpPr/>
            <p:nvPr/>
          </p:nvSpPr>
          <p:spPr bwMode="auto">
            <a:xfrm>
              <a:off x="8648700" y="9105900"/>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81" name="Round Diagonal Corner Rectangle 80"/>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82" name="Round Diagonal Corner Rectangle 81"/>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83" name="Round Diagonal Corner Rectangle 82"/>
            <p:cNvSpPr/>
            <p:nvPr/>
          </p:nvSpPr>
          <p:spPr bwMode="auto">
            <a:xfrm>
              <a:off x="8648700" y="7956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84" name="Round Diagonal Corner Rectangle 83"/>
            <p:cNvSpPr/>
            <p:nvPr/>
          </p:nvSpPr>
          <p:spPr bwMode="auto">
            <a:xfrm>
              <a:off x="8648700" y="8337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85" name="Round Diagonal Corner Rectangle 84"/>
            <p:cNvSpPr/>
            <p:nvPr/>
          </p:nvSpPr>
          <p:spPr bwMode="auto">
            <a:xfrm>
              <a:off x="8648700" y="8718804"/>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86" name="Round Diagonal Corner Rectangle 85"/>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87" name="Frame 86"/>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Rounded Rectangle 87"/>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89" name="Group 85"/>
          <p:cNvGrpSpPr/>
          <p:nvPr/>
        </p:nvGrpSpPr>
        <p:grpSpPr>
          <a:xfrm>
            <a:off x="1438728" y="1406236"/>
            <a:ext cx="7629073" cy="4038600"/>
            <a:chOff x="1477285" y="1041943"/>
            <a:chExt cx="7133315" cy="4249324"/>
          </a:xfrm>
        </p:grpSpPr>
        <p:sp>
          <p:nvSpPr>
            <p:cNvPr id="90" name="Freeform 89"/>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1" name="Freeform 90"/>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92" name="TextBox 91"/>
          <p:cNvSpPr txBox="1"/>
          <p:nvPr/>
        </p:nvSpPr>
        <p:spPr>
          <a:xfrm>
            <a:off x="1866900" y="1905000"/>
            <a:ext cx="6210300" cy="3323987"/>
          </a:xfrm>
          <a:prstGeom prst="rect">
            <a:avLst/>
          </a:prstGeom>
          <a:noFill/>
        </p:spPr>
        <p:txBody>
          <a:bodyPr wrap="square" rtlCol="0">
            <a:spAutoFit/>
          </a:bodyPr>
          <a:lstStyle/>
          <a:p>
            <a:pPr marL="171450" indent="-171450">
              <a:buFont typeface="Arial" pitchFamily="34" charset="0"/>
              <a:buChar char="•"/>
            </a:pPr>
            <a:r>
              <a:rPr lang="en-US" sz="2400" b="1" dirty="0" smtClean="0">
                <a:solidFill>
                  <a:srgbClr val="00B050"/>
                </a:solidFill>
                <a:latin typeface="Arial" pitchFamily="34" charset="0"/>
                <a:cs typeface="Arial" pitchFamily="34" charset="0"/>
              </a:rPr>
              <a:t>Building Envelope Redesign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Building Envelope Analysis</a:t>
            </a: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lvl="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200" b="1" dirty="0" smtClean="0">
              <a:solidFill>
                <a:srgbClr val="00B050"/>
              </a:solidFill>
            </a:endParaRPr>
          </a:p>
          <a:p>
            <a:pPr marL="114300"/>
            <a:endParaRPr lang="en-US" sz="2200" b="1" dirty="0" smtClean="0">
              <a:solidFill>
                <a:srgbClr val="00B050"/>
              </a:solidFill>
              <a:latin typeface="Arial" pitchFamily="34" charset="0"/>
              <a:cs typeface="Arial" pitchFamily="34" charset="0"/>
            </a:endParaRPr>
          </a:p>
          <a:p>
            <a:pPr marL="114300"/>
            <a:endParaRPr lang="en-US" sz="2200" b="1" dirty="0" smtClean="0">
              <a:solidFill>
                <a:srgbClr val="00B050"/>
              </a:solidFill>
              <a:latin typeface="Arial" pitchFamily="34" charset="0"/>
              <a:cs typeface="Arial" pitchFamily="34" charset="0"/>
            </a:endParaRPr>
          </a:p>
        </p:txBody>
      </p:sp>
      <p:pic>
        <p:nvPicPr>
          <p:cNvPr id="93" name="Picture 2" descr="Illustration showing a push-pull connection for a deep pre-cast spandrel attached to a steel beam"/>
          <p:cNvPicPr>
            <a:picLocks noChangeAspect="1" noChangeArrowheads="1"/>
          </p:cNvPicPr>
          <p:nvPr/>
        </p:nvPicPr>
        <p:blipFill>
          <a:blip r:embed="rId6"/>
          <a:srcRect r="-2489"/>
          <a:stretch>
            <a:fillRect/>
          </a:stretch>
        </p:blipFill>
        <p:spPr bwMode="auto">
          <a:xfrm>
            <a:off x="15354300" y="1485900"/>
            <a:ext cx="2276475" cy="2511972"/>
          </a:xfrm>
          <a:prstGeom prst="rect">
            <a:avLst/>
          </a:prstGeom>
          <a:noFill/>
        </p:spPr>
      </p:pic>
      <p:pic>
        <p:nvPicPr>
          <p:cNvPr id="94" name="Picture 2" descr="\\aep.coeaccess.psu.edu\profiles$\dpt5001\Desktop\6.jpg"/>
          <p:cNvPicPr>
            <a:picLocks noChangeAspect="1" noChangeArrowheads="1"/>
          </p:cNvPicPr>
          <p:nvPr/>
        </p:nvPicPr>
        <p:blipFill>
          <a:blip r:embed="rId7"/>
          <a:srcRect l="3309" t="14633" r="23162" b="51615"/>
          <a:stretch>
            <a:fillRect/>
          </a:stretch>
        </p:blipFill>
        <p:spPr bwMode="auto">
          <a:xfrm>
            <a:off x="18919372" y="1562100"/>
            <a:ext cx="7402285" cy="4145280"/>
          </a:xfrm>
          <a:prstGeom prst="rect">
            <a:avLst/>
          </a:prstGeom>
          <a:noFill/>
        </p:spPr>
      </p:pic>
      <p:sp>
        <p:nvSpPr>
          <p:cNvPr id="95" name="Rectangle 94"/>
          <p:cNvSpPr/>
          <p:nvPr/>
        </p:nvSpPr>
        <p:spPr>
          <a:xfrm>
            <a:off x="9829800" y="4286071"/>
            <a:ext cx="5334000" cy="2031325"/>
          </a:xfrm>
          <a:prstGeom prst="rect">
            <a:avLst/>
          </a:prstGeom>
        </p:spPr>
        <p:txBody>
          <a:bodyPr wrap="square">
            <a:spAutoFit/>
          </a:bodyPr>
          <a:lstStyle/>
          <a:p>
            <a:r>
              <a:rPr lang="en-US" dirty="0" smtClean="0"/>
              <a:t>Seismic codes require that heavy panels accommodate movement either by sliding or ductile connections.  In high seismic </a:t>
            </a:r>
            <a:r>
              <a:rPr lang="en-US" dirty="0" smtClean="0"/>
              <a:t>zones a </a:t>
            </a:r>
            <a:r>
              <a:rPr lang="en-US" dirty="0" smtClean="0"/>
              <a:t>ductile connection will be utilized in the prototype design of Ingleside at King Farm. One type of ductile connection is a "Push-pull“ - with Bearing connection at top, tieback connection at bottom.</a:t>
            </a:r>
            <a:endParaRPr lang="en-US" dirty="0" smtClean="0"/>
          </a:p>
        </p:txBody>
      </p:sp>
      <p:pic>
        <p:nvPicPr>
          <p:cNvPr id="96" name="Picture 6" descr="Illustration of typical cladding corner to avoid panel damage"/>
          <p:cNvPicPr>
            <a:picLocks noChangeAspect="1" noChangeArrowheads="1"/>
          </p:cNvPicPr>
          <p:nvPr/>
        </p:nvPicPr>
        <p:blipFill>
          <a:blip r:embed="rId8"/>
          <a:srcRect/>
          <a:stretch>
            <a:fillRect/>
          </a:stretch>
        </p:blipFill>
        <p:spPr bwMode="auto">
          <a:xfrm>
            <a:off x="15659100" y="4114800"/>
            <a:ext cx="1905000" cy="2047876"/>
          </a:xfrm>
          <a:prstGeom prst="rect">
            <a:avLst/>
          </a:prstGeom>
          <a:noFill/>
        </p:spPr>
      </p:pic>
      <p:pic>
        <p:nvPicPr>
          <p:cNvPr id="45059" name="Picture 3"/>
          <p:cNvPicPr>
            <a:picLocks noChangeAspect="1" noChangeArrowheads="1"/>
          </p:cNvPicPr>
          <p:nvPr/>
        </p:nvPicPr>
        <p:blipFill>
          <a:blip r:embed="rId9"/>
          <a:srcRect l="18056" t="14844" r="63600" b="43074"/>
          <a:stretch>
            <a:fillRect/>
          </a:stretch>
        </p:blipFill>
        <p:spPr bwMode="auto">
          <a:xfrm>
            <a:off x="6134100" y="2857500"/>
            <a:ext cx="2494038" cy="228850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7" name="Group 186"/>
          <p:cNvGrpSpPr/>
          <p:nvPr/>
        </p:nvGrpSpPr>
        <p:grpSpPr>
          <a:xfrm>
            <a:off x="9239250" y="88991"/>
            <a:ext cx="18145125" cy="6642009"/>
            <a:chOff x="9239250" y="88991"/>
            <a:chExt cx="18145125" cy="6642009"/>
          </a:xfrm>
        </p:grpSpPr>
        <p:pic>
          <p:nvPicPr>
            <p:cNvPr id="188"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189"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190" name="Group 64"/>
            <p:cNvGrpSpPr/>
            <p:nvPr/>
          </p:nvGrpSpPr>
          <p:grpSpPr>
            <a:xfrm>
              <a:off x="9372600" y="250723"/>
              <a:ext cx="6193536" cy="257686"/>
              <a:chOff x="822325" y="3078477"/>
              <a:chExt cx="6193536" cy="257686"/>
            </a:xfrm>
          </p:grpSpPr>
          <p:sp>
            <p:nvSpPr>
              <p:cNvPr id="193" name="Round Diagonal Corner Rectangle 192"/>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194" name="Round Diagonal Corner Rectangle 193"/>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195" name="Round Diagonal Corner Rectangle 194"/>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196" name="Round Diagonal Corner Rectangle 195"/>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BREADTH II</a:t>
                </a:r>
                <a:endParaRPr lang="en-US" sz="850" b="1" dirty="0">
                  <a:solidFill>
                    <a:srgbClr val="FFFF00"/>
                  </a:solidFill>
                </a:endParaRPr>
              </a:p>
            </p:txBody>
          </p:sp>
          <p:sp>
            <p:nvSpPr>
              <p:cNvPr id="197" name="Round Diagonal Corner Rectangle 196"/>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198" name="Round Diagonal Corner Rectangle 197"/>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STRUCTURAL DEPTH</a:t>
                </a:r>
                <a:endParaRPr lang="en-US" sz="850" b="1" dirty="0">
                  <a:solidFill>
                    <a:schemeClr val="bg1"/>
                  </a:solidFill>
                </a:endParaRPr>
              </a:p>
            </p:txBody>
          </p:sp>
          <p:sp>
            <p:nvSpPr>
              <p:cNvPr id="200" name="Round Diagonal Corner Rectangle 199"/>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191"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192"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26" name="Group 49"/>
          <p:cNvGrpSpPr/>
          <p:nvPr/>
        </p:nvGrpSpPr>
        <p:grpSpPr>
          <a:xfrm>
            <a:off x="9753600" y="1600200"/>
            <a:ext cx="3634013" cy="197230"/>
            <a:chOff x="332581" y="3202781"/>
            <a:chExt cx="3291840" cy="182880"/>
          </a:xfrm>
        </p:grpSpPr>
        <p:cxnSp>
          <p:nvCxnSpPr>
            <p:cNvPr id="27" name="Straight Connector 26"/>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9" name="Group 49"/>
          <p:cNvGrpSpPr/>
          <p:nvPr/>
        </p:nvGrpSpPr>
        <p:grpSpPr>
          <a:xfrm>
            <a:off x="9753600" y="1600200"/>
            <a:ext cx="3634013" cy="197230"/>
            <a:chOff x="332581" y="3202781"/>
            <a:chExt cx="3291840" cy="182880"/>
          </a:xfrm>
        </p:grpSpPr>
        <p:cxnSp>
          <p:nvCxnSpPr>
            <p:cNvPr id="30" name="Straight Connector 29"/>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9906000" y="1333500"/>
            <a:ext cx="7200900" cy="4524315"/>
          </a:xfrm>
          <a:prstGeom prst="rect">
            <a:avLst/>
          </a:prstGeom>
        </p:spPr>
        <p:txBody>
          <a:bodyPr wrap="square">
            <a:spAutoFit/>
          </a:bodyPr>
          <a:lstStyle/>
          <a:p>
            <a:pPr algn="just"/>
            <a:r>
              <a:rPr lang="en-US" b="1" dirty="0" smtClean="0">
                <a:solidFill>
                  <a:srgbClr val="00B050"/>
                </a:solidFill>
                <a:cs typeface="Arial" pitchFamily="34" charset="0"/>
              </a:rPr>
              <a:t>Goals and Criteria</a:t>
            </a:r>
            <a:endParaRPr lang="en-US" b="1" dirty="0" smtClean="0">
              <a:solidFill>
                <a:srgbClr val="00B050"/>
              </a:solidFill>
              <a:cs typeface="Arial" pitchFamily="34" charset="0"/>
            </a:endParaRPr>
          </a:p>
          <a:p>
            <a:pPr algn="just"/>
            <a:endParaRPr lang="en-US" dirty="0" smtClean="0">
              <a:cs typeface="Arial" pitchFamily="34" charset="0"/>
            </a:endParaRPr>
          </a:p>
          <a:p>
            <a:pPr marL="115888" indent="-115888" algn="just"/>
            <a:r>
              <a:rPr lang="en-US" dirty="0" smtClean="0">
                <a:solidFill>
                  <a:srgbClr val="0070C0"/>
                </a:solidFill>
                <a:cs typeface="Arial" pitchFamily="34" charset="0"/>
              </a:rPr>
              <a:t>Goals:</a:t>
            </a:r>
          </a:p>
          <a:p>
            <a:pPr marL="115888" indent="-115888" algn="just"/>
            <a:endParaRPr lang="en-US" dirty="0" smtClean="0">
              <a:cs typeface="Arial" pitchFamily="34" charset="0"/>
            </a:endParaRPr>
          </a:p>
          <a:p>
            <a:pPr marL="406400" indent="-292100" algn="just">
              <a:buFont typeface="Arial" pitchFamily="34" charset="0"/>
              <a:buChar char="•"/>
            </a:pPr>
            <a:r>
              <a:rPr lang="en-US" dirty="0" smtClean="0">
                <a:cs typeface="Arial" pitchFamily="34" charset="0"/>
              </a:rPr>
              <a:t>Utilize a steel structural system</a:t>
            </a:r>
          </a:p>
          <a:p>
            <a:pPr marL="406400" indent="-292100" algn="just">
              <a:buFont typeface="Arial" pitchFamily="34" charset="0"/>
              <a:buChar char="•"/>
            </a:pPr>
            <a:r>
              <a:rPr lang="en-US" dirty="0" smtClean="0">
                <a:cs typeface="Arial" pitchFamily="34" charset="0"/>
              </a:rPr>
              <a:t>Preserve existing architectural design (Plans, story heights, aesthetics)</a:t>
            </a:r>
          </a:p>
          <a:p>
            <a:pPr marL="406400" indent="-292100" algn="just">
              <a:buFont typeface="Arial" pitchFamily="34" charset="0"/>
              <a:buChar char="•"/>
            </a:pPr>
            <a:r>
              <a:rPr lang="en-US" dirty="0" smtClean="0">
                <a:cs typeface="Arial" pitchFamily="34" charset="0"/>
              </a:rPr>
              <a:t>Optimize lateral system</a:t>
            </a:r>
          </a:p>
          <a:p>
            <a:pPr algn="just"/>
            <a:endParaRPr lang="en-US" dirty="0" smtClean="0">
              <a:cs typeface="Arial" pitchFamily="34" charset="0"/>
            </a:endParaRPr>
          </a:p>
          <a:p>
            <a:pPr algn="just"/>
            <a:r>
              <a:rPr lang="en-US" dirty="0" smtClean="0">
                <a:solidFill>
                  <a:srgbClr val="0070C0"/>
                </a:solidFill>
                <a:cs typeface="Arial" pitchFamily="34" charset="0"/>
              </a:rPr>
              <a:t>Codes and Standards:</a:t>
            </a:r>
          </a:p>
          <a:p>
            <a:pPr algn="just"/>
            <a:endParaRPr lang="en-US" dirty="0" smtClean="0">
              <a:cs typeface="Arial" pitchFamily="34" charset="0"/>
            </a:endParaRPr>
          </a:p>
          <a:p>
            <a:pPr marL="115888" indent="290513" algn="just">
              <a:buFont typeface="Arial" pitchFamily="34" charset="0"/>
              <a:buChar char="•"/>
            </a:pPr>
            <a:r>
              <a:rPr lang="en-US" dirty="0" smtClean="0">
                <a:cs typeface="Arial" pitchFamily="34" charset="0"/>
              </a:rPr>
              <a:t>Meet seismic design criteria  </a:t>
            </a:r>
          </a:p>
          <a:p>
            <a:pPr marL="115888" indent="290513" algn="just">
              <a:buFont typeface="Arial" pitchFamily="34" charset="0"/>
              <a:buChar char="•"/>
            </a:pPr>
            <a:r>
              <a:rPr lang="en-US" dirty="0" smtClean="0">
                <a:cs typeface="Arial" pitchFamily="34" charset="0"/>
              </a:rPr>
              <a:t>Strength design</a:t>
            </a:r>
          </a:p>
          <a:p>
            <a:pPr marL="115888" indent="290513" algn="just">
              <a:buFont typeface="Arial" pitchFamily="34" charset="0"/>
              <a:buChar char="•"/>
            </a:pPr>
            <a:r>
              <a:rPr lang="en-US" dirty="0" smtClean="0">
                <a:cs typeface="Arial" pitchFamily="34" charset="0"/>
              </a:rPr>
              <a:t>Serviceability requirements</a:t>
            </a:r>
          </a:p>
          <a:p>
            <a:pPr marL="115888" indent="290513" algn="just">
              <a:buFont typeface="Arial" pitchFamily="34" charset="0"/>
              <a:buChar char="•"/>
            </a:pPr>
            <a:r>
              <a:rPr lang="en-US" dirty="0" smtClean="0">
                <a:cs typeface="Arial" pitchFamily="34" charset="0"/>
              </a:rPr>
              <a:t>State/local codes (</a:t>
            </a:r>
            <a:r>
              <a:rPr lang="pt-BR" dirty="0" smtClean="0">
                <a:cs typeface="Arial" pitchFamily="34" charset="0"/>
              </a:rPr>
              <a:t>LOS ANGELES REGIONAL UNIFORM CODE PROGRAM </a:t>
            </a:r>
          </a:p>
          <a:p>
            <a:pPr marL="115888" indent="290513" algn="just"/>
            <a:r>
              <a:rPr lang="pt-BR" dirty="0" smtClean="0">
                <a:cs typeface="Arial" pitchFamily="34" charset="0"/>
              </a:rPr>
              <a:t> (LARUCP)</a:t>
            </a:r>
            <a:r>
              <a:rPr lang="en-US" dirty="0" smtClean="0">
                <a:cs typeface="Arial" pitchFamily="34" charset="0"/>
              </a:rPr>
              <a:t>)</a:t>
            </a:r>
          </a:p>
          <a:p>
            <a:pPr marL="406400" indent="-292100" algn="just"/>
            <a:endParaRPr lang="en-US" dirty="0" smtClean="0">
              <a:cs typeface="Arial" pitchFamily="34" charset="0"/>
            </a:endParaRPr>
          </a:p>
        </p:txBody>
      </p:sp>
      <p:sp>
        <p:nvSpPr>
          <p:cNvPr id="36" name="Rectangle 35"/>
          <p:cNvSpPr/>
          <p:nvPr/>
        </p:nvSpPr>
        <p:spPr>
          <a:xfrm>
            <a:off x="23164800" y="1790700"/>
            <a:ext cx="3848100" cy="3139321"/>
          </a:xfrm>
          <a:prstGeom prst="rect">
            <a:avLst/>
          </a:prstGeom>
        </p:spPr>
        <p:txBody>
          <a:bodyPr wrap="square">
            <a:spAutoFit/>
          </a:bodyPr>
          <a:lstStyle/>
          <a:p>
            <a:pPr algn="just"/>
            <a:r>
              <a:rPr lang="en-US" dirty="0" smtClean="0">
                <a:solidFill>
                  <a:srgbClr val="0070C0"/>
                </a:solidFill>
                <a:cs typeface="Arial" pitchFamily="34" charset="0"/>
              </a:rPr>
              <a:t>Load Combinations:</a:t>
            </a:r>
          </a:p>
          <a:p>
            <a:pPr algn="just"/>
            <a:r>
              <a:rPr lang="en-US" dirty="0" smtClean="0">
                <a:cs typeface="Arial" pitchFamily="34" charset="0"/>
              </a:rPr>
              <a:t>All are based on LRFD design method</a:t>
            </a:r>
          </a:p>
          <a:p>
            <a:pPr algn="just"/>
            <a:endParaRPr lang="en-US" dirty="0" smtClean="0">
              <a:cs typeface="Arial" pitchFamily="34" charset="0"/>
            </a:endParaRPr>
          </a:p>
          <a:p>
            <a:r>
              <a:rPr lang="en-US" dirty="0" smtClean="0"/>
              <a:t>∗ 1.4(</a:t>
            </a:r>
            <a:r>
              <a:rPr lang="en-US" i="1" dirty="0" smtClean="0"/>
              <a:t>D + F)</a:t>
            </a:r>
          </a:p>
          <a:p>
            <a:r>
              <a:rPr lang="en-US" dirty="0" smtClean="0"/>
              <a:t>∗ 1.2(</a:t>
            </a:r>
            <a:r>
              <a:rPr lang="en-US" i="1" dirty="0" smtClean="0"/>
              <a:t>D + F + T) + 1.6(L + H) + 0.5(</a:t>
            </a:r>
            <a:r>
              <a:rPr lang="en-US" i="1" dirty="0" err="1" smtClean="0"/>
              <a:t>Lr</a:t>
            </a:r>
            <a:r>
              <a:rPr lang="en-US" i="1" dirty="0" smtClean="0"/>
              <a:t> or S </a:t>
            </a:r>
            <a:r>
              <a:rPr lang="en-US" i="1" dirty="0" smtClean="0"/>
              <a:t>  </a:t>
            </a:r>
          </a:p>
          <a:p>
            <a:r>
              <a:rPr lang="en-US" i="1" dirty="0" smtClean="0"/>
              <a:t> </a:t>
            </a:r>
            <a:r>
              <a:rPr lang="en-US" i="1" dirty="0" smtClean="0"/>
              <a:t>       </a:t>
            </a:r>
            <a:r>
              <a:rPr lang="en-US" i="1" dirty="0" smtClean="0"/>
              <a:t>or </a:t>
            </a:r>
            <a:r>
              <a:rPr lang="en-US" i="1" dirty="0" smtClean="0"/>
              <a:t>R)</a:t>
            </a:r>
          </a:p>
          <a:p>
            <a:r>
              <a:rPr lang="en-US" dirty="0" smtClean="0"/>
              <a:t>∗ 1</a:t>
            </a:r>
            <a:r>
              <a:rPr lang="en-US" i="1" dirty="0" smtClean="0"/>
              <a:t>.2D + 1.6(</a:t>
            </a:r>
            <a:r>
              <a:rPr lang="en-US" i="1" dirty="0" err="1" smtClean="0"/>
              <a:t>Lr</a:t>
            </a:r>
            <a:r>
              <a:rPr lang="en-US" i="1" dirty="0" smtClean="0"/>
              <a:t> or S or R) + (L or 0.8W)</a:t>
            </a:r>
          </a:p>
          <a:p>
            <a:r>
              <a:rPr lang="en-US" dirty="0" smtClean="0"/>
              <a:t>∗ 1</a:t>
            </a:r>
            <a:r>
              <a:rPr lang="en-US" i="1" dirty="0" smtClean="0"/>
              <a:t>.2D + 1.6W + L + 0.5(</a:t>
            </a:r>
            <a:r>
              <a:rPr lang="en-US" i="1" dirty="0" err="1" smtClean="0"/>
              <a:t>Lr</a:t>
            </a:r>
            <a:r>
              <a:rPr lang="en-US" i="1" dirty="0" smtClean="0"/>
              <a:t> or S or R)</a:t>
            </a:r>
          </a:p>
          <a:p>
            <a:r>
              <a:rPr lang="en-US" dirty="0" smtClean="0"/>
              <a:t>∗ 1</a:t>
            </a:r>
            <a:r>
              <a:rPr lang="en-US" i="1" dirty="0" smtClean="0"/>
              <a:t>.2D + 1.0E + L + 0.2S</a:t>
            </a:r>
          </a:p>
          <a:p>
            <a:r>
              <a:rPr lang="en-US" dirty="0" smtClean="0"/>
              <a:t>∗ 0</a:t>
            </a:r>
            <a:r>
              <a:rPr lang="en-US" i="1" dirty="0" smtClean="0"/>
              <a:t>.9D + 1.6W + 1.6H</a:t>
            </a:r>
          </a:p>
          <a:p>
            <a:r>
              <a:rPr lang="en-US" dirty="0" smtClean="0"/>
              <a:t>∗ 0</a:t>
            </a:r>
            <a:r>
              <a:rPr lang="en-US" i="1" dirty="0" smtClean="0"/>
              <a:t>.9D + 1.0E + 1.6H</a:t>
            </a:r>
            <a:endParaRPr lang="en-US" dirty="0" smtClean="0">
              <a:cs typeface="Arial" pitchFamily="34" charset="0"/>
            </a:endParaRPr>
          </a:p>
        </p:txBody>
      </p:sp>
      <p:grpSp>
        <p:nvGrpSpPr>
          <p:cNvPr id="24" name="Group 72"/>
          <p:cNvGrpSpPr/>
          <p:nvPr/>
        </p:nvGrpSpPr>
        <p:grpSpPr>
          <a:xfrm>
            <a:off x="125485" y="190500"/>
            <a:ext cx="8960602" cy="6555049"/>
            <a:chOff x="237671" y="268288"/>
            <a:chExt cx="9177792" cy="6627166"/>
          </a:xfrm>
        </p:grpSpPr>
        <p:grpSp>
          <p:nvGrpSpPr>
            <p:cNvPr id="25" name="Group 92"/>
            <p:cNvGrpSpPr>
              <a:grpSpLocks/>
            </p:cNvGrpSpPr>
            <p:nvPr/>
          </p:nvGrpSpPr>
          <p:grpSpPr bwMode="auto">
            <a:xfrm>
              <a:off x="5110163" y="395288"/>
              <a:ext cx="981075" cy="565150"/>
              <a:chOff x="3783921" y="107661"/>
              <a:chExt cx="981075" cy="565150"/>
            </a:xfrm>
          </p:grpSpPr>
          <p:grpSp>
            <p:nvGrpSpPr>
              <p:cNvPr id="77" name="Group 192"/>
              <p:cNvGrpSpPr>
                <a:grpSpLocks/>
              </p:cNvGrpSpPr>
              <p:nvPr/>
            </p:nvGrpSpPr>
            <p:grpSpPr bwMode="auto">
              <a:xfrm>
                <a:off x="3895165" y="227150"/>
                <a:ext cx="762000" cy="339866"/>
                <a:chOff x="-1211605" y="3738092"/>
                <a:chExt cx="990600" cy="381000"/>
              </a:xfrm>
            </p:grpSpPr>
            <p:sp>
              <p:nvSpPr>
                <p:cNvPr id="80"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81"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78" name="Oval 77"/>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9" name="Oval 78"/>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32" name="Group 129"/>
            <p:cNvGrpSpPr>
              <a:grpSpLocks/>
            </p:cNvGrpSpPr>
            <p:nvPr/>
          </p:nvGrpSpPr>
          <p:grpSpPr bwMode="auto">
            <a:xfrm>
              <a:off x="5905500" y="268288"/>
              <a:ext cx="3509963" cy="6563666"/>
              <a:chOff x="12107211" y="457658"/>
              <a:chExt cx="3509963" cy="6563666"/>
            </a:xfrm>
          </p:grpSpPr>
          <p:sp>
            <p:nvSpPr>
              <p:cNvPr id="66" name="Freeform 65"/>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7" name="Cube 66"/>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Cube 67"/>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Cube 68"/>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Oval 69"/>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1" name="Oval 70"/>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2" name="Cube 71"/>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73" name="Group 30"/>
              <p:cNvGrpSpPr>
                <a:grpSpLocks/>
              </p:cNvGrpSpPr>
              <p:nvPr/>
            </p:nvGrpSpPr>
            <p:grpSpPr bwMode="auto">
              <a:xfrm>
                <a:off x="12259611" y="683083"/>
                <a:ext cx="3357563" cy="390881"/>
                <a:chOff x="3502961" y="562432"/>
                <a:chExt cx="3357563" cy="390881"/>
              </a:xfrm>
            </p:grpSpPr>
            <p:sp>
              <p:nvSpPr>
                <p:cNvPr id="75" name="Freeform 74"/>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76" name="Straight Connector 75"/>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4" name="Freeform 73"/>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3" name="Cube 32"/>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Cube 36"/>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Freeform 37"/>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 name="Cube 38"/>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Cube 39"/>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Cube 40"/>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Cube 41"/>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Cube 42"/>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4" name="Group 115"/>
            <p:cNvGrpSpPr>
              <a:grpSpLocks/>
            </p:cNvGrpSpPr>
            <p:nvPr/>
          </p:nvGrpSpPr>
          <p:grpSpPr bwMode="auto">
            <a:xfrm>
              <a:off x="1152133" y="493203"/>
              <a:ext cx="445311" cy="377825"/>
              <a:chOff x="-1893507" y="211926"/>
              <a:chExt cx="445311" cy="377825"/>
            </a:xfrm>
          </p:grpSpPr>
          <p:sp>
            <p:nvSpPr>
              <p:cNvPr id="58" name="Oval 57"/>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 name="Oval 58"/>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0" name="Oval 59"/>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1" name="Oval 60"/>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2" name="Oval 61"/>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3" name="Oval 62"/>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Oval 63"/>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Oval 64"/>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5" name="Cube 44"/>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Cube 45"/>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48" name="Group 116"/>
            <p:cNvGrpSpPr>
              <a:grpSpLocks/>
            </p:cNvGrpSpPr>
            <p:nvPr/>
          </p:nvGrpSpPr>
          <p:grpSpPr bwMode="auto">
            <a:xfrm>
              <a:off x="1790700" y="281277"/>
              <a:ext cx="3124200" cy="730150"/>
              <a:chOff x="-3107460" y="1653540"/>
              <a:chExt cx="3124200" cy="730150"/>
            </a:xfrm>
          </p:grpSpPr>
          <p:grpSp>
            <p:nvGrpSpPr>
              <p:cNvPr id="54" name="Group 58"/>
              <p:cNvGrpSpPr>
                <a:grpSpLocks/>
              </p:cNvGrpSpPr>
              <p:nvPr/>
            </p:nvGrpSpPr>
            <p:grpSpPr bwMode="auto">
              <a:xfrm>
                <a:off x="-3107460" y="1653540"/>
                <a:ext cx="3124200" cy="587375"/>
                <a:chOff x="5451708" y="475726"/>
                <a:chExt cx="4495800" cy="586880"/>
              </a:xfrm>
            </p:grpSpPr>
            <p:sp>
              <p:nvSpPr>
                <p:cNvPr id="56"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57" name="Straight Connector 56"/>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5"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49" name="Oval 48"/>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0" name="Freeform 49"/>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1"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52" name="Straight Connector 51"/>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82" name="Rounded Rectangle 81"/>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3" name="Rectangle 82"/>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84" name="Group 83"/>
          <p:cNvGrpSpPr/>
          <p:nvPr/>
        </p:nvGrpSpPr>
        <p:grpSpPr>
          <a:xfrm>
            <a:off x="280982" y="2095500"/>
            <a:ext cx="1319218" cy="2628900"/>
            <a:chOff x="8648700" y="7200900"/>
            <a:chExt cx="1319218" cy="2628900"/>
          </a:xfrm>
        </p:grpSpPr>
        <p:sp>
          <p:nvSpPr>
            <p:cNvPr id="85" name="Round Diagonal Corner Rectangle 84"/>
            <p:cNvSpPr/>
            <p:nvPr/>
          </p:nvSpPr>
          <p:spPr bwMode="auto">
            <a:xfrm>
              <a:off x="8648700" y="9105900"/>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86" name="Round Diagonal Corner Rectangle 85"/>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87" name="Round Diagonal Corner Rectangle 86"/>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88" name="Round Diagonal Corner Rectangle 87"/>
            <p:cNvSpPr/>
            <p:nvPr/>
          </p:nvSpPr>
          <p:spPr bwMode="auto">
            <a:xfrm>
              <a:off x="8648700" y="7956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89" name="Round Diagonal Corner Rectangle 88"/>
            <p:cNvSpPr/>
            <p:nvPr/>
          </p:nvSpPr>
          <p:spPr bwMode="auto">
            <a:xfrm>
              <a:off x="8648700" y="8337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90" name="Round Diagonal Corner Rectangle 89"/>
            <p:cNvSpPr/>
            <p:nvPr/>
          </p:nvSpPr>
          <p:spPr bwMode="auto">
            <a:xfrm>
              <a:off x="8648700" y="8718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91" name="Round Diagonal Corner Rectangle 90"/>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92" name="Frame 91"/>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Rounded Rectangle 92"/>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94" name="Group 85"/>
          <p:cNvGrpSpPr/>
          <p:nvPr/>
        </p:nvGrpSpPr>
        <p:grpSpPr>
          <a:xfrm>
            <a:off x="1438728" y="1406236"/>
            <a:ext cx="7629073" cy="4038600"/>
            <a:chOff x="1477285" y="1041943"/>
            <a:chExt cx="7133315" cy="4249324"/>
          </a:xfrm>
        </p:grpSpPr>
        <p:sp>
          <p:nvSpPr>
            <p:cNvPr id="95" name="Freeform 94"/>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6" name="Freeform 95"/>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97" name="TextBox 96"/>
          <p:cNvSpPr txBox="1"/>
          <p:nvPr/>
        </p:nvSpPr>
        <p:spPr>
          <a:xfrm>
            <a:off x="1866900" y="1905001"/>
            <a:ext cx="6210300" cy="2308324"/>
          </a:xfrm>
          <a:prstGeom prst="rect">
            <a:avLst/>
          </a:prstGeom>
          <a:noFill/>
        </p:spPr>
        <p:txBody>
          <a:bodyPr wrap="square" rtlCol="0">
            <a:spAutoFit/>
          </a:bodyPr>
          <a:lstStyle/>
          <a:p>
            <a:pPr marL="171450" indent="-171450">
              <a:buFont typeface="Arial" pitchFamily="34" charset="0"/>
              <a:buChar char="•"/>
            </a:pPr>
            <a:r>
              <a:rPr lang="en-US" sz="2400" b="1" dirty="0" smtClean="0">
                <a:solidFill>
                  <a:srgbClr val="00B050"/>
                </a:solidFill>
                <a:latin typeface="Arial" pitchFamily="34" charset="0"/>
                <a:cs typeface="Arial" pitchFamily="34" charset="0"/>
              </a:rPr>
              <a:t>Goals and Criteria</a:t>
            </a: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r>
              <a:rPr lang="en-US" sz="2400" b="1" dirty="0" smtClean="0">
                <a:solidFill>
                  <a:srgbClr val="00B050"/>
                </a:solidFill>
                <a:latin typeface="Arial" pitchFamily="34" charset="0"/>
                <a:cs typeface="Arial" pitchFamily="34" charset="0"/>
              </a:rPr>
              <a:t>Placement </a:t>
            </a:r>
            <a:r>
              <a:rPr lang="en-US" sz="2400" b="1" dirty="0" smtClean="0">
                <a:solidFill>
                  <a:srgbClr val="00B050"/>
                </a:solidFill>
                <a:latin typeface="Arial" pitchFamily="34" charset="0"/>
                <a:cs typeface="Arial" pitchFamily="34" charset="0"/>
              </a:rPr>
              <a:t>of Expansion </a:t>
            </a:r>
            <a:r>
              <a:rPr lang="en-US" sz="2400" b="1" dirty="0" smtClean="0">
                <a:solidFill>
                  <a:srgbClr val="00B050"/>
                </a:solidFill>
                <a:latin typeface="Arial" pitchFamily="34" charset="0"/>
                <a:cs typeface="Arial" pitchFamily="34" charset="0"/>
              </a:rPr>
              <a:t>Joints</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Expansion </a:t>
            </a:r>
            <a:r>
              <a:rPr lang="en-US" sz="2400" b="1" dirty="0" smtClean="0">
                <a:solidFill>
                  <a:srgbClr val="00B050"/>
                </a:solidFill>
                <a:latin typeface="Arial" pitchFamily="34" charset="0"/>
                <a:cs typeface="Arial" pitchFamily="34" charset="0"/>
              </a:rPr>
              <a:t>Joints Specified by </a:t>
            </a:r>
            <a:r>
              <a:rPr lang="en-US" sz="2400" b="1" dirty="0" smtClean="0">
                <a:solidFill>
                  <a:srgbClr val="00B050"/>
                </a:solidFill>
                <a:latin typeface="Arial" pitchFamily="34" charset="0"/>
                <a:cs typeface="Arial" pitchFamily="34" charset="0"/>
              </a:rPr>
              <a:t>Code</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Floor </a:t>
            </a:r>
            <a:r>
              <a:rPr lang="en-US" sz="2400" b="1" dirty="0" smtClean="0">
                <a:solidFill>
                  <a:srgbClr val="00B050"/>
                </a:solidFill>
                <a:latin typeface="Arial" pitchFamily="34" charset="0"/>
                <a:cs typeface="Arial" pitchFamily="34" charset="0"/>
              </a:rPr>
              <a:t>System </a:t>
            </a:r>
            <a:r>
              <a:rPr lang="en-US" sz="2400" b="1" dirty="0" smtClean="0">
                <a:solidFill>
                  <a:srgbClr val="00B050"/>
                </a:solidFill>
                <a:latin typeface="Arial" pitchFamily="34" charset="0"/>
                <a:cs typeface="Arial" pitchFamily="34" charset="0"/>
              </a:rPr>
              <a:t>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Lateral 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Seismic Analysis</a:t>
            </a:r>
            <a:endParaRPr lang="en-US" sz="2400" b="1" dirty="0" smtClean="0">
              <a:solidFill>
                <a:srgbClr val="00B050"/>
              </a:solidFill>
              <a:latin typeface="Arial" pitchFamily="34" charset="0"/>
              <a:cs typeface="Arial" pitchFamily="34" charset="0"/>
            </a:endParaRPr>
          </a:p>
        </p:txBody>
      </p:sp>
      <p:graphicFrame>
        <p:nvGraphicFramePr>
          <p:cNvPr id="98" name="Table 97"/>
          <p:cNvGraphicFramePr>
            <a:graphicFrameLocks noGrp="1"/>
          </p:cNvGraphicFramePr>
          <p:nvPr/>
        </p:nvGraphicFramePr>
        <p:xfrm>
          <a:off x="18669000" y="1407118"/>
          <a:ext cx="4495800" cy="4770732"/>
        </p:xfrm>
        <a:graphic>
          <a:graphicData uri="http://schemas.openxmlformats.org/drawingml/2006/table">
            <a:tbl>
              <a:tblPr/>
              <a:tblGrid>
                <a:gridCol w="2247900"/>
                <a:gridCol w="2247900"/>
              </a:tblGrid>
              <a:tr h="209506">
                <a:tc gridSpan="2">
                  <a:txBody>
                    <a:bodyPr/>
                    <a:lstStyle/>
                    <a:p>
                      <a:pPr marL="0" marR="0" algn="ctr">
                        <a:lnSpc>
                          <a:spcPct val="115000"/>
                        </a:lnSpc>
                        <a:spcBef>
                          <a:spcPts val="0"/>
                        </a:spcBef>
                        <a:spcAft>
                          <a:spcPts val="0"/>
                        </a:spcAft>
                      </a:pPr>
                      <a:r>
                        <a:rPr lang="en-US" sz="800" b="1" dirty="0" smtClean="0">
                          <a:solidFill>
                            <a:schemeClr val="bg1"/>
                          </a:solidFill>
                          <a:latin typeface="Arial" pitchFamily="34" charset="0"/>
                          <a:ea typeface="Calibri"/>
                          <a:cs typeface="Arial" pitchFamily="34" charset="0"/>
                        </a:rPr>
                        <a:t>Codes,</a:t>
                      </a:r>
                      <a:r>
                        <a:rPr lang="en-US" sz="800" b="1" baseline="0" dirty="0" smtClean="0">
                          <a:solidFill>
                            <a:schemeClr val="bg1"/>
                          </a:solidFill>
                          <a:latin typeface="Arial" pitchFamily="34" charset="0"/>
                          <a:ea typeface="Calibri"/>
                          <a:cs typeface="Arial" pitchFamily="34" charset="0"/>
                        </a:rPr>
                        <a:t> </a:t>
                      </a:r>
                      <a:r>
                        <a:rPr lang="en-US" sz="800" b="1" dirty="0" smtClean="0">
                          <a:solidFill>
                            <a:schemeClr val="bg1"/>
                          </a:solidFill>
                          <a:latin typeface="Arial" pitchFamily="34" charset="0"/>
                          <a:ea typeface="Calibri"/>
                          <a:cs typeface="Arial" pitchFamily="34" charset="0"/>
                        </a:rPr>
                        <a:t>Standards, and Guides</a:t>
                      </a:r>
                      <a:endParaRPr lang="en-US" sz="800" b="1" dirty="0">
                        <a:solidFill>
                          <a:schemeClr val="bg1"/>
                        </a:solidFill>
                        <a:latin typeface="Arial" pitchFamily="34" charset="0"/>
                        <a:ea typeface="Calibri"/>
                        <a:cs typeface="Arial" pitchFamily="34" charset="0"/>
                      </a:endParaRPr>
                    </a:p>
                  </a:txBody>
                  <a:tcPr marL="58439" marR="58439"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1"/>
                    </a:solidFill>
                  </a:tcPr>
                </a:tc>
                <a:tc hMerge="1">
                  <a:txBody>
                    <a:bodyPr/>
                    <a:lstStyle/>
                    <a:p>
                      <a:pPr marL="0" marR="0" algn="ctr">
                        <a:lnSpc>
                          <a:spcPct val="115000"/>
                        </a:lnSpc>
                        <a:spcBef>
                          <a:spcPts val="0"/>
                        </a:spcBef>
                        <a:spcAft>
                          <a:spcPts val="0"/>
                        </a:spcAft>
                      </a:pPr>
                      <a:endParaRPr lang="en-US" sz="900" dirty="0">
                        <a:latin typeface="Calibri"/>
                        <a:ea typeface="Calibri"/>
                        <a:cs typeface="Times New Roman"/>
                      </a:endParaRPr>
                    </a:p>
                  </a:txBody>
                  <a:tcPr marL="58439" marR="58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279418">
                <a:tc>
                  <a:txBody>
                    <a:bodyPr/>
                    <a:lstStyle/>
                    <a:p>
                      <a:pPr marL="0" marR="0" algn="ctr">
                        <a:lnSpc>
                          <a:spcPct val="115000"/>
                        </a:lnSpc>
                        <a:spcBef>
                          <a:spcPts val="0"/>
                        </a:spcBef>
                        <a:spcAft>
                          <a:spcPts val="0"/>
                        </a:spcAft>
                      </a:pPr>
                      <a:r>
                        <a:rPr lang="en-US" sz="800" b="1" dirty="0">
                          <a:latin typeface="Arial" pitchFamily="34" charset="0"/>
                          <a:ea typeface="Calibri"/>
                          <a:cs typeface="Arial" pitchFamily="34" charset="0"/>
                        </a:rPr>
                        <a:t>Codes and Standards in Original Design</a:t>
                      </a:r>
                      <a:endParaRPr lang="en-US" sz="800" dirty="0">
                        <a:latin typeface="Arial" pitchFamily="34" charset="0"/>
                        <a:ea typeface="Calibri"/>
                        <a:cs typeface="Arial" pitchFamily="34" charset="0"/>
                      </a:endParaRPr>
                    </a:p>
                  </a:txBody>
                  <a:tcPr marL="58439" marR="58439"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75000"/>
                      </a:schemeClr>
                    </a:solidFill>
                  </a:tcPr>
                </a:tc>
                <a:tc>
                  <a:txBody>
                    <a:bodyPr/>
                    <a:lstStyle/>
                    <a:p>
                      <a:pPr marL="0" marR="0" algn="ctr">
                        <a:lnSpc>
                          <a:spcPct val="115000"/>
                        </a:lnSpc>
                        <a:spcBef>
                          <a:spcPts val="0"/>
                        </a:spcBef>
                        <a:spcAft>
                          <a:spcPts val="0"/>
                        </a:spcAft>
                      </a:pPr>
                      <a:r>
                        <a:rPr lang="en-US" sz="800" b="1" dirty="0">
                          <a:latin typeface="Arial" pitchFamily="34" charset="0"/>
                          <a:ea typeface="Calibri"/>
                          <a:cs typeface="Arial" pitchFamily="34" charset="0"/>
                        </a:rPr>
                        <a:t>Codes and Standards used </a:t>
                      </a:r>
                      <a:r>
                        <a:rPr lang="en-US" sz="800" b="1" dirty="0" smtClean="0">
                          <a:latin typeface="Arial" pitchFamily="34" charset="0"/>
                          <a:ea typeface="Calibri"/>
                          <a:cs typeface="Arial" pitchFamily="34" charset="0"/>
                        </a:rPr>
                        <a:t>for</a:t>
                      </a:r>
                      <a:r>
                        <a:rPr lang="en-US" sz="800" b="1" baseline="0" dirty="0" smtClean="0">
                          <a:latin typeface="Arial" pitchFamily="34" charset="0"/>
                          <a:ea typeface="Calibri"/>
                          <a:cs typeface="Arial" pitchFamily="34" charset="0"/>
                        </a:rPr>
                        <a:t> Prototype Design</a:t>
                      </a:r>
                      <a:endParaRPr lang="en-US" sz="800" dirty="0">
                        <a:latin typeface="Arial" pitchFamily="34" charset="0"/>
                        <a:ea typeface="Calibri"/>
                        <a:cs typeface="Arial" pitchFamily="34" charset="0"/>
                      </a:endParaRPr>
                    </a:p>
                  </a:txBody>
                  <a:tcPr marL="58439" marR="58439"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75000"/>
                      </a:schemeClr>
                    </a:solidFill>
                  </a:tcPr>
                </a:tc>
              </a:tr>
              <a:tr h="209506">
                <a:tc>
                  <a:txBody>
                    <a:bodyPr/>
                    <a:lstStyle/>
                    <a:p>
                      <a:pPr marL="0" marR="0" algn="l">
                        <a:lnSpc>
                          <a:spcPct val="115000"/>
                        </a:lnSpc>
                        <a:spcBef>
                          <a:spcPts val="0"/>
                        </a:spcBef>
                        <a:spcAft>
                          <a:spcPts val="0"/>
                        </a:spcAft>
                      </a:pPr>
                      <a:r>
                        <a:rPr lang="en-US" sz="1000" dirty="0" smtClean="0">
                          <a:latin typeface="Arial" pitchFamily="34" charset="0"/>
                          <a:ea typeface="Calibri"/>
                          <a:cs typeface="Arial" pitchFamily="34" charset="0"/>
                        </a:rPr>
                        <a:t>International Building Code </a:t>
                      </a:r>
                      <a:r>
                        <a:rPr lang="en-US" sz="1000" dirty="0">
                          <a:latin typeface="Arial" pitchFamily="34" charset="0"/>
                          <a:ea typeface="Calibri"/>
                          <a:cs typeface="Arial" pitchFamily="34" charset="0"/>
                        </a:rPr>
                        <a:t>2003</a:t>
                      </a:r>
                    </a:p>
                  </a:txBody>
                  <a:tcPr marL="58439" marR="58439"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000" dirty="0">
                          <a:latin typeface="Arial" pitchFamily="34" charset="0"/>
                          <a:ea typeface="Calibri"/>
                          <a:cs typeface="Arial" pitchFamily="34" charset="0"/>
                        </a:rPr>
                        <a:t>International Building Code 2006</a:t>
                      </a:r>
                    </a:p>
                  </a:txBody>
                  <a:tcPr marL="58439" marR="58439"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419012">
                <a:tc>
                  <a:txBody>
                    <a:bodyPr/>
                    <a:lstStyle/>
                    <a:p>
                      <a:pPr marL="0" marR="0" algn="l">
                        <a:lnSpc>
                          <a:spcPct val="115000"/>
                        </a:lnSpc>
                        <a:spcBef>
                          <a:spcPts val="0"/>
                        </a:spcBef>
                        <a:spcAft>
                          <a:spcPts val="0"/>
                        </a:spcAft>
                      </a:pPr>
                      <a:r>
                        <a:rPr lang="en-US" sz="1000" dirty="0">
                          <a:latin typeface="Arial" pitchFamily="34" charset="0"/>
                          <a:ea typeface="Calibri"/>
                          <a:cs typeface="Arial" pitchFamily="34" charset="0"/>
                        </a:rPr>
                        <a:t>ASCE 7-98: Minimum Design Loads For Buildings and other Structures.</a:t>
                      </a:r>
                    </a:p>
                  </a:txBody>
                  <a:tcPr marL="58439" marR="58439"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indent="0" algn="l" defTabSz="1018824" rtl="0" eaLnBrk="1" fontAlgn="auto" latinLnBrk="0" hangingPunct="1">
                        <a:lnSpc>
                          <a:spcPct val="115000"/>
                        </a:lnSpc>
                        <a:spcBef>
                          <a:spcPts val="0"/>
                        </a:spcBef>
                        <a:spcAft>
                          <a:spcPts val="0"/>
                        </a:spcAft>
                        <a:buClrTx/>
                        <a:buSzTx/>
                        <a:buFontTx/>
                        <a:buNone/>
                        <a:tabLst/>
                        <a:defRPr/>
                      </a:pPr>
                      <a:r>
                        <a:rPr lang="en-US" sz="1000" dirty="0" smtClean="0">
                          <a:latin typeface="Arial" pitchFamily="34" charset="0"/>
                          <a:ea typeface="Calibri"/>
                          <a:cs typeface="Arial" pitchFamily="34" charset="0"/>
                        </a:rPr>
                        <a:t>ASCE 7-05: Minimum Design Loads For Buildings and other Structures.</a:t>
                      </a:r>
                    </a:p>
                  </a:txBody>
                  <a:tcPr marL="58439" marR="58439"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419012">
                <a:tc>
                  <a:txBody>
                    <a:bodyPr/>
                    <a:lstStyle/>
                    <a:p>
                      <a:pPr marL="0" marR="0" algn="l">
                        <a:lnSpc>
                          <a:spcPct val="115000"/>
                        </a:lnSpc>
                        <a:spcBef>
                          <a:spcPts val="0"/>
                        </a:spcBef>
                        <a:spcAft>
                          <a:spcPts val="0"/>
                        </a:spcAft>
                      </a:pPr>
                      <a:r>
                        <a:rPr lang="en-US" sz="1000" dirty="0">
                          <a:latin typeface="Arial" pitchFamily="34" charset="0"/>
                          <a:ea typeface="Calibri"/>
                          <a:cs typeface="Arial" pitchFamily="34" charset="0"/>
                        </a:rPr>
                        <a:t>Rockville, MD City Codes: Local </a:t>
                      </a:r>
                      <a:r>
                        <a:rPr lang="en-US" sz="1000" dirty="0" smtClean="0">
                          <a:latin typeface="Arial" pitchFamily="34" charset="0"/>
                          <a:ea typeface="Calibri"/>
                          <a:cs typeface="Arial" pitchFamily="34" charset="0"/>
                        </a:rPr>
                        <a:t>amendments.</a:t>
                      </a:r>
                      <a:endParaRPr lang="en-US" sz="1000" dirty="0">
                        <a:latin typeface="Arial" pitchFamily="34" charset="0"/>
                        <a:ea typeface="Calibri"/>
                        <a:cs typeface="Arial" pitchFamily="34" charset="0"/>
                      </a:endParaRPr>
                    </a:p>
                  </a:txBody>
                  <a:tcPr marL="58439" marR="58439"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000" dirty="0" smtClean="0">
                          <a:latin typeface="Arial" pitchFamily="34" charset="0"/>
                          <a:ea typeface="Calibri"/>
                          <a:cs typeface="Arial" pitchFamily="34" charset="0"/>
                        </a:rPr>
                        <a:t>American Institute of Steel Construction (AISC)  13</a:t>
                      </a:r>
                      <a:r>
                        <a:rPr lang="en-US" sz="1000" baseline="30000" dirty="0" smtClean="0">
                          <a:latin typeface="Arial" pitchFamily="34" charset="0"/>
                          <a:ea typeface="Calibri"/>
                          <a:cs typeface="Arial" pitchFamily="34" charset="0"/>
                        </a:rPr>
                        <a:t>th</a:t>
                      </a:r>
                      <a:r>
                        <a:rPr lang="en-US" sz="1000" dirty="0" smtClean="0">
                          <a:latin typeface="Arial" pitchFamily="34" charset="0"/>
                          <a:ea typeface="Calibri"/>
                          <a:cs typeface="Arial" pitchFamily="34" charset="0"/>
                        </a:rPr>
                        <a:t> Edition</a:t>
                      </a:r>
                      <a:endParaRPr lang="en-US" sz="1000" dirty="0">
                        <a:latin typeface="Arial" pitchFamily="34" charset="0"/>
                        <a:ea typeface="Calibri"/>
                        <a:cs typeface="Arial" pitchFamily="34" charset="0"/>
                      </a:endParaRPr>
                    </a:p>
                  </a:txBody>
                  <a:tcPr marL="58439" marR="58439"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279418">
                <a:tc>
                  <a:txBody>
                    <a:bodyPr/>
                    <a:lstStyle/>
                    <a:p>
                      <a:pPr marL="0" marR="0" algn="l">
                        <a:lnSpc>
                          <a:spcPct val="115000"/>
                        </a:lnSpc>
                        <a:spcBef>
                          <a:spcPts val="0"/>
                        </a:spcBef>
                        <a:spcAft>
                          <a:spcPts val="0"/>
                        </a:spcAft>
                      </a:pPr>
                      <a:endParaRPr lang="en-US" sz="1000" dirty="0">
                        <a:latin typeface="Arial" pitchFamily="34" charset="0"/>
                        <a:ea typeface="Calibri"/>
                        <a:cs typeface="Arial" pitchFamily="34" charset="0"/>
                      </a:endParaRPr>
                    </a:p>
                  </a:txBody>
                  <a:tcPr marL="58439" marR="58439"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000" kern="1200" baseline="0" dirty="0" smtClean="0">
                          <a:solidFill>
                            <a:schemeClr val="tx1"/>
                          </a:solidFill>
                          <a:latin typeface="Arial" pitchFamily="34" charset="0"/>
                          <a:ea typeface="+mn-ea"/>
                          <a:cs typeface="Arial" pitchFamily="34" charset="0"/>
                        </a:rPr>
                        <a:t>AISC Seismic Design Manual</a:t>
                      </a:r>
                      <a:endParaRPr lang="en-US" sz="1000" dirty="0">
                        <a:latin typeface="Arial" pitchFamily="34" charset="0"/>
                        <a:ea typeface="Calibri"/>
                        <a:cs typeface="Arial" pitchFamily="34" charset="0"/>
                      </a:endParaRPr>
                    </a:p>
                  </a:txBody>
                  <a:tcPr marL="58439" marR="58439"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546538">
                <a:tc>
                  <a:txBody>
                    <a:bodyPr/>
                    <a:lstStyle/>
                    <a:p>
                      <a:pPr marL="0" marR="0" algn="l">
                        <a:lnSpc>
                          <a:spcPct val="115000"/>
                        </a:lnSpc>
                        <a:spcBef>
                          <a:spcPts val="0"/>
                        </a:spcBef>
                        <a:spcAft>
                          <a:spcPts val="0"/>
                        </a:spcAft>
                      </a:pPr>
                      <a:endParaRPr lang="en-US" sz="1000" dirty="0">
                        <a:latin typeface="Arial" pitchFamily="34" charset="0"/>
                        <a:ea typeface="Calibri"/>
                        <a:cs typeface="Arial" pitchFamily="34" charset="0"/>
                      </a:endParaRPr>
                    </a:p>
                  </a:txBody>
                  <a:tcPr marL="58439" marR="58439"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r>
                        <a:rPr lang="en-US" sz="1000" kern="1200" baseline="0" dirty="0" smtClean="0">
                          <a:solidFill>
                            <a:schemeClr val="tx1"/>
                          </a:solidFill>
                          <a:latin typeface="Arial" pitchFamily="34" charset="0"/>
                          <a:ea typeface="+mn-ea"/>
                          <a:cs typeface="Arial" pitchFamily="34" charset="0"/>
                        </a:rPr>
                        <a:t>AISC –LRFD 1999, Load and Resistance Factor Design Specification for Structural</a:t>
                      </a:r>
                    </a:p>
                    <a:p>
                      <a:pPr algn="l"/>
                      <a:r>
                        <a:rPr lang="en-US" sz="1000" kern="1200" baseline="0" dirty="0" smtClean="0">
                          <a:solidFill>
                            <a:schemeClr val="tx1"/>
                          </a:solidFill>
                          <a:latin typeface="Arial" pitchFamily="34" charset="0"/>
                          <a:ea typeface="+mn-ea"/>
                          <a:cs typeface="Arial" pitchFamily="34" charset="0"/>
                        </a:rPr>
                        <a:t>Steel Buildings</a:t>
                      </a:r>
                      <a:endParaRPr lang="en-US" sz="1000" dirty="0">
                        <a:latin typeface="Arial" pitchFamily="34" charset="0"/>
                        <a:ea typeface="Calibri"/>
                        <a:cs typeface="Arial" pitchFamily="34" charset="0"/>
                      </a:endParaRPr>
                    </a:p>
                  </a:txBody>
                  <a:tcPr marL="58439" marR="58439"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279418">
                <a:tc>
                  <a:txBody>
                    <a:bodyPr/>
                    <a:lstStyle/>
                    <a:p>
                      <a:pPr marL="0" marR="0" algn="l">
                        <a:lnSpc>
                          <a:spcPct val="115000"/>
                        </a:lnSpc>
                        <a:spcBef>
                          <a:spcPts val="0"/>
                        </a:spcBef>
                        <a:spcAft>
                          <a:spcPts val="0"/>
                        </a:spcAft>
                      </a:pPr>
                      <a:endParaRPr lang="en-US" sz="1000" dirty="0">
                        <a:latin typeface="Arial" pitchFamily="34" charset="0"/>
                        <a:ea typeface="Calibri"/>
                        <a:cs typeface="Arial" pitchFamily="34" charset="0"/>
                      </a:endParaRPr>
                    </a:p>
                  </a:txBody>
                  <a:tcPr marL="58439" marR="58439"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000" kern="1200" baseline="0" dirty="0" smtClean="0">
                          <a:solidFill>
                            <a:schemeClr val="tx1"/>
                          </a:solidFill>
                          <a:latin typeface="Arial" pitchFamily="34" charset="0"/>
                          <a:ea typeface="+mn-ea"/>
                          <a:cs typeface="Arial" pitchFamily="34" charset="0"/>
                        </a:rPr>
                        <a:t>Vulcraft Steel Roof and Deck Catalog</a:t>
                      </a:r>
                      <a:endParaRPr lang="en-US" sz="1000" dirty="0">
                        <a:latin typeface="Arial" pitchFamily="34" charset="0"/>
                        <a:ea typeface="Calibri"/>
                        <a:cs typeface="Arial" pitchFamily="34" charset="0"/>
                      </a:endParaRPr>
                    </a:p>
                  </a:txBody>
                  <a:tcPr marL="58439" marR="58439"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279418">
                <a:tc>
                  <a:txBody>
                    <a:bodyPr/>
                    <a:lstStyle/>
                    <a:p>
                      <a:pPr marL="0" marR="0" algn="l">
                        <a:lnSpc>
                          <a:spcPct val="115000"/>
                        </a:lnSpc>
                        <a:spcBef>
                          <a:spcPts val="0"/>
                        </a:spcBef>
                        <a:spcAft>
                          <a:spcPts val="0"/>
                        </a:spcAft>
                      </a:pPr>
                      <a:endParaRPr lang="en-US" sz="1000" dirty="0">
                        <a:latin typeface="Arial" pitchFamily="34" charset="0"/>
                        <a:ea typeface="Calibri"/>
                        <a:cs typeface="Arial" pitchFamily="34" charset="0"/>
                      </a:endParaRPr>
                    </a:p>
                  </a:txBody>
                  <a:tcPr marL="58439" marR="58439"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000" dirty="0" smtClean="0">
                          <a:latin typeface="Arial" pitchFamily="34" charset="0"/>
                          <a:ea typeface="Calibri"/>
                          <a:cs typeface="Arial" pitchFamily="34" charset="0"/>
                        </a:rPr>
                        <a:t>2007 California Building Code Section 1614</a:t>
                      </a:r>
                      <a:endParaRPr lang="en-US" sz="1000" dirty="0">
                        <a:latin typeface="Arial" pitchFamily="34" charset="0"/>
                        <a:ea typeface="Calibri"/>
                        <a:cs typeface="Arial" pitchFamily="34" charset="0"/>
                      </a:endParaRPr>
                    </a:p>
                  </a:txBody>
                  <a:tcPr marL="58439" marR="58439"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419012">
                <a:tc>
                  <a:txBody>
                    <a:bodyPr/>
                    <a:lstStyle/>
                    <a:p>
                      <a:pPr marL="0" marR="0" algn="l">
                        <a:lnSpc>
                          <a:spcPct val="115000"/>
                        </a:lnSpc>
                        <a:spcBef>
                          <a:spcPts val="0"/>
                        </a:spcBef>
                        <a:spcAft>
                          <a:spcPts val="0"/>
                        </a:spcAft>
                      </a:pPr>
                      <a:endParaRPr lang="en-US" sz="1000" dirty="0">
                        <a:latin typeface="Arial" pitchFamily="34" charset="0"/>
                        <a:ea typeface="Calibri"/>
                        <a:cs typeface="Arial" pitchFamily="34" charset="0"/>
                      </a:endParaRPr>
                    </a:p>
                  </a:txBody>
                  <a:tcPr marL="58439" marR="58439"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000" kern="1200" dirty="0" smtClean="0">
                          <a:solidFill>
                            <a:schemeClr val="tx1"/>
                          </a:solidFill>
                          <a:latin typeface="Arial" pitchFamily="34" charset="0"/>
                          <a:ea typeface="+mn-ea"/>
                          <a:cs typeface="Arial" pitchFamily="34" charset="0"/>
                        </a:rPr>
                        <a:t>ACI 318-08</a:t>
                      </a:r>
                      <a:r>
                        <a:rPr lang="en-US" sz="1000" i="1" kern="1200" dirty="0" smtClean="0">
                          <a:solidFill>
                            <a:schemeClr val="tx1"/>
                          </a:solidFill>
                          <a:latin typeface="Arial" pitchFamily="34" charset="0"/>
                          <a:ea typeface="+mn-ea"/>
                          <a:cs typeface="Arial" pitchFamily="34" charset="0"/>
                        </a:rPr>
                        <a:t> Building Code Requirements for Structural Concrete</a:t>
                      </a:r>
                      <a:endParaRPr lang="en-US" sz="1000" dirty="0">
                        <a:latin typeface="Arial" pitchFamily="34" charset="0"/>
                        <a:ea typeface="Calibri"/>
                        <a:cs typeface="Arial" pitchFamily="34" charset="0"/>
                      </a:endParaRPr>
                    </a:p>
                  </a:txBody>
                  <a:tcPr marL="58439" marR="58439"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419012">
                <a:tc>
                  <a:txBody>
                    <a:bodyPr/>
                    <a:lstStyle/>
                    <a:p>
                      <a:pPr marL="0" marR="0" algn="l">
                        <a:lnSpc>
                          <a:spcPct val="115000"/>
                        </a:lnSpc>
                        <a:spcBef>
                          <a:spcPts val="0"/>
                        </a:spcBef>
                        <a:spcAft>
                          <a:spcPts val="0"/>
                        </a:spcAft>
                      </a:pPr>
                      <a:endParaRPr lang="en-US" sz="1000" dirty="0">
                        <a:latin typeface="Arial" pitchFamily="34" charset="0"/>
                        <a:ea typeface="Calibri"/>
                        <a:cs typeface="Arial" pitchFamily="34" charset="0"/>
                      </a:endParaRPr>
                    </a:p>
                  </a:txBody>
                  <a:tcPr marL="58439" marR="58439"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000" kern="1200" dirty="0" smtClean="0">
                          <a:solidFill>
                            <a:schemeClr val="tx1"/>
                          </a:solidFill>
                          <a:latin typeface="Arial" pitchFamily="34" charset="0"/>
                          <a:ea typeface="+mn-ea"/>
                          <a:cs typeface="Arial" pitchFamily="34" charset="0"/>
                        </a:rPr>
                        <a:t>PCI Design Handbook - </a:t>
                      </a:r>
                      <a:r>
                        <a:rPr lang="en-US" sz="1000" i="1" kern="1200" dirty="0" smtClean="0">
                          <a:solidFill>
                            <a:schemeClr val="tx1"/>
                          </a:solidFill>
                          <a:latin typeface="Arial" pitchFamily="34" charset="0"/>
                          <a:ea typeface="+mn-ea"/>
                          <a:cs typeface="Arial" pitchFamily="34" charset="0"/>
                        </a:rPr>
                        <a:t>Precast and </a:t>
                      </a:r>
                      <a:r>
                        <a:rPr lang="en-US" sz="1000" i="1" kern="1200" dirty="0" err="1" smtClean="0">
                          <a:solidFill>
                            <a:schemeClr val="tx1"/>
                          </a:solidFill>
                          <a:latin typeface="Arial" pitchFamily="34" charset="0"/>
                          <a:ea typeface="+mn-ea"/>
                          <a:cs typeface="Arial" pitchFamily="34" charset="0"/>
                        </a:rPr>
                        <a:t>Prestressed</a:t>
                      </a:r>
                      <a:r>
                        <a:rPr lang="en-US" sz="1000" i="1" kern="1200" dirty="0" smtClean="0">
                          <a:solidFill>
                            <a:schemeClr val="tx1"/>
                          </a:solidFill>
                          <a:latin typeface="Arial" pitchFamily="34" charset="0"/>
                          <a:ea typeface="+mn-ea"/>
                          <a:cs typeface="Arial" pitchFamily="34" charset="0"/>
                        </a:rPr>
                        <a:t> Concrete</a:t>
                      </a:r>
                      <a:r>
                        <a:rPr lang="en-US" sz="1000" kern="1200" dirty="0" smtClean="0">
                          <a:solidFill>
                            <a:schemeClr val="tx1"/>
                          </a:solidFill>
                          <a:latin typeface="Arial" pitchFamily="34" charset="0"/>
                          <a:ea typeface="+mn-ea"/>
                          <a:cs typeface="Arial" pitchFamily="34" charset="0"/>
                        </a:rPr>
                        <a:t> </a:t>
                      </a:r>
                      <a:endParaRPr lang="en-US" sz="1000" dirty="0">
                        <a:latin typeface="Arial" pitchFamily="34" charset="0"/>
                        <a:ea typeface="Calibri"/>
                        <a:cs typeface="Arial" pitchFamily="34" charset="0"/>
                      </a:endParaRPr>
                    </a:p>
                  </a:txBody>
                  <a:tcPr marL="58439" marR="58439"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279418">
                <a:tc>
                  <a:txBody>
                    <a:bodyPr/>
                    <a:lstStyle/>
                    <a:p>
                      <a:pPr marL="0" marR="0" algn="l">
                        <a:lnSpc>
                          <a:spcPct val="115000"/>
                        </a:lnSpc>
                        <a:spcBef>
                          <a:spcPts val="0"/>
                        </a:spcBef>
                        <a:spcAft>
                          <a:spcPts val="0"/>
                        </a:spcAft>
                      </a:pPr>
                      <a:endParaRPr lang="en-US" sz="1000" dirty="0">
                        <a:latin typeface="Arial" pitchFamily="34" charset="0"/>
                        <a:ea typeface="Calibri"/>
                        <a:cs typeface="Arial" pitchFamily="34" charset="0"/>
                      </a:endParaRPr>
                    </a:p>
                  </a:txBody>
                  <a:tcPr marL="58439" marR="58439"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000" i="1" kern="1200" dirty="0" smtClean="0">
                          <a:solidFill>
                            <a:schemeClr val="tx1"/>
                          </a:solidFill>
                          <a:latin typeface="Arial" pitchFamily="34" charset="0"/>
                          <a:ea typeface="+mn-ea"/>
                          <a:cs typeface="Arial" pitchFamily="34" charset="0"/>
                        </a:rPr>
                        <a:t>Architectural Precast Concrete</a:t>
                      </a:r>
                      <a:r>
                        <a:rPr lang="en-US" sz="1000" kern="1200" dirty="0" smtClean="0">
                          <a:solidFill>
                            <a:schemeClr val="tx1"/>
                          </a:solidFill>
                          <a:latin typeface="Arial" pitchFamily="34" charset="0"/>
                          <a:ea typeface="+mn-ea"/>
                          <a:cs typeface="Arial" pitchFamily="34" charset="0"/>
                        </a:rPr>
                        <a:t> (2</a:t>
                      </a:r>
                      <a:r>
                        <a:rPr lang="en-US" sz="1000" kern="1200" baseline="30000" dirty="0" smtClean="0">
                          <a:solidFill>
                            <a:schemeClr val="tx1"/>
                          </a:solidFill>
                          <a:latin typeface="Arial" pitchFamily="34" charset="0"/>
                          <a:ea typeface="+mn-ea"/>
                          <a:cs typeface="Arial" pitchFamily="34" charset="0"/>
                        </a:rPr>
                        <a:t>nd</a:t>
                      </a:r>
                      <a:r>
                        <a:rPr lang="en-US" sz="1000" kern="1200" dirty="0" smtClean="0">
                          <a:solidFill>
                            <a:schemeClr val="tx1"/>
                          </a:solidFill>
                          <a:latin typeface="Arial" pitchFamily="34" charset="0"/>
                          <a:ea typeface="+mn-ea"/>
                          <a:cs typeface="Arial" pitchFamily="34" charset="0"/>
                        </a:rPr>
                        <a:t> ed.) </a:t>
                      </a:r>
                      <a:endParaRPr lang="en-US" sz="1000" dirty="0">
                        <a:latin typeface="Arial" pitchFamily="34" charset="0"/>
                        <a:ea typeface="Calibri"/>
                        <a:cs typeface="Arial" pitchFamily="34" charset="0"/>
                      </a:endParaRPr>
                    </a:p>
                  </a:txBody>
                  <a:tcPr marL="58439" marR="58439"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419012">
                <a:tc>
                  <a:txBody>
                    <a:bodyPr/>
                    <a:lstStyle/>
                    <a:p>
                      <a:pPr marL="0" marR="0" algn="l">
                        <a:lnSpc>
                          <a:spcPct val="115000"/>
                        </a:lnSpc>
                        <a:spcBef>
                          <a:spcPts val="0"/>
                        </a:spcBef>
                        <a:spcAft>
                          <a:spcPts val="0"/>
                        </a:spcAft>
                      </a:pPr>
                      <a:endParaRPr lang="en-US" sz="1000" dirty="0">
                        <a:latin typeface="Arial" pitchFamily="34" charset="0"/>
                        <a:ea typeface="Calibri"/>
                        <a:cs typeface="Arial" pitchFamily="34" charset="0"/>
                      </a:endParaRPr>
                    </a:p>
                  </a:txBody>
                  <a:tcPr marL="58439" marR="58439"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algn="l">
                        <a:lnSpc>
                          <a:spcPct val="115000"/>
                        </a:lnSpc>
                        <a:spcBef>
                          <a:spcPts val="0"/>
                        </a:spcBef>
                        <a:spcAft>
                          <a:spcPts val="0"/>
                        </a:spcAft>
                      </a:pPr>
                      <a:r>
                        <a:rPr lang="en-US" sz="1000" kern="1200" dirty="0" smtClean="0">
                          <a:solidFill>
                            <a:schemeClr val="tx1"/>
                          </a:solidFill>
                          <a:latin typeface="Arial" pitchFamily="34" charset="0"/>
                          <a:ea typeface="+mn-ea"/>
                          <a:cs typeface="Arial" pitchFamily="34" charset="0"/>
                        </a:rPr>
                        <a:t>IBC 2006 </a:t>
                      </a:r>
                      <a:r>
                        <a:rPr lang="en-US" sz="1000" i="1" kern="1200" dirty="0" smtClean="0">
                          <a:solidFill>
                            <a:schemeClr val="tx1"/>
                          </a:solidFill>
                          <a:latin typeface="Arial" pitchFamily="34" charset="0"/>
                          <a:ea typeface="+mn-ea"/>
                          <a:cs typeface="Arial" pitchFamily="34" charset="0"/>
                        </a:rPr>
                        <a:t>Structural/Seismic Design Manual: Building Design Examples for Steel and Concrete</a:t>
                      </a:r>
                      <a:r>
                        <a:rPr lang="en-US" sz="1000" kern="1200" dirty="0" smtClean="0">
                          <a:solidFill>
                            <a:schemeClr val="tx1"/>
                          </a:solidFill>
                          <a:latin typeface="Arial" pitchFamily="34" charset="0"/>
                          <a:ea typeface="+mn-ea"/>
                          <a:cs typeface="Arial" pitchFamily="34" charset="0"/>
                        </a:rPr>
                        <a:t>. </a:t>
                      </a:r>
                      <a:endParaRPr lang="en-US" sz="1000" dirty="0">
                        <a:latin typeface="Arial" pitchFamily="34" charset="0"/>
                        <a:ea typeface="Calibri"/>
                        <a:cs typeface="Arial" pitchFamily="34" charset="0"/>
                      </a:endParaRPr>
                    </a:p>
                  </a:txBody>
                  <a:tcPr marL="58439" marR="58439"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9239250" y="88991"/>
            <a:ext cx="18145125" cy="6642009"/>
            <a:chOff x="9239250" y="88991"/>
            <a:chExt cx="18145125" cy="6642009"/>
          </a:xfrm>
        </p:grpSpPr>
        <p:pic>
          <p:nvPicPr>
            <p:cNvPr id="8"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9"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3" name="Group 64"/>
            <p:cNvGrpSpPr/>
            <p:nvPr/>
          </p:nvGrpSpPr>
          <p:grpSpPr>
            <a:xfrm>
              <a:off x="9372600" y="250723"/>
              <a:ext cx="6193536" cy="257686"/>
              <a:chOff x="822325" y="3078477"/>
              <a:chExt cx="6193536" cy="257686"/>
            </a:xfrm>
          </p:grpSpPr>
          <p:sp>
            <p:nvSpPr>
              <p:cNvPr id="13" name="Round Diagonal Corner Rectangle 12"/>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14" name="Round Diagonal Corner Rectangle 13"/>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15" name="Round Diagonal Corner Rectangle 14"/>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16" name="Round Diagonal Corner Rectangle 15"/>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BREADTH II</a:t>
                </a:r>
                <a:endParaRPr lang="en-US" sz="850" b="1" dirty="0">
                  <a:solidFill>
                    <a:srgbClr val="FFFF00"/>
                  </a:solidFill>
                </a:endParaRPr>
              </a:p>
            </p:txBody>
          </p:sp>
          <p:sp>
            <p:nvSpPr>
              <p:cNvPr id="17" name="Round Diagonal Corner Rectangle 16"/>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18" name="Round Diagonal Corner Rectangle 17"/>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STRUCTURAL DEPTH</a:t>
                </a:r>
                <a:endParaRPr lang="en-US" sz="850" b="1" dirty="0">
                  <a:solidFill>
                    <a:schemeClr val="bg1"/>
                  </a:solidFill>
                </a:endParaRPr>
              </a:p>
            </p:txBody>
          </p:sp>
          <p:sp>
            <p:nvSpPr>
              <p:cNvPr id="20" name="Round Diagonal Corner Rectangle 19"/>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11"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12"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4" name="Group 49"/>
          <p:cNvGrpSpPr/>
          <p:nvPr/>
        </p:nvGrpSpPr>
        <p:grpSpPr>
          <a:xfrm>
            <a:off x="9753600" y="1600200"/>
            <a:ext cx="3634013" cy="197230"/>
            <a:chOff x="332581" y="3202781"/>
            <a:chExt cx="3291840" cy="182880"/>
          </a:xfrm>
        </p:grpSpPr>
        <p:cxnSp>
          <p:nvCxnSpPr>
            <p:cNvPr id="56" name="Straight Connector 55"/>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49"/>
          <p:cNvGrpSpPr/>
          <p:nvPr/>
        </p:nvGrpSpPr>
        <p:grpSpPr>
          <a:xfrm>
            <a:off x="9753600" y="1600200"/>
            <a:ext cx="3634013" cy="197230"/>
            <a:chOff x="332581" y="3202781"/>
            <a:chExt cx="3291840" cy="182880"/>
          </a:xfrm>
        </p:grpSpPr>
        <p:cxnSp>
          <p:nvCxnSpPr>
            <p:cNvPr id="22" name="Straight Connector 21"/>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9829800" y="1343085"/>
            <a:ext cx="8001000" cy="677108"/>
          </a:xfrm>
          <a:prstGeom prst="rect">
            <a:avLst/>
          </a:prstGeom>
          <a:noFill/>
        </p:spPr>
        <p:txBody>
          <a:bodyPr wrap="square" rtlCol="0">
            <a:spAutoFit/>
          </a:bodyPr>
          <a:lstStyle/>
          <a:p>
            <a:pPr marL="171450" indent="-171450"/>
            <a:r>
              <a:rPr lang="en-US" sz="2000" b="1" dirty="0" smtClean="0">
                <a:solidFill>
                  <a:srgbClr val="00B050"/>
                </a:solidFill>
              </a:rPr>
              <a:t>Placement of Expansion Joints</a:t>
            </a:r>
          </a:p>
          <a:p>
            <a:pPr algn="just"/>
            <a:endParaRPr lang="en-US" dirty="0" smtClean="0">
              <a:latin typeface="Arial" pitchFamily="34" charset="0"/>
              <a:cs typeface="Arial" pitchFamily="34" charset="0"/>
            </a:endParaRPr>
          </a:p>
        </p:txBody>
      </p:sp>
      <p:sp>
        <p:nvSpPr>
          <p:cNvPr id="25" name="Rectangle 24"/>
          <p:cNvSpPr/>
          <p:nvPr/>
        </p:nvSpPr>
        <p:spPr>
          <a:xfrm>
            <a:off x="9982200" y="1859339"/>
            <a:ext cx="7620000" cy="3139321"/>
          </a:xfrm>
          <a:prstGeom prst="rect">
            <a:avLst/>
          </a:prstGeom>
        </p:spPr>
        <p:txBody>
          <a:bodyPr wrap="square">
            <a:spAutoFit/>
          </a:bodyPr>
          <a:lstStyle/>
          <a:p>
            <a:pPr algn="just"/>
            <a:r>
              <a:rPr lang="en-US" dirty="0" smtClean="0">
                <a:latin typeface="Arial" pitchFamily="34" charset="0"/>
                <a:cs typeface="Arial" pitchFamily="34" charset="0"/>
              </a:rPr>
              <a:t>The relocation of expansion joints  is needed due to the irregular configuration of the building.  Two main problems related to seismic performance  that may result are:</a:t>
            </a:r>
          </a:p>
          <a:p>
            <a:pPr algn="just"/>
            <a:endParaRPr lang="en-US" dirty="0" smtClean="0">
              <a:latin typeface="Arial" pitchFamily="34" charset="0"/>
              <a:cs typeface="Arial" pitchFamily="34" charset="0"/>
            </a:endParaRPr>
          </a:p>
          <a:p>
            <a:pPr marL="228600" indent="-228600" algn="just">
              <a:buAutoNum type="arabicPeriod"/>
            </a:pPr>
            <a:r>
              <a:rPr lang="en-US" dirty="0" smtClean="0">
                <a:latin typeface="Arial" pitchFamily="34" charset="0"/>
                <a:cs typeface="Arial" pitchFamily="34" charset="0"/>
              </a:rPr>
              <a:t>Different vibrations between different wings may result in a local stress concentration at reentrant corners.</a:t>
            </a:r>
          </a:p>
          <a:p>
            <a:pPr marL="228600" indent="-228600" algn="just">
              <a:buAutoNum type="arabicPeriod"/>
            </a:pPr>
            <a:endParaRPr lang="en-US" dirty="0" smtClean="0">
              <a:latin typeface="Arial" pitchFamily="34" charset="0"/>
              <a:cs typeface="Arial" pitchFamily="34" charset="0"/>
            </a:endParaRPr>
          </a:p>
          <a:p>
            <a:pPr marL="228600" indent="-228600" algn="just">
              <a:buAutoNum type="arabicPeriod"/>
            </a:pPr>
            <a:r>
              <a:rPr lang="en-US" dirty="0" smtClean="0">
                <a:latin typeface="Arial" pitchFamily="34" charset="0"/>
                <a:cs typeface="Arial" pitchFamily="34" charset="0"/>
              </a:rPr>
              <a:t>Torsion may result because of the center of rigidity and center of mass not coinciding.</a:t>
            </a:r>
          </a:p>
          <a:p>
            <a:pPr marL="228600" indent="-228600" algn="just">
              <a:buAutoNum type="arabicPeriod"/>
            </a:pPr>
            <a:endParaRPr lang="en-US" dirty="0" smtClean="0">
              <a:latin typeface="Arial" pitchFamily="34" charset="0"/>
              <a:cs typeface="Arial" pitchFamily="34" charset="0"/>
            </a:endParaRPr>
          </a:p>
          <a:p>
            <a:pPr marL="228600" indent="-228600" algn="just"/>
            <a:r>
              <a:rPr lang="en-US" dirty="0" smtClean="0">
                <a:latin typeface="Arial" pitchFamily="34" charset="0"/>
                <a:cs typeface="Arial" pitchFamily="34" charset="0"/>
              </a:rPr>
              <a:t>Re align the column grid for more consistency in bays</a:t>
            </a:r>
          </a:p>
        </p:txBody>
      </p:sp>
      <p:grpSp>
        <p:nvGrpSpPr>
          <p:cNvPr id="27" name="Group 26"/>
          <p:cNvGrpSpPr/>
          <p:nvPr/>
        </p:nvGrpSpPr>
        <p:grpSpPr>
          <a:xfrm>
            <a:off x="18554700" y="2133600"/>
            <a:ext cx="6934200" cy="4229100"/>
            <a:chOff x="2004392" y="1532096"/>
            <a:chExt cx="5638800" cy="2963704"/>
          </a:xfrm>
        </p:grpSpPr>
        <p:grpSp>
          <p:nvGrpSpPr>
            <p:cNvPr id="28" name="Group 44"/>
            <p:cNvGrpSpPr/>
            <p:nvPr/>
          </p:nvGrpSpPr>
          <p:grpSpPr>
            <a:xfrm>
              <a:off x="2004392" y="1600200"/>
              <a:ext cx="5638800" cy="2895600"/>
              <a:chOff x="2057400" y="1600200"/>
              <a:chExt cx="5638800" cy="2895600"/>
            </a:xfrm>
          </p:grpSpPr>
          <p:pic>
            <p:nvPicPr>
              <p:cNvPr id="34" name="Picture 2" descr="\\aep.coeaccess.psu.edu\profiles$\dpt5001\Desktop\New Sections.jpg"/>
              <p:cNvPicPr>
                <a:picLocks noChangeAspect="1" noChangeArrowheads="1"/>
              </p:cNvPicPr>
              <p:nvPr/>
            </p:nvPicPr>
            <p:blipFill>
              <a:blip r:embed="rId6"/>
              <a:srcRect/>
              <a:stretch>
                <a:fillRect/>
              </a:stretch>
            </p:blipFill>
            <p:spPr bwMode="auto">
              <a:xfrm>
                <a:off x="2514600" y="1676400"/>
                <a:ext cx="4584700" cy="2633662"/>
              </a:xfrm>
              <a:prstGeom prst="rect">
                <a:avLst/>
              </a:prstGeom>
              <a:noFill/>
            </p:spPr>
          </p:pic>
          <p:sp>
            <p:nvSpPr>
              <p:cNvPr id="35" name="TextBox 34"/>
              <p:cNvSpPr txBox="1"/>
              <p:nvPr/>
            </p:nvSpPr>
            <p:spPr>
              <a:xfrm>
                <a:off x="4419600" y="1600200"/>
                <a:ext cx="762000" cy="246221"/>
              </a:xfrm>
              <a:prstGeom prst="rect">
                <a:avLst/>
              </a:prstGeom>
              <a:noFill/>
            </p:spPr>
            <p:txBody>
              <a:bodyPr wrap="square" rtlCol="0">
                <a:spAutoFit/>
              </a:bodyPr>
              <a:lstStyle/>
              <a:p>
                <a:pPr algn="ctr"/>
                <a:r>
                  <a:rPr lang="en-US" sz="1000" b="1" dirty="0" smtClean="0">
                    <a:solidFill>
                      <a:srgbClr val="00B050"/>
                    </a:solidFill>
                    <a:latin typeface="Arial" pitchFamily="34" charset="0"/>
                    <a:cs typeface="Arial" pitchFamily="34" charset="0"/>
                  </a:rPr>
                  <a:t>148’</a:t>
                </a:r>
                <a:endParaRPr lang="en-US" sz="1000" b="1" dirty="0">
                  <a:solidFill>
                    <a:srgbClr val="00B050"/>
                  </a:solidFill>
                  <a:latin typeface="Arial" pitchFamily="34" charset="0"/>
                  <a:cs typeface="Arial" pitchFamily="34" charset="0"/>
                </a:endParaRPr>
              </a:p>
            </p:txBody>
          </p:sp>
          <p:sp>
            <p:nvSpPr>
              <p:cNvPr id="36" name="TextBox 35"/>
              <p:cNvSpPr txBox="1"/>
              <p:nvPr/>
            </p:nvSpPr>
            <p:spPr>
              <a:xfrm>
                <a:off x="2057400" y="2743200"/>
                <a:ext cx="762000" cy="246221"/>
              </a:xfrm>
              <a:prstGeom prst="rect">
                <a:avLst/>
              </a:prstGeom>
              <a:noFill/>
            </p:spPr>
            <p:txBody>
              <a:bodyPr wrap="square" rtlCol="0">
                <a:spAutoFit/>
              </a:bodyPr>
              <a:lstStyle/>
              <a:p>
                <a:pPr algn="ctr"/>
                <a:r>
                  <a:rPr lang="en-US" sz="1000" b="1" dirty="0" smtClean="0">
                    <a:solidFill>
                      <a:srgbClr val="00B050"/>
                    </a:solidFill>
                    <a:latin typeface="Arial" pitchFamily="34" charset="0"/>
                    <a:cs typeface="Arial" pitchFamily="34" charset="0"/>
                  </a:rPr>
                  <a:t>281’</a:t>
                </a:r>
                <a:endParaRPr lang="en-US" sz="1000" b="1" dirty="0">
                  <a:solidFill>
                    <a:srgbClr val="00B050"/>
                  </a:solidFill>
                  <a:latin typeface="Arial" pitchFamily="34" charset="0"/>
                  <a:cs typeface="Arial" pitchFamily="34" charset="0"/>
                </a:endParaRPr>
              </a:p>
            </p:txBody>
          </p:sp>
          <p:sp>
            <p:nvSpPr>
              <p:cNvPr id="37" name="TextBox 36"/>
              <p:cNvSpPr txBox="1"/>
              <p:nvPr/>
            </p:nvSpPr>
            <p:spPr>
              <a:xfrm>
                <a:off x="2895600" y="4249579"/>
                <a:ext cx="762000" cy="246221"/>
              </a:xfrm>
              <a:prstGeom prst="rect">
                <a:avLst/>
              </a:prstGeom>
              <a:noFill/>
            </p:spPr>
            <p:txBody>
              <a:bodyPr wrap="square" rtlCol="0">
                <a:spAutoFit/>
              </a:bodyPr>
              <a:lstStyle/>
              <a:p>
                <a:pPr algn="ctr"/>
                <a:r>
                  <a:rPr lang="en-US" sz="1000" b="1" dirty="0" smtClean="0">
                    <a:solidFill>
                      <a:srgbClr val="00B050"/>
                    </a:solidFill>
                    <a:latin typeface="Arial" pitchFamily="34" charset="0"/>
                    <a:cs typeface="Arial" pitchFamily="34" charset="0"/>
                  </a:rPr>
                  <a:t>136’</a:t>
                </a:r>
                <a:endParaRPr lang="en-US" sz="1000" b="1" dirty="0">
                  <a:solidFill>
                    <a:srgbClr val="00B050"/>
                  </a:solidFill>
                  <a:latin typeface="Arial" pitchFamily="34" charset="0"/>
                  <a:cs typeface="Arial" pitchFamily="34" charset="0"/>
                </a:endParaRPr>
              </a:p>
            </p:txBody>
          </p:sp>
          <p:sp>
            <p:nvSpPr>
              <p:cNvPr id="38" name="TextBox 37"/>
              <p:cNvSpPr txBox="1"/>
              <p:nvPr/>
            </p:nvSpPr>
            <p:spPr>
              <a:xfrm>
                <a:off x="3810000" y="3657600"/>
                <a:ext cx="762000" cy="246221"/>
              </a:xfrm>
              <a:prstGeom prst="rect">
                <a:avLst/>
              </a:prstGeom>
              <a:noFill/>
            </p:spPr>
            <p:txBody>
              <a:bodyPr wrap="square" rtlCol="0">
                <a:spAutoFit/>
              </a:bodyPr>
              <a:lstStyle/>
              <a:p>
                <a:pPr algn="ctr"/>
                <a:r>
                  <a:rPr lang="en-US" sz="1000" b="1" dirty="0" smtClean="0">
                    <a:solidFill>
                      <a:srgbClr val="00B050"/>
                    </a:solidFill>
                    <a:latin typeface="Arial" pitchFamily="34" charset="0"/>
                    <a:cs typeface="Arial" pitchFamily="34" charset="0"/>
                  </a:rPr>
                  <a:t>90’</a:t>
                </a:r>
                <a:endParaRPr lang="en-US" sz="1000" b="1" dirty="0">
                  <a:solidFill>
                    <a:srgbClr val="00B050"/>
                  </a:solidFill>
                  <a:latin typeface="Arial" pitchFamily="34" charset="0"/>
                  <a:cs typeface="Arial" pitchFamily="34" charset="0"/>
                </a:endParaRPr>
              </a:p>
            </p:txBody>
          </p:sp>
          <p:sp>
            <p:nvSpPr>
              <p:cNvPr id="39" name="TextBox 38"/>
              <p:cNvSpPr txBox="1"/>
              <p:nvPr/>
            </p:nvSpPr>
            <p:spPr>
              <a:xfrm>
                <a:off x="6934200" y="2163604"/>
                <a:ext cx="762000" cy="246221"/>
              </a:xfrm>
              <a:prstGeom prst="rect">
                <a:avLst/>
              </a:prstGeom>
              <a:noFill/>
            </p:spPr>
            <p:txBody>
              <a:bodyPr wrap="square" rtlCol="0">
                <a:spAutoFit/>
              </a:bodyPr>
              <a:lstStyle/>
              <a:p>
                <a:pPr algn="ctr"/>
                <a:r>
                  <a:rPr lang="en-US" sz="1000" b="1" dirty="0" smtClean="0">
                    <a:solidFill>
                      <a:srgbClr val="00B050"/>
                    </a:solidFill>
                    <a:latin typeface="Arial" pitchFamily="34" charset="0"/>
                    <a:cs typeface="Arial" pitchFamily="34" charset="0"/>
                  </a:rPr>
                  <a:t>66’</a:t>
                </a:r>
                <a:endParaRPr lang="en-US" sz="1000" b="1" dirty="0">
                  <a:solidFill>
                    <a:srgbClr val="00B050"/>
                  </a:solidFill>
                  <a:latin typeface="Arial" pitchFamily="34" charset="0"/>
                  <a:cs typeface="Arial" pitchFamily="34" charset="0"/>
                </a:endParaRPr>
              </a:p>
            </p:txBody>
          </p:sp>
          <p:cxnSp>
            <p:nvCxnSpPr>
              <p:cNvPr id="40" name="Straight Arrow Connector 39"/>
              <p:cNvCxnSpPr/>
              <p:nvPr/>
            </p:nvCxnSpPr>
            <p:spPr>
              <a:xfrm rot="5400000" flipH="1" flipV="1">
                <a:off x="2057400" y="2362200"/>
                <a:ext cx="762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1905000" y="3505200"/>
                <a:ext cx="1066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0800000">
                <a:off x="3733800" y="1704975"/>
                <a:ext cx="838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4953000" y="1704975"/>
                <a:ext cx="914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rot="10800000">
                <a:off x="2682240" y="4344988"/>
                <a:ext cx="36576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3429000" y="4343400"/>
                <a:ext cx="457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flipH="1" flipV="1">
                <a:off x="7270274" y="2125186"/>
                <a:ext cx="9144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5400000">
                <a:off x="7270274" y="2483326"/>
                <a:ext cx="9144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705600" y="2019300"/>
                <a:ext cx="731520" cy="158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477000" y="2543175"/>
                <a:ext cx="1005840" cy="158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733800" y="3429000"/>
                <a:ext cx="365760" cy="158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733800" y="4086225"/>
                <a:ext cx="365760" cy="158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324100" y="1924050"/>
                <a:ext cx="365760" cy="158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343150" y="4067175"/>
                <a:ext cx="365760" cy="158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2492850" y="4312126"/>
                <a:ext cx="365760" cy="158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3702526" y="4296886"/>
                <a:ext cx="365760" cy="158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2771775" y="1600200"/>
              <a:ext cx="762000" cy="246221"/>
            </a:xfrm>
            <a:prstGeom prst="rect">
              <a:avLst/>
            </a:prstGeom>
            <a:noFill/>
          </p:spPr>
          <p:txBody>
            <a:bodyPr wrap="square" rtlCol="0">
              <a:spAutoFit/>
            </a:bodyPr>
            <a:lstStyle/>
            <a:p>
              <a:pPr algn="ctr"/>
              <a:r>
                <a:rPr lang="en-US" sz="1000" b="1" dirty="0" smtClean="0">
                  <a:solidFill>
                    <a:srgbClr val="00B050"/>
                  </a:solidFill>
                  <a:latin typeface="Arial" pitchFamily="34" charset="0"/>
                  <a:cs typeface="Arial" pitchFamily="34" charset="0"/>
                </a:rPr>
                <a:t>135’</a:t>
              </a:r>
              <a:endParaRPr lang="en-US" sz="1000" b="1" dirty="0">
                <a:solidFill>
                  <a:srgbClr val="00B050"/>
                </a:solidFill>
                <a:latin typeface="Arial" pitchFamily="34" charset="0"/>
                <a:cs typeface="Arial" pitchFamily="34" charset="0"/>
              </a:endParaRPr>
            </a:p>
          </p:txBody>
        </p:sp>
        <p:cxnSp>
          <p:nvCxnSpPr>
            <p:cNvPr id="30" name="Straight Arrow Connector 29"/>
            <p:cNvCxnSpPr/>
            <p:nvPr/>
          </p:nvCxnSpPr>
          <p:spPr>
            <a:xfrm rot="10800000">
              <a:off x="2606040" y="1695609"/>
              <a:ext cx="36576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352800" y="1694021"/>
              <a:ext cx="1828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6200000">
              <a:off x="2445225" y="1719897"/>
              <a:ext cx="365760" cy="158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a:off x="3445351" y="1714182"/>
              <a:ext cx="365760" cy="158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24460200" y="1295400"/>
            <a:ext cx="2324100" cy="1485899"/>
            <a:chOff x="2362200" y="2801936"/>
            <a:chExt cx="3429000" cy="2455862"/>
          </a:xfrm>
        </p:grpSpPr>
        <p:pic>
          <p:nvPicPr>
            <p:cNvPr id="59" name="Picture 3" descr="\\aep.coeaccess.psu.edu\profiles$\dpt5001\Desktop\Picture1.jpg"/>
            <p:cNvPicPr>
              <a:picLocks noChangeAspect="1" noChangeArrowheads="1"/>
            </p:cNvPicPr>
            <p:nvPr/>
          </p:nvPicPr>
          <p:blipFill>
            <a:blip r:embed="rId7" cstate="print"/>
            <a:srcRect l="3045" r="4526"/>
            <a:stretch>
              <a:fillRect/>
            </a:stretch>
          </p:blipFill>
          <p:spPr bwMode="auto">
            <a:xfrm>
              <a:off x="2366963" y="3200398"/>
              <a:ext cx="3424237" cy="2057400"/>
            </a:xfrm>
            <a:prstGeom prst="rect">
              <a:avLst/>
            </a:prstGeom>
            <a:noFill/>
            <a:ln>
              <a:solidFill>
                <a:schemeClr val="bg1">
                  <a:lumMod val="50000"/>
                </a:schemeClr>
              </a:solidFill>
            </a:ln>
          </p:spPr>
        </p:pic>
        <p:sp>
          <p:nvSpPr>
            <p:cNvPr id="60" name="TextBox 59"/>
            <p:cNvSpPr txBox="1"/>
            <p:nvPr/>
          </p:nvSpPr>
          <p:spPr>
            <a:xfrm>
              <a:off x="2362200" y="2801936"/>
              <a:ext cx="3429000" cy="406949"/>
            </a:xfrm>
            <a:prstGeom prst="rect">
              <a:avLst/>
            </a:prstGeom>
            <a:solidFill>
              <a:schemeClr val="tx1"/>
            </a:solidFill>
          </p:spPr>
          <p:txBody>
            <a:bodyPr wrap="square" rtlCol="0">
              <a:spAutoFit/>
            </a:bodyPr>
            <a:lstStyle/>
            <a:p>
              <a:r>
                <a:rPr lang="en-US" sz="1000" b="1" dirty="0" smtClean="0">
                  <a:solidFill>
                    <a:schemeClr val="bg1"/>
                  </a:solidFill>
                  <a:latin typeface="Arial" pitchFamily="34" charset="0"/>
                  <a:cs typeface="Arial" pitchFamily="34" charset="0"/>
                </a:rPr>
                <a:t>In Existing Structure</a:t>
              </a:r>
              <a:endParaRPr lang="en-US" sz="1000" b="1" dirty="0">
                <a:solidFill>
                  <a:schemeClr val="bg1"/>
                </a:solidFill>
                <a:latin typeface="Arial" pitchFamily="34" charset="0"/>
                <a:cs typeface="Arial" pitchFamily="34" charset="0"/>
              </a:endParaRPr>
            </a:p>
          </p:txBody>
        </p:sp>
      </p:grpSp>
      <p:grpSp>
        <p:nvGrpSpPr>
          <p:cNvPr id="61" name="Group 72"/>
          <p:cNvGrpSpPr/>
          <p:nvPr/>
        </p:nvGrpSpPr>
        <p:grpSpPr>
          <a:xfrm>
            <a:off x="125485" y="190500"/>
            <a:ext cx="8960602" cy="6555049"/>
            <a:chOff x="237671" y="268288"/>
            <a:chExt cx="9177792" cy="6627166"/>
          </a:xfrm>
        </p:grpSpPr>
        <p:grpSp>
          <p:nvGrpSpPr>
            <p:cNvPr id="62" name="Group 92"/>
            <p:cNvGrpSpPr>
              <a:grpSpLocks/>
            </p:cNvGrpSpPr>
            <p:nvPr/>
          </p:nvGrpSpPr>
          <p:grpSpPr bwMode="auto">
            <a:xfrm>
              <a:off x="5110163" y="395288"/>
              <a:ext cx="981075" cy="565150"/>
              <a:chOff x="3783921" y="107661"/>
              <a:chExt cx="981075" cy="565150"/>
            </a:xfrm>
          </p:grpSpPr>
          <p:grpSp>
            <p:nvGrpSpPr>
              <p:cNvPr id="105" name="Group 192"/>
              <p:cNvGrpSpPr>
                <a:grpSpLocks/>
              </p:cNvGrpSpPr>
              <p:nvPr/>
            </p:nvGrpSpPr>
            <p:grpSpPr bwMode="auto">
              <a:xfrm>
                <a:off x="3895165" y="227150"/>
                <a:ext cx="762000" cy="339866"/>
                <a:chOff x="-1211605" y="3738092"/>
                <a:chExt cx="990600" cy="381000"/>
              </a:xfrm>
            </p:grpSpPr>
            <p:sp>
              <p:nvSpPr>
                <p:cNvPr id="108"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109"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106" name="Oval 105"/>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7" name="Oval 106"/>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63" name="Group 129"/>
            <p:cNvGrpSpPr>
              <a:grpSpLocks/>
            </p:cNvGrpSpPr>
            <p:nvPr/>
          </p:nvGrpSpPr>
          <p:grpSpPr bwMode="auto">
            <a:xfrm>
              <a:off x="5905500" y="268288"/>
              <a:ext cx="3509963" cy="6563666"/>
              <a:chOff x="12107211" y="457658"/>
              <a:chExt cx="3509963" cy="6563666"/>
            </a:xfrm>
          </p:grpSpPr>
          <p:sp>
            <p:nvSpPr>
              <p:cNvPr id="94" name="Freeform 93"/>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5" name="Cube 94"/>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 name="Cube 95"/>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7" name="Cube 96"/>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8" name="Oval 97"/>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9" name="Oval 98"/>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0" name="Cube 99"/>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01" name="Group 30"/>
              <p:cNvGrpSpPr>
                <a:grpSpLocks/>
              </p:cNvGrpSpPr>
              <p:nvPr/>
            </p:nvGrpSpPr>
            <p:grpSpPr bwMode="auto">
              <a:xfrm>
                <a:off x="12259611" y="683083"/>
                <a:ext cx="3357563" cy="390881"/>
                <a:chOff x="3502961" y="562432"/>
                <a:chExt cx="3357563" cy="390881"/>
              </a:xfrm>
            </p:grpSpPr>
            <p:sp>
              <p:nvSpPr>
                <p:cNvPr id="103" name="Freeform 102"/>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04" name="Straight Connector 103"/>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02" name="Freeform 101"/>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64" name="Cube 63"/>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Cube 64"/>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 name="Freeform 65"/>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7" name="Cube 66"/>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Cube 67"/>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Cube 68"/>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Cube 69"/>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Cube 70"/>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72" name="Group 115"/>
            <p:cNvGrpSpPr>
              <a:grpSpLocks/>
            </p:cNvGrpSpPr>
            <p:nvPr/>
          </p:nvGrpSpPr>
          <p:grpSpPr bwMode="auto">
            <a:xfrm>
              <a:off x="1152133" y="493203"/>
              <a:ext cx="445311" cy="377825"/>
              <a:chOff x="-1893507" y="211926"/>
              <a:chExt cx="445311" cy="377825"/>
            </a:xfrm>
          </p:grpSpPr>
          <p:sp>
            <p:nvSpPr>
              <p:cNvPr id="86" name="Oval 85"/>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7" name="Oval 86"/>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8" name="Oval 87"/>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9" name="Oval 88"/>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0" name="Oval 89"/>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1" name="Oval 90"/>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 name="Oval 91"/>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3" name="Oval 92"/>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73" name="Cube 72"/>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 name="Cube 73"/>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76" name="Group 116"/>
            <p:cNvGrpSpPr>
              <a:grpSpLocks/>
            </p:cNvGrpSpPr>
            <p:nvPr/>
          </p:nvGrpSpPr>
          <p:grpSpPr bwMode="auto">
            <a:xfrm>
              <a:off x="1790700" y="281277"/>
              <a:ext cx="3124200" cy="730150"/>
              <a:chOff x="-3107460" y="1653540"/>
              <a:chExt cx="3124200" cy="730150"/>
            </a:xfrm>
          </p:grpSpPr>
          <p:grpSp>
            <p:nvGrpSpPr>
              <p:cNvPr id="82" name="Group 58"/>
              <p:cNvGrpSpPr>
                <a:grpSpLocks/>
              </p:cNvGrpSpPr>
              <p:nvPr/>
            </p:nvGrpSpPr>
            <p:grpSpPr bwMode="auto">
              <a:xfrm>
                <a:off x="-3107460" y="1653540"/>
                <a:ext cx="3124200" cy="587375"/>
                <a:chOff x="5451708" y="475726"/>
                <a:chExt cx="4495800" cy="586880"/>
              </a:xfrm>
            </p:grpSpPr>
            <p:sp>
              <p:nvSpPr>
                <p:cNvPr id="84"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85" name="Straight Connector 84"/>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3"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77" name="Oval 76"/>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8" name="Freeform 77"/>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9"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80" name="Straight Connector 79"/>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81"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110" name="Rounded Rectangle 109"/>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1" name="Rectangle 110"/>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112" name="Group 111"/>
          <p:cNvGrpSpPr/>
          <p:nvPr/>
        </p:nvGrpSpPr>
        <p:grpSpPr>
          <a:xfrm>
            <a:off x="280982" y="2095500"/>
            <a:ext cx="1319218" cy="2628900"/>
            <a:chOff x="8648700" y="7200900"/>
            <a:chExt cx="1319218" cy="2628900"/>
          </a:xfrm>
        </p:grpSpPr>
        <p:sp>
          <p:nvSpPr>
            <p:cNvPr id="113" name="Round Diagonal Corner Rectangle 112"/>
            <p:cNvSpPr/>
            <p:nvPr/>
          </p:nvSpPr>
          <p:spPr bwMode="auto">
            <a:xfrm>
              <a:off x="8648700" y="9105900"/>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114" name="Round Diagonal Corner Rectangle 113"/>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115" name="Round Diagonal Corner Rectangle 114"/>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116" name="Round Diagonal Corner Rectangle 115"/>
            <p:cNvSpPr/>
            <p:nvPr/>
          </p:nvSpPr>
          <p:spPr bwMode="auto">
            <a:xfrm>
              <a:off x="8648700" y="7956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117" name="Round Diagonal Corner Rectangle 116"/>
            <p:cNvSpPr/>
            <p:nvPr/>
          </p:nvSpPr>
          <p:spPr bwMode="auto">
            <a:xfrm>
              <a:off x="8648700" y="8337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118" name="Round Diagonal Corner Rectangle 117"/>
            <p:cNvSpPr/>
            <p:nvPr/>
          </p:nvSpPr>
          <p:spPr bwMode="auto">
            <a:xfrm>
              <a:off x="8648700" y="8718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119" name="Round Diagonal Corner Rectangle 118"/>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120" name="Frame 119"/>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1" name="Rounded Rectangle 120"/>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122" name="Group 85"/>
          <p:cNvGrpSpPr/>
          <p:nvPr/>
        </p:nvGrpSpPr>
        <p:grpSpPr>
          <a:xfrm>
            <a:off x="1438728" y="1406236"/>
            <a:ext cx="7629073" cy="4038600"/>
            <a:chOff x="1477285" y="1041943"/>
            <a:chExt cx="7133315" cy="4249324"/>
          </a:xfrm>
        </p:grpSpPr>
        <p:sp>
          <p:nvSpPr>
            <p:cNvPr id="123" name="Freeform 122"/>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4" name="Freeform 123"/>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25" name="TextBox 124"/>
          <p:cNvSpPr txBox="1"/>
          <p:nvPr/>
        </p:nvSpPr>
        <p:spPr>
          <a:xfrm>
            <a:off x="1866900" y="1905001"/>
            <a:ext cx="6210300" cy="2308324"/>
          </a:xfrm>
          <a:prstGeom prst="rect">
            <a:avLst/>
          </a:prstGeom>
          <a:noFill/>
        </p:spPr>
        <p:txBody>
          <a:bodyPr wrap="square" rtlCol="0">
            <a:spAutoFit/>
          </a:bodyPr>
          <a:lstStyle/>
          <a:p>
            <a:pPr marL="171450" indent="-171450">
              <a:buFont typeface="Arial" pitchFamily="34" charset="0"/>
              <a:buChar char="•"/>
            </a:pPr>
            <a:r>
              <a:rPr lang="en-US" sz="2400" b="1" dirty="0" smtClean="0">
                <a:solidFill>
                  <a:srgbClr val="00B050"/>
                </a:solidFill>
                <a:latin typeface="Arial" pitchFamily="34" charset="0"/>
                <a:cs typeface="Arial" pitchFamily="34" charset="0"/>
              </a:rPr>
              <a:t>Goals and Criteria</a:t>
            </a: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r>
              <a:rPr lang="en-US" sz="2400" b="1" dirty="0" smtClean="0">
                <a:solidFill>
                  <a:srgbClr val="00B050"/>
                </a:solidFill>
                <a:latin typeface="Arial" pitchFamily="34" charset="0"/>
                <a:cs typeface="Arial" pitchFamily="34" charset="0"/>
              </a:rPr>
              <a:t>Placement </a:t>
            </a:r>
            <a:r>
              <a:rPr lang="en-US" sz="2400" b="1" dirty="0" smtClean="0">
                <a:solidFill>
                  <a:srgbClr val="00B050"/>
                </a:solidFill>
                <a:latin typeface="Arial" pitchFamily="34" charset="0"/>
                <a:cs typeface="Arial" pitchFamily="34" charset="0"/>
              </a:rPr>
              <a:t>of Expansion </a:t>
            </a:r>
            <a:r>
              <a:rPr lang="en-US" sz="2400" b="1" dirty="0" smtClean="0">
                <a:solidFill>
                  <a:srgbClr val="00B050"/>
                </a:solidFill>
                <a:latin typeface="Arial" pitchFamily="34" charset="0"/>
                <a:cs typeface="Arial" pitchFamily="34" charset="0"/>
              </a:rPr>
              <a:t>Joints</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Expansion </a:t>
            </a:r>
            <a:r>
              <a:rPr lang="en-US" sz="2400" b="1" dirty="0" smtClean="0">
                <a:solidFill>
                  <a:srgbClr val="00B050"/>
                </a:solidFill>
                <a:latin typeface="Arial" pitchFamily="34" charset="0"/>
                <a:cs typeface="Arial" pitchFamily="34" charset="0"/>
              </a:rPr>
              <a:t>Joints Specified by </a:t>
            </a:r>
            <a:r>
              <a:rPr lang="en-US" sz="2400" b="1" dirty="0" smtClean="0">
                <a:solidFill>
                  <a:srgbClr val="00B050"/>
                </a:solidFill>
                <a:latin typeface="Arial" pitchFamily="34" charset="0"/>
                <a:cs typeface="Arial" pitchFamily="34" charset="0"/>
              </a:rPr>
              <a:t>Code</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Floor </a:t>
            </a:r>
            <a:r>
              <a:rPr lang="en-US" sz="2400" b="1" dirty="0" smtClean="0">
                <a:solidFill>
                  <a:srgbClr val="00B050"/>
                </a:solidFill>
                <a:latin typeface="Arial" pitchFamily="34" charset="0"/>
                <a:cs typeface="Arial" pitchFamily="34" charset="0"/>
              </a:rPr>
              <a:t>System </a:t>
            </a:r>
            <a:r>
              <a:rPr lang="en-US" sz="2400" b="1" dirty="0" smtClean="0">
                <a:solidFill>
                  <a:srgbClr val="00B050"/>
                </a:solidFill>
                <a:latin typeface="Arial" pitchFamily="34" charset="0"/>
                <a:cs typeface="Arial" pitchFamily="34" charset="0"/>
              </a:rPr>
              <a:t>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Lateral 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Seismic Analysis</a:t>
            </a:r>
            <a:endParaRPr lang="en-US" sz="2400" b="1" dirty="0" smtClean="0">
              <a:solidFill>
                <a:srgbClr val="00B05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9239250" y="88991"/>
            <a:ext cx="18145125" cy="6642009"/>
            <a:chOff x="9239250" y="88991"/>
            <a:chExt cx="18145125" cy="6642009"/>
          </a:xfrm>
        </p:grpSpPr>
        <p:pic>
          <p:nvPicPr>
            <p:cNvPr id="8"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9"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3" name="Group 64"/>
            <p:cNvGrpSpPr/>
            <p:nvPr/>
          </p:nvGrpSpPr>
          <p:grpSpPr>
            <a:xfrm>
              <a:off x="9372600" y="250723"/>
              <a:ext cx="6193536" cy="257686"/>
              <a:chOff x="822325" y="3078477"/>
              <a:chExt cx="6193536" cy="257686"/>
            </a:xfrm>
          </p:grpSpPr>
          <p:sp>
            <p:nvSpPr>
              <p:cNvPr id="13" name="Round Diagonal Corner Rectangle 12"/>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14" name="Round Diagonal Corner Rectangle 13"/>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15" name="Round Diagonal Corner Rectangle 14"/>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16" name="Round Diagonal Corner Rectangle 15"/>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BREADTH II</a:t>
                </a:r>
                <a:endParaRPr lang="en-US" sz="850" b="1" dirty="0">
                  <a:solidFill>
                    <a:srgbClr val="FFFF00"/>
                  </a:solidFill>
                </a:endParaRPr>
              </a:p>
            </p:txBody>
          </p:sp>
          <p:sp>
            <p:nvSpPr>
              <p:cNvPr id="17" name="Round Diagonal Corner Rectangle 16"/>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18" name="Round Diagonal Corner Rectangle 17"/>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STRUCTURAL DEPTH</a:t>
                </a:r>
                <a:endParaRPr lang="en-US" sz="850" b="1" dirty="0">
                  <a:solidFill>
                    <a:schemeClr val="bg1"/>
                  </a:solidFill>
                </a:endParaRPr>
              </a:p>
            </p:txBody>
          </p:sp>
          <p:sp>
            <p:nvSpPr>
              <p:cNvPr id="20" name="Round Diagonal Corner Rectangle 19"/>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11"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12"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4" name="Group 49"/>
          <p:cNvGrpSpPr/>
          <p:nvPr/>
        </p:nvGrpSpPr>
        <p:grpSpPr>
          <a:xfrm>
            <a:off x="9753600" y="1600200"/>
            <a:ext cx="3634013" cy="197230"/>
            <a:chOff x="332581" y="3202781"/>
            <a:chExt cx="3291840" cy="182880"/>
          </a:xfrm>
        </p:grpSpPr>
        <p:cxnSp>
          <p:nvCxnSpPr>
            <p:cNvPr id="56" name="Straight Connector 55"/>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49"/>
          <p:cNvGrpSpPr/>
          <p:nvPr/>
        </p:nvGrpSpPr>
        <p:grpSpPr>
          <a:xfrm>
            <a:off x="9753600" y="1600200"/>
            <a:ext cx="3634013" cy="197230"/>
            <a:chOff x="332581" y="3202781"/>
            <a:chExt cx="3291840" cy="182880"/>
          </a:xfrm>
        </p:grpSpPr>
        <p:cxnSp>
          <p:nvCxnSpPr>
            <p:cNvPr id="22" name="Straight Connector 21"/>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9829800" y="1343085"/>
            <a:ext cx="8001000" cy="677108"/>
          </a:xfrm>
          <a:prstGeom prst="rect">
            <a:avLst/>
          </a:prstGeom>
          <a:noFill/>
        </p:spPr>
        <p:txBody>
          <a:bodyPr wrap="square" rtlCol="0">
            <a:spAutoFit/>
          </a:bodyPr>
          <a:lstStyle/>
          <a:p>
            <a:pPr marL="171450" indent="-171450">
              <a:buFont typeface="Arial" pitchFamily="34" charset="0"/>
              <a:buChar char="•"/>
            </a:pPr>
            <a:r>
              <a:rPr lang="en-US" sz="2000" b="1" dirty="0" smtClean="0">
                <a:solidFill>
                  <a:srgbClr val="00B050"/>
                </a:solidFill>
                <a:latin typeface="Arial" pitchFamily="34" charset="0"/>
                <a:cs typeface="Arial" pitchFamily="34" charset="0"/>
              </a:rPr>
              <a:t>Expansion Joints Specified by Code</a:t>
            </a:r>
          </a:p>
          <a:p>
            <a:pPr algn="just"/>
            <a:endParaRPr lang="en-US" dirty="0" smtClean="0">
              <a:latin typeface="Arial" pitchFamily="34" charset="0"/>
              <a:cs typeface="Arial" pitchFamily="34" charset="0"/>
            </a:endParaRPr>
          </a:p>
        </p:txBody>
      </p:sp>
      <p:grpSp>
        <p:nvGrpSpPr>
          <p:cNvPr id="58" name="Group 57"/>
          <p:cNvGrpSpPr/>
          <p:nvPr/>
        </p:nvGrpSpPr>
        <p:grpSpPr>
          <a:xfrm>
            <a:off x="10096500" y="2552700"/>
            <a:ext cx="4876800" cy="3390900"/>
            <a:chOff x="3276600" y="4191000"/>
            <a:chExt cx="3155462" cy="2667000"/>
          </a:xfrm>
        </p:grpSpPr>
        <p:pic>
          <p:nvPicPr>
            <p:cNvPr id="61" name="Picture 2"/>
            <p:cNvPicPr>
              <a:picLocks noChangeAspect="1" noChangeArrowheads="1"/>
            </p:cNvPicPr>
            <p:nvPr/>
          </p:nvPicPr>
          <p:blipFill>
            <a:blip r:embed="rId6"/>
            <a:srcRect/>
            <a:stretch>
              <a:fillRect/>
            </a:stretch>
          </p:blipFill>
          <p:spPr bwMode="auto">
            <a:xfrm>
              <a:off x="3276600" y="4191000"/>
              <a:ext cx="3155462" cy="2667000"/>
            </a:xfrm>
            <a:prstGeom prst="rect">
              <a:avLst/>
            </a:prstGeom>
            <a:noFill/>
            <a:ln w="9525">
              <a:noFill/>
              <a:miter lim="800000"/>
              <a:headEnd/>
              <a:tailEnd/>
            </a:ln>
            <a:effectLst/>
          </p:spPr>
        </p:pic>
        <p:cxnSp>
          <p:nvCxnSpPr>
            <p:cNvPr id="62" name="Straight Connector 61"/>
            <p:cNvCxnSpPr/>
            <p:nvPr/>
          </p:nvCxnSpPr>
          <p:spPr>
            <a:xfrm rot="5400000" flipH="1" flipV="1">
              <a:off x="4514850" y="5638800"/>
              <a:ext cx="1676400" cy="1588"/>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0800000">
              <a:off x="3594100" y="4918075"/>
              <a:ext cx="1828800" cy="1588"/>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5562600" y="4419600"/>
              <a:ext cx="702565" cy="276999"/>
            </a:xfrm>
            <a:prstGeom prst="rect">
              <a:avLst/>
            </a:prstGeom>
            <a:noFill/>
          </p:spPr>
          <p:txBody>
            <a:bodyPr wrap="none" rtlCol="0">
              <a:spAutoFit/>
            </a:bodyPr>
            <a:lstStyle/>
            <a:p>
              <a:r>
                <a:rPr lang="en-US" sz="1200" dirty="0" smtClean="0"/>
                <a:t>450 feet</a:t>
              </a:r>
              <a:endParaRPr lang="en-US" sz="1200" dirty="0"/>
            </a:p>
          </p:txBody>
        </p:sp>
        <p:cxnSp>
          <p:nvCxnSpPr>
            <p:cNvPr id="65" name="Straight Arrow Connector 64"/>
            <p:cNvCxnSpPr/>
            <p:nvPr/>
          </p:nvCxnSpPr>
          <p:spPr>
            <a:xfrm rot="5400000">
              <a:off x="5329241" y="4686300"/>
              <a:ext cx="228600"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66" name="Rectangle 65"/>
          <p:cNvSpPr/>
          <p:nvPr/>
        </p:nvSpPr>
        <p:spPr>
          <a:xfrm>
            <a:off x="18707100" y="1225689"/>
            <a:ext cx="8191500" cy="4524315"/>
          </a:xfrm>
          <a:prstGeom prst="rect">
            <a:avLst/>
          </a:prstGeom>
        </p:spPr>
        <p:txBody>
          <a:bodyPr wrap="square">
            <a:spAutoFit/>
          </a:bodyPr>
          <a:lstStyle/>
          <a:p>
            <a:pPr algn="just"/>
            <a:endParaRPr lang="en-US" dirty="0" smtClean="0">
              <a:cs typeface="Arial" pitchFamily="34" charset="0"/>
            </a:endParaRPr>
          </a:p>
          <a:p>
            <a:pPr algn="just"/>
            <a:r>
              <a:rPr lang="en-US" dirty="0" smtClean="0">
                <a:cs typeface="Arial" pitchFamily="34" charset="0"/>
              </a:rPr>
              <a:t>As </a:t>
            </a:r>
            <a:r>
              <a:rPr lang="en-US" dirty="0" smtClean="0">
                <a:cs typeface="Arial" pitchFamily="34" charset="0"/>
              </a:rPr>
              <a:t>for normal temperature change, the average daily change is approximately 20° F.  According to a graph in the AISC Steel Construction Manual, the allowable building length for a steel constructed building is approximately 450 feet for a temperature change of 60 ° F.  The max distance of a building section as a result of my proposed expansion joint placements is no greater than 281 feet.  This meets the design length criteria.</a:t>
            </a:r>
          </a:p>
          <a:p>
            <a:pPr algn="just"/>
            <a:endParaRPr lang="en-US" dirty="0" smtClean="0">
              <a:cs typeface="Arial" pitchFamily="34" charset="0"/>
            </a:endParaRPr>
          </a:p>
          <a:p>
            <a:pPr algn="just"/>
            <a:r>
              <a:rPr lang="en-US" dirty="0" smtClean="0">
                <a:cs typeface="Arial" pitchFamily="34" charset="0"/>
              </a:rPr>
              <a:t>As for minimum building separation (of adjoining structures), L.A , California had modified ASCE 7 in Section 1614 in the </a:t>
            </a:r>
            <a:r>
              <a:rPr lang="en-US" b="1" dirty="0" smtClean="0">
                <a:cs typeface="Arial" pitchFamily="34" charset="0"/>
              </a:rPr>
              <a:t>2007 California Building Code </a:t>
            </a:r>
            <a:r>
              <a:rPr lang="en-US" dirty="0" smtClean="0">
                <a:cs typeface="Arial" pitchFamily="34" charset="0"/>
              </a:rPr>
              <a:t>to </a:t>
            </a:r>
            <a:r>
              <a:rPr lang="en-US" dirty="0" smtClean="0"/>
              <a:t>allow for the maximum inelastic response displacement </a:t>
            </a:r>
            <a:r>
              <a:rPr lang="en-US" dirty="0" smtClean="0"/>
              <a:t>:</a:t>
            </a:r>
          </a:p>
          <a:p>
            <a:pPr algn="just"/>
            <a:endParaRPr lang="en-US" dirty="0" smtClean="0"/>
          </a:p>
          <a:p>
            <a:pPr marL="571500" indent="-571500" algn="ctr"/>
            <a:r>
              <a:rPr lang="en-US" dirty="0" smtClean="0"/>
              <a:t>ΔM </a:t>
            </a:r>
            <a:r>
              <a:rPr lang="en-US" dirty="0" smtClean="0"/>
              <a:t>= </a:t>
            </a:r>
            <a:r>
              <a:rPr lang="en-US" dirty="0" err="1" smtClean="0"/>
              <a:t>C</a:t>
            </a:r>
            <a:r>
              <a:rPr lang="en-US" baseline="-25000" dirty="0" err="1" smtClean="0"/>
              <a:t>d</a:t>
            </a:r>
            <a:r>
              <a:rPr lang="en-US" baseline="-25000" dirty="0" smtClean="0"/>
              <a:t> </a:t>
            </a:r>
            <a:r>
              <a:rPr lang="el-GR" dirty="0" smtClean="0">
                <a:cs typeface="GreekC"/>
              </a:rPr>
              <a:t>δ</a:t>
            </a:r>
            <a:r>
              <a:rPr lang="en-US" baseline="-25000" dirty="0" smtClean="0"/>
              <a:t>max</a:t>
            </a:r>
            <a:r>
              <a:rPr lang="en-US" dirty="0" smtClean="0"/>
              <a:t> (equation 16-45).  </a:t>
            </a:r>
            <a:endParaRPr lang="en-US" dirty="0" smtClean="0"/>
          </a:p>
          <a:p>
            <a:pPr marL="571500" indent="-571500" algn="ctr"/>
            <a:endParaRPr lang="en-US" dirty="0" smtClean="0"/>
          </a:p>
          <a:p>
            <a:pPr algn="just"/>
            <a:r>
              <a:rPr lang="en-US" dirty="0" smtClean="0"/>
              <a:t>Where </a:t>
            </a:r>
            <a:r>
              <a:rPr lang="en-US" dirty="0" err="1" smtClean="0"/>
              <a:t>δ</a:t>
            </a:r>
            <a:r>
              <a:rPr lang="en-US" baseline="-25000" dirty="0" err="1" smtClean="0"/>
              <a:t>max</a:t>
            </a:r>
            <a:r>
              <a:rPr lang="en-US" baseline="-25000" dirty="0" smtClean="0"/>
              <a:t> </a:t>
            </a:r>
            <a:r>
              <a:rPr lang="en-US" dirty="0" smtClean="0"/>
              <a:t>is the calculated maximum displacement at Level x as define in ASCE 7</a:t>
            </a:r>
          </a:p>
          <a:p>
            <a:pPr algn="just"/>
            <a:r>
              <a:rPr lang="en-US" dirty="0" smtClean="0"/>
              <a:t>Section 12.8.4.3.</a:t>
            </a:r>
            <a:endParaRPr lang="en-US" dirty="0" smtClean="0">
              <a:cs typeface="Arial" pitchFamily="34" charset="0"/>
            </a:endParaRPr>
          </a:p>
        </p:txBody>
      </p:sp>
      <p:sp>
        <p:nvSpPr>
          <p:cNvPr id="67" name="Rectangle 66"/>
          <p:cNvSpPr/>
          <p:nvPr/>
        </p:nvSpPr>
        <p:spPr>
          <a:xfrm>
            <a:off x="14935200" y="2552700"/>
            <a:ext cx="2895600" cy="3139321"/>
          </a:xfrm>
          <a:prstGeom prst="rect">
            <a:avLst/>
          </a:prstGeom>
        </p:spPr>
        <p:txBody>
          <a:bodyPr wrap="square">
            <a:spAutoFit/>
          </a:bodyPr>
          <a:lstStyle/>
          <a:p>
            <a:pPr algn="just"/>
            <a:r>
              <a:rPr lang="en-US" dirty="0" smtClean="0">
                <a:cs typeface="Arial" pitchFamily="34" charset="0"/>
              </a:rPr>
              <a:t>ASCE 7-05 </a:t>
            </a:r>
            <a:r>
              <a:rPr lang="en-US" i="1" dirty="0" smtClean="0">
                <a:cs typeface="Arial" pitchFamily="34" charset="0"/>
              </a:rPr>
              <a:t>Minimum Design Loads for Buildings and Other Structures </a:t>
            </a:r>
            <a:r>
              <a:rPr lang="en-US" dirty="0" smtClean="0">
                <a:cs typeface="Arial" pitchFamily="34" charset="0"/>
              </a:rPr>
              <a:t>states, “Dimensional changes in a structure and its elements due to variations in temperature, relative humidity, or other effects shall not impair the serviceability of the structure.”</a:t>
            </a:r>
          </a:p>
        </p:txBody>
      </p:sp>
      <p:grpSp>
        <p:nvGrpSpPr>
          <p:cNvPr id="68" name="Group 72"/>
          <p:cNvGrpSpPr/>
          <p:nvPr/>
        </p:nvGrpSpPr>
        <p:grpSpPr>
          <a:xfrm>
            <a:off x="125485" y="190500"/>
            <a:ext cx="8960602" cy="6555049"/>
            <a:chOff x="237671" y="268288"/>
            <a:chExt cx="9177792" cy="6627166"/>
          </a:xfrm>
        </p:grpSpPr>
        <p:grpSp>
          <p:nvGrpSpPr>
            <p:cNvPr id="69" name="Group 92"/>
            <p:cNvGrpSpPr>
              <a:grpSpLocks/>
            </p:cNvGrpSpPr>
            <p:nvPr/>
          </p:nvGrpSpPr>
          <p:grpSpPr bwMode="auto">
            <a:xfrm>
              <a:off x="5110163" y="395288"/>
              <a:ext cx="981075" cy="565150"/>
              <a:chOff x="3783921" y="107661"/>
              <a:chExt cx="981075" cy="565150"/>
            </a:xfrm>
          </p:grpSpPr>
          <p:grpSp>
            <p:nvGrpSpPr>
              <p:cNvPr id="112" name="Group 192"/>
              <p:cNvGrpSpPr>
                <a:grpSpLocks/>
              </p:cNvGrpSpPr>
              <p:nvPr/>
            </p:nvGrpSpPr>
            <p:grpSpPr bwMode="auto">
              <a:xfrm>
                <a:off x="3895165" y="227150"/>
                <a:ext cx="762000" cy="339866"/>
                <a:chOff x="-1211605" y="3738092"/>
                <a:chExt cx="990600" cy="381000"/>
              </a:xfrm>
            </p:grpSpPr>
            <p:sp>
              <p:nvSpPr>
                <p:cNvPr id="115"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116"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113" name="Oval 112"/>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4" name="Oval 113"/>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70" name="Group 129"/>
            <p:cNvGrpSpPr>
              <a:grpSpLocks/>
            </p:cNvGrpSpPr>
            <p:nvPr/>
          </p:nvGrpSpPr>
          <p:grpSpPr bwMode="auto">
            <a:xfrm>
              <a:off x="5905500" y="268288"/>
              <a:ext cx="3509963" cy="6563666"/>
              <a:chOff x="12107211" y="457658"/>
              <a:chExt cx="3509963" cy="6563666"/>
            </a:xfrm>
          </p:grpSpPr>
          <p:sp>
            <p:nvSpPr>
              <p:cNvPr id="101" name="Freeform 100"/>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2" name="Cube 101"/>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3" name="Cube 102"/>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4" name="Cube 103"/>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5" name="Oval 104"/>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6" name="Oval 105"/>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7" name="Cube 106"/>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08" name="Group 30"/>
              <p:cNvGrpSpPr>
                <a:grpSpLocks/>
              </p:cNvGrpSpPr>
              <p:nvPr/>
            </p:nvGrpSpPr>
            <p:grpSpPr bwMode="auto">
              <a:xfrm>
                <a:off x="12259611" y="683083"/>
                <a:ext cx="3357563" cy="390881"/>
                <a:chOff x="3502961" y="562432"/>
                <a:chExt cx="3357563" cy="390881"/>
              </a:xfrm>
            </p:grpSpPr>
            <p:sp>
              <p:nvSpPr>
                <p:cNvPr id="110" name="Freeform 109"/>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11" name="Straight Connector 110"/>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09" name="Freeform 108"/>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71" name="Cube 70"/>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 name="Cube 71"/>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Freeform 72"/>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4" name="Cube 73"/>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 name="Cube 74"/>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6" name="Cube 75"/>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 name="Cube 76"/>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 name="Cube 77"/>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79" name="Group 115"/>
            <p:cNvGrpSpPr>
              <a:grpSpLocks/>
            </p:cNvGrpSpPr>
            <p:nvPr/>
          </p:nvGrpSpPr>
          <p:grpSpPr bwMode="auto">
            <a:xfrm>
              <a:off x="1152133" y="493203"/>
              <a:ext cx="445311" cy="377825"/>
              <a:chOff x="-1893507" y="211926"/>
              <a:chExt cx="445311" cy="377825"/>
            </a:xfrm>
          </p:grpSpPr>
          <p:sp>
            <p:nvSpPr>
              <p:cNvPr id="93" name="Oval 92"/>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4" name="Oval 93"/>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5" name="Oval 94"/>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6" name="Oval 95"/>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7" name="Oval 96"/>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8" name="Oval 97"/>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9" name="Oval 98"/>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 name="Oval 99"/>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80" name="Cube 79"/>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 name="Cube 80"/>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83" name="Group 116"/>
            <p:cNvGrpSpPr>
              <a:grpSpLocks/>
            </p:cNvGrpSpPr>
            <p:nvPr/>
          </p:nvGrpSpPr>
          <p:grpSpPr bwMode="auto">
            <a:xfrm>
              <a:off x="1790700" y="281277"/>
              <a:ext cx="3124200" cy="730150"/>
              <a:chOff x="-3107460" y="1653540"/>
              <a:chExt cx="3124200" cy="730150"/>
            </a:xfrm>
          </p:grpSpPr>
          <p:grpSp>
            <p:nvGrpSpPr>
              <p:cNvPr id="89" name="Group 58"/>
              <p:cNvGrpSpPr>
                <a:grpSpLocks/>
              </p:cNvGrpSpPr>
              <p:nvPr/>
            </p:nvGrpSpPr>
            <p:grpSpPr bwMode="auto">
              <a:xfrm>
                <a:off x="-3107460" y="1653540"/>
                <a:ext cx="3124200" cy="587375"/>
                <a:chOff x="5451708" y="475726"/>
                <a:chExt cx="4495800" cy="586880"/>
              </a:xfrm>
            </p:grpSpPr>
            <p:sp>
              <p:nvSpPr>
                <p:cNvPr id="91"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92" name="Straight Connector 91"/>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0"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84" name="Oval 83"/>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5" name="Freeform 84"/>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6"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87" name="Straight Connector 86"/>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88"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117" name="Rounded Rectangle 116"/>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8" name="Rectangle 117"/>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119" name="Group 118"/>
          <p:cNvGrpSpPr/>
          <p:nvPr/>
        </p:nvGrpSpPr>
        <p:grpSpPr>
          <a:xfrm>
            <a:off x="280982" y="2095500"/>
            <a:ext cx="1319218" cy="2628900"/>
            <a:chOff x="8648700" y="7200900"/>
            <a:chExt cx="1319218" cy="2628900"/>
          </a:xfrm>
        </p:grpSpPr>
        <p:sp>
          <p:nvSpPr>
            <p:cNvPr id="120" name="Round Diagonal Corner Rectangle 119"/>
            <p:cNvSpPr/>
            <p:nvPr/>
          </p:nvSpPr>
          <p:spPr bwMode="auto">
            <a:xfrm>
              <a:off x="8648700" y="9105900"/>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121" name="Round Diagonal Corner Rectangle 120"/>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122" name="Round Diagonal Corner Rectangle 121"/>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123" name="Round Diagonal Corner Rectangle 122"/>
            <p:cNvSpPr/>
            <p:nvPr/>
          </p:nvSpPr>
          <p:spPr bwMode="auto">
            <a:xfrm>
              <a:off x="8648700" y="7956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124" name="Round Diagonal Corner Rectangle 123"/>
            <p:cNvSpPr/>
            <p:nvPr/>
          </p:nvSpPr>
          <p:spPr bwMode="auto">
            <a:xfrm>
              <a:off x="8648700" y="8337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125" name="Round Diagonal Corner Rectangle 124"/>
            <p:cNvSpPr/>
            <p:nvPr/>
          </p:nvSpPr>
          <p:spPr bwMode="auto">
            <a:xfrm>
              <a:off x="8648700" y="8718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126" name="Round Diagonal Corner Rectangle 125"/>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127" name="Frame 126"/>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8" name="Rounded Rectangle 127"/>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129" name="Group 85"/>
          <p:cNvGrpSpPr/>
          <p:nvPr/>
        </p:nvGrpSpPr>
        <p:grpSpPr>
          <a:xfrm>
            <a:off x="1438728" y="1406236"/>
            <a:ext cx="7629073" cy="4038600"/>
            <a:chOff x="1477285" y="1041943"/>
            <a:chExt cx="7133315" cy="4249324"/>
          </a:xfrm>
        </p:grpSpPr>
        <p:sp>
          <p:nvSpPr>
            <p:cNvPr id="130" name="Freeform 129"/>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1" name="Freeform 130"/>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32" name="TextBox 131"/>
          <p:cNvSpPr txBox="1"/>
          <p:nvPr/>
        </p:nvSpPr>
        <p:spPr>
          <a:xfrm>
            <a:off x="1866900" y="1905001"/>
            <a:ext cx="6210300" cy="2308324"/>
          </a:xfrm>
          <a:prstGeom prst="rect">
            <a:avLst/>
          </a:prstGeom>
          <a:noFill/>
        </p:spPr>
        <p:txBody>
          <a:bodyPr wrap="square" rtlCol="0">
            <a:spAutoFit/>
          </a:bodyPr>
          <a:lstStyle/>
          <a:p>
            <a:pPr marL="171450" indent="-171450">
              <a:buFont typeface="Arial" pitchFamily="34" charset="0"/>
              <a:buChar char="•"/>
            </a:pPr>
            <a:r>
              <a:rPr lang="en-US" sz="2400" b="1" dirty="0" smtClean="0">
                <a:solidFill>
                  <a:srgbClr val="00B050"/>
                </a:solidFill>
                <a:latin typeface="Arial" pitchFamily="34" charset="0"/>
                <a:cs typeface="Arial" pitchFamily="34" charset="0"/>
              </a:rPr>
              <a:t>Goals and Criteria</a:t>
            </a: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r>
              <a:rPr lang="en-US" sz="2400" b="1" dirty="0" smtClean="0">
                <a:solidFill>
                  <a:srgbClr val="00B050"/>
                </a:solidFill>
                <a:latin typeface="Arial" pitchFamily="34" charset="0"/>
                <a:cs typeface="Arial" pitchFamily="34" charset="0"/>
              </a:rPr>
              <a:t>Placement </a:t>
            </a:r>
            <a:r>
              <a:rPr lang="en-US" sz="2400" b="1" dirty="0" smtClean="0">
                <a:solidFill>
                  <a:srgbClr val="00B050"/>
                </a:solidFill>
                <a:latin typeface="Arial" pitchFamily="34" charset="0"/>
                <a:cs typeface="Arial" pitchFamily="34" charset="0"/>
              </a:rPr>
              <a:t>of Expansion </a:t>
            </a:r>
            <a:r>
              <a:rPr lang="en-US" sz="2400" b="1" dirty="0" smtClean="0">
                <a:solidFill>
                  <a:srgbClr val="00B050"/>
                </a:solidFill>
                <a:latin typeface="Arial" pitchFamily="34" charset="0"/>
                <a:cs typeface="Arial" pitchFamily="34" charset="0"/>
              </a:rPr>
              <a:t>Joints</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Expansion </a:t>
            </a:r>
            <a:r>
              <a:rPr lang="en-US" sz="2400" b="1" dirty="0" smtClean="0">
                <a:solidFill>
                  <a:srgbClr val="00B050"/>
                </a:solidFill>
                <a:latin typeface="Arial" pitchFamily="34" charset="0"/>
                <a:cs typeface="Arial" pitchFamily="34" charset="0"/>
              </a:rPr>
              <a:t>Joints Specified by </a:t>
            </a:r>
            <a:r>
              <a:rPr lang="en-US" sz="2400" b="1" dirty="0" smtClean="0">
                <a:solidFill>
                  <a:srgbClr val="00B050"/>
                </a:solidFill>
                <a:latin typeface="Arial" pitchFamily="34" charset="0"/>
                <a:cs typeface="Arial" pitchFamily="34" charset="0"/>
              </a:rPr>
              <a:t>Code</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Floor </a:t>
            </a:r>
            <a:r>
              <a:rPr lang="en-US" sz="2400" b="1" dirty="0" smtClean="0">
                <a:solidFill>
                  <a:srgbClr val="00B050"/>
                </a:solidFill>
                <a:latin typeface="Arial" pitchFamily="34" charset="0"/>
                <a:cs typeface="Arial" pitchFamily="34" charset="0"/>
              </a:rPr>
              <a:t>System </a:t>
            </a:r>
            <a:r>
              <a:rPr lang="en-US" sz="2400" b="1" dirty="0" smtClean="0">
                <a:solidFill>
                  <a:srgbClr val="00B050"/>
                </a:solidFill>
                <a:latin typeface="Arial" pitchFamily="34" charset="0"/>
                <a:cs typeface="Arial" pitchFamily="34" charset="0"/>
              </a:rPr>
              <a:t>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Lateral 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Seismic Analysis</a:t>
            </a:r>
            <a:endParaRPr lang="en-US" sz="2400" b="1" dirty="0" smtClean="0">
              <a:solidFill>
                <a:srgbClr val="00B05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239250" y="88991"/>
            <a:ext cx="18145125" cy="6642009"/>
            <a:chOff x="9239250" y="88991"/>
            <a:chExt cx="18145125" cy="6642009"/>
          </a:xfrm>
        </p:grpSpPr>
        <p:pic>
          <p:nvPicPr>
            <p:cNvPr id="8"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9"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10" name="Group 64"/>
            <p:cNvGrpSpPr/>
            <p:nvPr/>
          </p:nvGrpSpPr>
          <p:grpSpPr>
            <a:xfrm>
              <a:off x="9372600" y="250723"/>
              <a:ext cx="6193536" cy="257686"/>
              <a:chOff x="822325" y="3078477"/>
              <a:chExt cx="6193536" cy="257686"/>
            </a:xfrm>
          </p:grpSpPr>
          <p:sp>
            <p:nvSpPr>
              <p:cNvPr id="13" name="Round Diagonal Corner Rectangle 12"/>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14" name="Round Diagonal Corner Rectangle 13"/>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15" name="Round Diagonal Corner Rectangle 14"/>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16" name="Round Diagonal Corner Rectangle 15"/>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BREADTH II</a:t>
                </a:r>
                <a:endParaRPr lang="en-US" sz="850" b="1" dirty="0">
                  <a:solidFill>
                    <a:srgbClr val="FFFF00"/>
                  </a:solidFill>
                </a:endParaRPr>
              </a:p>
            </p:txBody>
          </p:sp>
          <p:sp>
            <p:nvSpPr>
              <p:cNvPr id="17" name="Round Diagonal Corner Rectangle 16"/>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18" name="Round Diagonal Corner Rectangle 17"/>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STRUCTURAL DEPTH</a:t>
                </a:r>
                <a:endParaRPr lang="en-US" sz="850" b="1" dirty="0">
                  <a:solidFill>
                    <a:schemeClr val="bg1"/>
                  </a:solidFill>
                </a:endParaRPr>
              </a:p>
            </p:txBody>
          </p:sp>
          <p:sp>
            <p:nvSpPr>
              <p:cNvPr id="20" name="Round Diagonal Corner Rectangle 19"/>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11"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12"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2" name="Group 49"/>
          <p:cNvGrpSpPr/>
          <p:nvPr/>
        </p:nvGrpSpPr>
        <p:grpSpPr>
          <a:xfrm>
            <a:off x="9753600" y="1600200"/>
            <a:ext cx="3634013" cy="197230"/>
            <a:chOff x="332581" y="3202781"/>
            <a:chExt cx="3291840" cy="182880"/>
          </a:xfrm>
        </p:grpSpPr>
        <p:cxnSp>
          <p:nvCxnSpPr>
            <p:cNvPr id="56" name="Straight Connector 55"/>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1" name="Group 49"/>
          <p:cNvGrpSpPr/>
          <p:nvPr/>
        </p:nvGrpSpPr>
        <p:grpSpPr>
          <a:xfrm>
            <a:off x="9753600" y="1600200"/>
            <a:ext cx="3634013" cy="197230"/>
            <a:chOff x="332581" y="3202781"/>
            <a:chExt cx="3291840" cy="182880"/>
          </a:xfrm>
        </p:grpSpPr>
        <p:cxnSp>
          <p:nvCxnSpPr>
            <p:cNvPr id="22" name="Straight Connector 21"/>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9829800" y="1343085"/>
            <a:ext cx="8001000" cy="677108"/>
          </a:xfrm>
          <a:prstGeom prst="rect">
            <a:avLst/>
          </a:prstGeom>
          <a:noFill/>
        </p:spPr>
        <p:txBody>
          <a:bodyPr wrap="square" rtlCol="0">
            <a:spAutoFit/>
          </a:bodyPr>
          <a:lstStyle/>
          <a:p>
            <a:pPr marL="171450" indent="-171450"/>
            <a:r>
              <a:rPr lang="en-US" sz="2000" b="1" dirty="0" smtClean="0">
                <a:solidFill>
                  <a:srgbClr val="00B050"/>
                </a:solidFill>
                <a:latin typeface="Arial" pitchFamily="34" charset="0"/>
                <a:cs typeface="Arial" pitchFamily="34" charset="0"/>
              </a:rPr>
              <a:t>Floor System Design</a:t>
            </a:r>
          </a:p>
          <a:p>
            <a:pPr algn="just"/>
            <a:endParaRPr lang="en-US" dirty="0" smtClean="0">
              <a:latin typeface="Arial" pitchFamily="34" charset="0"/>
              <a:cs typeface="Arial" pitchFamily="34" charset="0"/>
            </a:endParaRPr>
          </a:p>
        </p:txBody>
      </p:sp>
      <p:graphicFrame>
        <p:nvGraphicFramePr>
          <p:cNvPr id="58" name="Table 57"/>
          <p:cNvGraphicFramePr>
            <a:graphicFrameLocks noGrp="1"/>
          </p:cNvGraphicFramePr>
          <p:nvPr/>
        </p:nvGraphicFramePr>
        <p:xfrm>
          <a:off x="18707100" y="1409700"/>
          <a:ext cx="4953000" cy="4761554"/>
        </p:xfrm>
        <a:graphic>
          <a:graphicData uri="http://schemas.openxmlformats.org/drawingml/2006/table">
            <a:tbl>
              <a:tblPr/>
              <a:tblGrid>
                <a:gridCol w="2746093"/>
                <a:gridCol w="2206907"/>
              </a:tblGrid>
              <a:tr h="189999">
                <a:tc gridSpan="2">
                  <a:txBody>
                    <a:bodyPr/>
                    <a:lstStyle/>
                    <a:p>
                      <a:pPr algn="ctr" fontAlgn="ctr"/>
                      <a:r>
                        <a:rPr lang="en-US" sz="1500" b="1" i="0" u="none" strike="noStrike" dirty="0">
                          <a:solidFill>
                            <a:srgbClr val="FFFFFF"/>
                          </a:solidFill>
                          <a:latin typeface="Calibri"/>
                        </a:rPr>
                        <a:t>Composite Beam and Formed Metal Deck </a:t>
                      </a:r>
                    </a:p>
                  </a:txBody>
                  <a:tcPr marL="8610" marR="8610" marT="86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r>
              <a:tr h="189999">
                <a:tc gridSpan="2">
                  <a:txBody>
                    <a:bodyPr/>
                    <a:lstStyle/>
                    <a:p>
                      <a:pPr algn="l" fontAlgn="ctr"/>
                      <a:r>
                        <a:rPr lang="en-US" sz="1500" b="1" i="0" u="none" strike="noStrike" dirty="0">
                          <a:solidFill>
                            <a:srgbClr val="000000"/>
                          </a:solidFill>
                          <a:latin typeface="Calibri"/>
                        </a:rPr>
                        <a:t>Slab Design</a:t>
                      </a:r>
                    </a:p>
                  </a:txBody>
                  <a:tcPr marL="8610" marR="8610" marT="86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hMerge="1">
                  <a:txBody>
                    <a:bodyPr/>
                    <a:lstStyle/>
                    <a:p>
                      <a:endParaRPr lang="en-US"/>
                    </a:p>
                  </a:txBody>
                  <a:tcPr/>
                </a:tc>
              </a:tr>
              <a:tr h="189999">
                <a:tc>
                  <a:txBody>
                    <a:bodyPr/>
                    <a:lstStyle/>
                    <a:p>
                      <a:pPr algn="l" fontAlgn="ctr"/>
                      <a:r>
                        <a:rPr lang="en-US" sz="1500" b="0" i="0" u="none" strike="noStrike" dirty="0">
                          <a:solidFill>
                            <a:srgbClr val="000000"/>
                          </a:solidFill>
                          <a:latin typeface="Calibri"/>
                        </a:rPr>
                        <a:t>Use 18 gauge 3 inch formed deck</a:t>
                      </a:r>
                    </a:p>
                  </a:txBody>
                  <a:tcPr marL="8610" marR="8610" marT="86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en-US" sz="1500" b="0" i="0" u="none" strike="noStrike">
                          <a:solidFill>
                            <a:srgbClr val="000000"/>
                          </a:solidFill>
                          <a:latin typeface="Calibri"/>
                        </a:rPr>
                        <a:t>Slab depth = 6.25"</a:t>
                      </a:r>
                    </a:p>
                  </a:txBody>
                  <a:tcPr marL="8610" marR="8610" marT="86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373102">
                <a:tc>
                  <a:txBody>
                    <a:bodyPr/>
                    <a:lstStyle/>
                    <a:p>
                      <a:pPr algn="l" fontAlgn="ctr"/>
                      <a:r>
                        <a:rPr lang="en-US" sz="1500" b="0" i="0" u="none" strike="noStrike" dirty="0" err="1">
                          <a:solidFill>
                            <a:srgbClr val="000000"/>
                          </a:solidFill>
                          <a:latin typeface="Calibri"/>
                        </a:rPr>
                        <a:t>fy</a:t>
                      </a:r>
                      <a:r>
                        <a:rPr lang="en-US" sz="1500" b="0" i="0" u="none" strike="noStrike" dirty="0">
                          <a:solidFill>
                            <a:srgbClr val="000000"/>
                          </a:solidFill>
                          <a:latin typeface="Calibri"/>
                        </a:rPr>
                        <a:t>=50ksi</a:t>
                      </a:r>
                    </a:p>
                  </a:txBody>
                  <a:tcPr marL="8610" marR="8610" marT="86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500" b="0" i="0" u="none" strike="noStrike">
                          <a:solidFill>
                            <a:srgbClr val="000000"/>
                          </a:solidFill>
                          <a:latin typeface="Calibri"/>
                        </a:rPr>
                        <a:t>Light Weight Conc: f'c=3 ksi</a:t>
                      </a:r>
                    </a:p>
                  </a:txBody>
                  <a:tcPr marL="8610" marR="8610" marT="86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89999">
                <a:tc>
                  <a:txBody>
                    <a:bodyPr/>
                    <a:lstStyle/>
                    <a:p>
                      <a:pPr algn="l" fontAlgn="ctr"/>
                      <a:r>
                        <a:rPr lang="en-US" sz="1500" b="0" i="0" u="none" strike="noStrike" dirty="0">
                          <a:solidFill>
                            <a:srgbClr val="000000"/>
                          </a:solidFill>
                          <a:latin typeface="Calibri"/>
                        </a:rPr>
                        <a:t>Max </a:t>
                      </a:r>
                      <a:r>
                        <a:rPr lang="en-US" sz="1500" b="0" i="0" u="none" strike="noStrike" dirty="0" err="1">
                          <a:solidFill>
                            <a:srgbClr val="000000"/>
                          </a:solidFill>
                          <a:latin typeface="Calibri"/>
                        </a:rPr>
                        <a:t>unshored</a:t>
                      </a:r>
                      <a:r>
                        <a:rPr lang="en-US" sz="1500" b="0" i="0" u="none" strike="noStrike" dirty="0">
                          <a:solidFill>
                            <a:srgbClr val="000000"/>
                          </a:solidFill>
                          <a:latin typeface="Calibri"/>
                        </a:rPr>
                        <a:t> span = 10.7 ft</a:t>
                      </a:r>
                    </a:p>
                  </a:txBody>
                  <a:tcPr marL="8610" marR="8610" marT="86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500" b="0" i="0" u="none" strike="noStrike">
                          <a:solidFill>
                            <a:srgbClr val="000000"/>
                          </a:solidFill>
                          <a:latin typeface="Calibri"/>
                        </a:rPr>
                        <a:t> </a:t>
                      </a:r>
                    </a:p>
                  </a:txBody>
                  <a:tcPr marL="8610" marR="8610" marT="86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89999">
                <a:tc>
                  <a:txBody>
                    <a:bodyPr/>
                    <a:lstStyle/>
                    <a:p>
                      <a:pPr algn="l" fontAlgn="b"/>
                      <a:r>
                        <a:rPr lang="en-US" sz="1500" b="0" i="0" u="none" strike="noStrike" dirty="0">
                          <a:solidFill>
                            <a:srgbClr val="000000"/>
                          </a:solidFill>
                          <a:latin typeface="Calibri"/>
                        </a:rPr>
                        <a:t> </a:t>
                      </a:r>
                    </a:p>
                  </a:txBody>
                  <a:tcPr marL="8610" marR="8610" marT="86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solidFill>
                            <a:srgbClr val="000000"/>
                          </a:solidFill>
                          <a:latin typeface="Calibri"/>
                        </a:rPr>
                        <a:t> </a:t>
                      </a:r>
                    </a:p>
                  </a:txBody>
                  <a:tcPr marL="8610" marR="8610" marT="86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189999">
                <a:tc gridSpan="2">
                  <a:txBody>
                    <a:bodyPr/>
                    <a:lstStyle/>
                    <a:p>
                      <a:pPr algn="l" fontAlgn="ctr"/>
                      <a:r>
                        <a:rPr lang="en-US" sz="1500" b="1" i="0" u="none" strike="noStrike" dirty="0">
                          <a:solidFill>
                            <a:srgbClr val="000000"/>
                          </a:solidFill>
                          <a:latin typeface="Calibri"/>
                        </a:rPr>
                        <a:t>Required Moment for Composite Beam</a:t>
                      </a:r>
                    </a:p>
                  </a:txBody>
                  <a:tcPr marL="8610" marR="8610" marT="86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hMerge="1">
                  <a:txBody>
                    <a:bodyPr/>
                    <a:lstStyle/>
                    <a:p>
                      <a:endParaRPr lang="en-US"/>
                    </a:p>
                  </a:txBody>
                  <a:tcPr/>
                </a:tc>
              </a:tr>
              <a:tr h="373102">
                <a:tc>
                  <a:txBody>
                    <a:bodyPr/>
                    <a:lstStyle/>
                    <a:p>
                      <a:pPr algn="l" fontAlgn="ctr"/>
                      <a:r>
                        <a:rPr lang="en-US" sz="1500" b="0" i="0" u="none" strike="noStrike" dirty="0">
                          <a:solidFill>
                            <a:srgbClr val="000000"/>
                          </a:solidFill>
                          <a:latin typeface="Calibri"/>
                        </a:rPr>
                        <a:t>Mu=1.2 (65.3) + 1.6 (112) = 258 ft kips</a:t>
                      </a:r>
                    </a:p>
                  </a:txBody>
                  <a:tcPr marL="8610" marR="8610" marT="86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pl-PL" sz="1500" b="0" i="0" u="none" strike="noStrike">
                          <a:solidFill>
                            <a:srgbClr val="000000"/>
                          </a:solidFill>
                          <a:latin typeface="Calibri"/>
                        </a:rPr>
                        <a:t>W 18 x 40  or W 16 x 31</a:t>
                      </a:r>
                    </a:p>
                  </a:txBody>
                  <a:tcPr marL="8610" marR="8610" marT="86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89999">
                <a:tc>
                  <a:txBody>
                    <a:bodyPr/>
                    <a:lstStyle/>
                    <a:p>
                      <a:pPr algn="l" fontAlgn="ctr"/>
                      <a:r>
                        <a:rPr lang="en-US" sz="1500" b="0" i="0" u="none" strike="noStrike" dirty="0">
                          <a:solidFill>
                            <a:srgbClr val="000000"/>
                          </a:solidFill>
                          <a:latin typeface="Calibri"/>
                        </a:rPr>
                        <a:t> </a:t>
                      </a:r>
                    </a:p>
                  </a:txBody>
                  <a:tcPr marL="8610" marR="8610" marT="86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en-US" sz="1500" b="0" i="0" u="none" strike="noStrike">
                          <a:solidFill>
                            <a:srgbClr val="000000"/>
                          </a:solidFill>
                          <a:latin typeface="Calibri"/>
                        </a:rPr>
                        <a:t> </a:t>
                      </a:r>
                    </a:p>
                  </a:txBody>
                  <a:tcPr marL="8610" marR="8610" marT="86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373102">
                <a:tc gridSpan="2">
                  <a:txBody>
                    <a:bodyPr/>
                    <a:lstStyle/>
                    <a:p>
                      <a:pPr algn="l" fontAlgn="ctr"/>
                      <a:r>
                        <a:rPr lang="en-US" sz="1500" b="1" i="0" u="none" strike="noStrike" dirty="0">
                          <a:solidFill>
                            <a:srgbClr val="000000"/>
                          </a:solidFill>
                          <a:latin typeface="Calibri"/>
                        </a:rPr>
                        <a:t>Required Strength for bare steel beam under dead load plus construction live</a:t>
                      </a:r>
                    </a:p>
                  </a:txBody>
                  <a:tcPr marL="8610" marR="8610" marT="86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hMerge="1">
                  <a:txBody>
                    <a:bodyPr/>
                    <a:lstStyle/>
                    <a:p>
                      <a:endParaRPr lang="en-US"/>
                    </a:p>
                  </a:txBody>
                  <a:tcPr/>
                </a:tc>
              </a:tr>
              <a:tr h="373102">
                <a:tc>
                  <a:txBody>
                    <a:bodyPr/>
                    <a:lstStyle/>
                    <a:p>
                      <a:pPr algn="l" fontAlgn="ctr"/>
                      <a:r>
                        <a:rPr lang="en-US" sz="1500" b="0" i="0" u="none" strike="noStrike" dirty="0">
                          <a:solidFill>
                            <a:srgbClr val="000000"/>
                          </a:solidFill>
                          <a:latin typeface="Calibri"/>
                        </a:rPr>
                        <a:t>Mu=1.2(65.3) + 1.6(40) = 142 ft kip</a:t>
                      </a:r>
                    </a:p>
                  </a:txBody>
                  <a:tcPr marL="8610" marR="8610" marT="86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500" b="0" i="0" u="none" strike="noStrike">
                          <a:solidFill>
                            <a:srgbClr val="000000"/>
                          </a:solidFill>
                          <a:latin typeface="Calibri"/>
                        </a:rPr>
                        <a:t> </a:t>
                      </a:r>
                    </a:p>
                  </a:txBody>
                  <a:tcPr marL="8610" marR="8610" marT="86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89999">
                <a:tc>
                  <a:txBody>
                    <a:bodyPr/>
                    <a:lstStyle/>
                    <a:p>
                      <a:pPr algn="l" fontAlgn="ctr"/>
                      <a:r>
                        <a:rPr lang="en-US" sz="1500" b="0" i="0" u="none" strike="noStrike" dirty="0">
                          <a:solidFill>
                            <a:srgbClr val="000000"/>
                          </a:solidFill>
                          <a:latin typeface="Calibri"/>
                        </a:rPr>
                        <a:t>Mp = 203 ft kip &gt; 142 ft kip</a:t>
                      </a:r>
                    </a:p>
                  </a:txBody>
                  <a:tcPr marL="8610" marR="8610" marT="86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500" b="0" i="0" u="none" strike="noStrike">
                          <a:solidFill>
                            <a:srgbClr val="000000"/>
                          </a:solidFill>
                          <a:latin typeface="Calibri"/>
                        </a:rPr>
                        <a:t> W16x31 is ok for beam</a:t>
                      </a:r>
                    </a:p>
                  </a:txBody>
                  <a:tcPr marL="8610" marR="8610" marT="86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89999">
                <a:tc>
                  <a:txBody>
                    <a:bodyPr/>
                    <a:lstStyle/>
                    <a:p>
                      <a:pPr algn="l" fontAlgn="b"/>
                      <a:r>
                        <a:rPr lang="en-US" sz="1500" b="0" i="0" u="none" strike="noStrike" dirty="0">
                          <a:solidFill>
                            <a:srgbClr val="000000"/>
                          </a:solidFill>
                          <a:latin typeface="Calibri"/>
                        </a:rPr>
                        <a:t> </a:t>
                      </a:r>
                    </a:p>
                  </a:txBody>
                  <a:tcPr marL="8610" marR="8610" marT="86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solidFill>
                            <a:srgbClr val="000000"/>
                          </a:solidFill>
                          <a:latin typeface="Calibri"/>
                        </a:rPr>
                        <a:t> </a:t>
                      </a:r>
                    </a:p>
                  </a:txBody>
                  <a:tcPr marL="8610" marR="8610" marT="861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189999">
                <a:tc gridSpan="2">
                  <a:txBody>
                    <a:bodyPr/>
                    <a:lstStyle/>
                    <a:p>
                      <a:pPr algn="l" fontAlgn="ctr"/>
                      <a:r>
                        <a:rPr lang="en-US" sz="1500" b="1" i="0" u="none" strike="noStrike" dirty="0" smtClean="0">
                          <a:solidFill>
                            <a:srgbClr val="000000"/>
                          </a:solidFill>
                          <a:latin typeface="Calibri"/>
                        </a:rPr>
                        <a:t>Serviceability Criteria</a:t>
                      </a:r>
                      <a:endParaRPr lang="en-US" sz="1500" b="1" i="0" u="none" strike="noStrike" dirty="0">
                        <a:solidFill>
                          <a:srgbClr val="000000"/>
                        </a:solidFill>
                        <a:latin typeface="Calibri"/>
                      </a:endParaRPr>
                    </a:p>
                  </a:txBody>
                  <a:tcPr marL="8610" marR="8610" marT="86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hMerge="1">
                  <a:txBody>
                    <a:bodyPr/>
                    <a:lstStyle/>
                    <a:p>
                      <a:endParaRPr lang="en-US"/>
                    </a:p>
                  </a:txBody>
                  <a:tcPr/>
                </a:tc>
              </a:tr>
              <a:tr h="189999">
                <a:tc>
                  <a:txBody>
                    <a:bodyPr/>
                    <a:lstStyle/>
                    <a:p>
                      <a:pPr algn="l" fontAlgn="ctr"/>
                      <a:r>
                        <a:rPr lang="en-US" sz="1500" b="0" i="0" u="none" strike="noStrike">
                          <a:solidFill>
                            <a:srgbClr val="000000"/>
                          </a:solidFill>
                          <a:latin typeface="Calibri"/>
                        </a:rPr>
                        <a:t>Live Load Deflection </a:t>
                      </a:r>
                    </a:p>
                  </a:txBody>
                  <a:tcPr marL="8610" marR="8610" marT="86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en-US" sz="1500" b="0" i="0" u="none" strike="noStrike" dirty="0">
                          <a:solidFill>
                            <a:srgbClr val="000000"/>
                          </a:solidFill>
                          <a:latin typeface="Calibri"/>
                        </a:rPr>
                        <a:t>L/360 </a:t>
                      </a:r>
                    </a:p>
                  </a:txBody>
                  <a:tcPr marL="8610" marR="8610" marT="86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89999">
                <a:tc>
                  <a:txBody>
                    <a:bodyPr/>
                    <a:lstStyle/>
                    <a:p>
                      <a:pPr algn="l" fontAlgn="ctr"/>
                      <a:r>
                        <a:rPr lang="en-US" sz="1500" b="0" i="0" u="none" strike="noStrike" dirty="0">
                          <a:solidFill>
                            <a:srgbClr val="000000"/>
                          </a:solidFill>
                          <a:latin typeface="Calibri"/>
                        </a:rPr>
                        <a:t>Total Deflection Limit </a:t>
                      </a:r>
                    </a:p>
                  </a:txBody>
                  <a:tcPr marL="8610" marR="8610" marT="86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500" b="0" i="0" u="none" strike="noStrike" dirty="0">
                          <a:solidFill>
                            <a:srgbClr val="000000"/>
                          </a:solidFill>
                          <a:latin typeface="Calibri"/>
                        </a:rPr>
                        <a:t>L/240 </a:t>
                      </a:r>
                    </a:p>
                  </a:txBody>
                  <a:tcPr marL="8610" marR="8610" marT="86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89999">
                <a:tc>
                  <a:txBody>
                    <a:bodyPr/>
                    <a:lstStyle/>
                    <a:p>
                      <a:pPr algn="l" fontAlgn="ctr"/>
                      <a:r>
                        <a:rPr lang="en-US" sz="1500" b="0" i="0" u="none" strike="noStrike">
                          <a:solidFill>
                            <a:srgbClr val="000000"/>
                          </a:solidFill>
                          <a:latin typeface="Calibri"/>
                        </a:rPr>
                        <a:t>Construction Load Deflection </a:t>
                      </a:r>
                    </a:p>
                  </a:txBody>
                  <a:tcPr marL="8610" marR="8610" marT="86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en-US" sz="1500" b="0" i="0" u="none" strike="noStrike" dirty="0">
                          <a:solidFill>
                            <a:srgbClr val="000000"/>
                          </a:solidFill>
                          <a:latin typeface="Calibri"/>
                        </a:rPr>
                        <a:t>L/360 </a:t>
                      </a:r>
                    </a:p>
                  </a:txBody>
                  <a:tcPr marL="8610" marR="8610" marT="861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bl>
          </a:graphicData>
        </a:graphic>
      </p:graphicFrame>
      <p:pic>
        <p:nvPicPr>
          <p:cNvPr id="5123" name="Picture 3"/>
          <p:cNvPicPr>
            <a:picLocks noChangeAspect="1" noChangeArrowheads="1"/>
          </p:cNvPicPr>
          <p:nvPr/>
        </p:nvPicPr>
        <p:blipFill>
          <a:blip r:embed="rId6" cstate="print"/>
          <a:srcRect l="2969" t="23047" r="59062" b="43359"/>
          <a:stretch>
            <a:fillRect/>
          </a:stretch>
        </p:blipFill>
        <p:spPr bwMode="auto">
          <a:xfrm>
            <a:off x="23774400" y="1943100"/>
            <a:ext cx="3238500" cy="1146136"/>
          </a:xfrm>
          <a:prstGeom prst="rect">
            <a:avLst/>
          </a:prstGeom>
          <a:noFill/>
          <a:ln w="9525">
            <a:noFill/>
            <a:miter lim="800000"/>
            <a:headEnd/>
            <a:tailEnd/>
          </a:ln>
          <a:effectLst/>
        </p:spPr>
      </p:pic>
      <p:sp>
        <p:nvSpPr>
          <p:cNvPr id="66" name="TextBox 65"/>
          <p:cNvSpPr txBox="1"/>
          <p:nvPr/>
        </p:nvSpPr>
        <p:spPr>
          <a:xfrm>
            <a:off x="23812500" y="4572000"/>
            <a:ext cx="937054" cy="246221"/>
          </a:xfrm>
          <a:prstGeom prst="rect">
            <a:avLst/>
          </a:prstGeom>
          <a:noFill/>
        </p:spPr>
        <p:txBody>
          <a:bodyPr wrap="square" rtlCol="0">
            <a:spAutoFit/>
          </a:bodyPr>
          <a:lstStyle/>
          <a:p>
            <a:pPr algn="ctr"/>
            <a:r>
              <a:rPr lang="en-US" sz="1000" b="1" dirty="0" smtClean="0">
                <a:solidFill>
                  <a:srgbClr val="00B050"/>
                </a:solidFill>
                <a:latin typeface="Arial" pitchFamily="34" charset="0"/>
                <a:cs typeface="Arial" pitchFamily="34" charset="0"/>
              </a:rPr>
              <a:t>30’ </a:t>
            </a:r>
            <a:endParaRPr lang="en-US" sz="1000" b="1" dirty="0">
              <a:solidFill>
                <a:srgbClr val="00B050"/>
              </a:solidFill>
              <a:latin typeface="Arial" pitchFamily="34" charset="0"/>
              <a:cs typeface="Arial" pitchFamily="34" charset="0"/>
            </a:endParaRPr>
          </a:p>
        </p:txBody>
      </p:sp>
      <p:grpSp>
        <p:nvGrpSpPr>
          <p:cNvPr id="86" name="Group 85"/>
          <p:cNvGrpSpPr/>
          <p:nvPr/>
        </p:nvGrpSpPr>
        <p:grpSpPr>
          <a:xfrm>
            <a:off x="23964899" y="1333500"/>
            <a:ext cx="2705101" cy="4495800"/>
            <a:chOff x="23964899" y="1333500"/>
            <a:chExt cx="2705101" cy="4495800"/>
          </a:xfrm>
        </p:grpSpPr>
        <p:pic>
          <p:nvPicPr>
            <p:cNvPr id="59" name="Picture 2"/>
            <p:cNvPicPr>
              <a:picLocks noChangeAspect="1" noChangeArrowheads="1"/>
            </p:cNvPicPr>
            <p:nvPr/>
          </p:nvPicPr>
          <p:blipFill>
            <a:blip r:embed="rId7"/>
            <a:srcRect l="23438" t="57031" r="66562" b="14844"/>
            <a:stretch>
              <a:fillRect/>
            </a:stretch>
          </p:blipFill>
          <p:spPr bwMode="auto">
            <a:xfrm>
              <a:off x="24193500" y="3352800"/>
              <a:ext cx="2438400" cy="2476500"/>
            </a:xfrm>
            <a:prstGeom prst="rect">
              <a:avLst/>
            </a:prstGeom>
            <a:noFill/>
            <a:ln w="9525">
              <a:solidFill>
                <a:srgbClr val="FF0000"/>
              </a:solidFill>
              <a:miter lim="800000"/>
              <a:headEnd/>
              <a:tailEnd/>
            </a:ln>
            <a:effectLst/>
          </p:spPr>
        </p:pic>
        <p:sp>
          <p:nvSpPr>
            <p:cNvPr id="60" name="TextBox 59"/>
            <p:cNvSpPr txBox="1"/>
            <p:nvPr/>
          </p:nvSpPr>
          <p:spPr>
            <a:xfrm>
              <a:off x="24917400" y="3314700"/>
              <a:ext cx="937054" cy="323165"/>
            </a:xfrm>
            <a:prstGeom prst="rect">
              <a:avLst/>
            </a:prstGeom>
            <a:noFill/>
          </p:spPr>
          <p:txBody>
            <a:bodyPr wrap="square" rtlCol="0">
              <a:spAutoFit/>
            </a:bodyPr>
            <a:lstStyle/>
            <a:p>
              <a:pPr algn="ctr"/>
              <a:r>
                <a:rPr lang="en-US" sz="1500" b="1" dirty="0" smtClean="0">
                  <a:solidFill>
                    <a:srgbClr val="00B050"/>
                  </a:solidFill>
                  <a:latin typeface="Arial" pitchFamily="34" charset="0"/>
                  <a:cs typeface="Arial" pitchFamily="34" charset="0"/>
                </a:rPr>
                <a:t>30</a:t>
              </a:r>
              <a:r>
                <a:rPr lang="en-US" sz="1000" b="1" dirty="0" smtClean="0">
                  <a:solidFill>
                    <a:srgbClr val="00B050"/>
                  </a:solidFill>
                  <a:latin typeface="Arial" pitchFamily="34" charset="0"/>
                  <a:cs typeface="Arial" pitchFamily="34" charset="0"/>
                </a:rPr>
                <a:t>’ </a:t>
              </a:r>
              <a:endParaRPr lang="en-US" sz="1000" b="1" dirty="0">
                <a:solidFill>
                  <a:srgbClr val="00B050"/>
                </a:solidFill>
                <a:latin typeface="Arial" pitchFamily="34" charset="0"/>
                <a:cs typeface="Arial" pitchFamily="34" charset="0"/>
              </a:endParaRPr>
            </a:p>
          </p:txBody>
        </p:sp>
        <p:cxnSp>
          <p:nvCxnSpPr>
            <p:cNvPr id="61" name="Straight Arrow Connector 60"/>
            <p:cNvCxnSpPr/>
            <p:nvPr/>
          </p:nvCxnSpPr>
          <p:spPr>
            <a:xfrm rot="10800000">
              <a:off x="24658114" y="3450845"/>
              <a:ext cx="44978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25488900" y="3448579"/>
              <a:ext cx="64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6200000">
              <a:off x="24365461" y="3485660"/>
              <a:ext cx="521926" cy="1953"/>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a:off x="25950860" y="3477505"/>
              <a:ext cx="521926" cy="1953"/>
            </a:xfrm>
            <a:prstGeom prst="line">
              <a:avLst/>
            </a:prstGeom>
            <a:ln>
              <a:prstDash val="lgDash"/>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rot="5400000">
              <a:off x="23436264" y="4491036"/>
              <a:ext cx="1587352" cy="530081"/>
              <a:chOff x="24777847" y="3369919"/>
              <a:chExt cx="1587352" cy="530081"/>
            </a:xfrm>
          </p:grpSpPr>
          <p:cxnSp>
            <p:nvCxnSpPr>
              <p:cNvPr id="67" name="Straight Arrow Connector 66"/>
              <p:cNvCxnSpPr/>
              <p:nvPr/>
            </p:nvCxnSpPr>
            <p:spPr>
              <a:xfrm rot="10800000">
                <a:off x="24810514" y="3603245"/>
                <a:ext cx="44978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25641300" y="3600979"/>
                <a:ext cx="64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24517861" y="3638060"/>
                <a:ext cx="521926" cy="1953"/>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16200000">
                <a:off x="26103260" y="3629905"/>
                <a:ext cx="521926" cy="1953"/>
              </a:xfrm>
              <a:prstGeom prst="line">
                <a:avLst/>
              </a:prstGeom>
              <a:ln>
                <a:prstDash val="lgDash"/>
              </a:ln>
            </p:spPr>
            <p:style>
              <a:lnRef idx="1">
                <a:schemeClr val="accent1"/>
              </a:lnRef>
              <a:fillRef idx="0">
                <a:schemeClr val="accent1"/>
              </a:fillRef>
              <a:effectRef idx="0">
                <a:schemeClr val="accent1"/>
              </a:effectRef>
              <a:fontRef idx="minor">
                <a:schemeClr val="tx1"/>
              </a:fontRef>
            </p:style>
          </p:cxnSp>
        </p:grpSp>
        <p:sp>
          <p:nvSpPr>
            <p:cNvPr id="72" name="TextBox 71"/>
            <p:cNvSpPr txBox="1"/>
            <p:nvPr/>
          </p:nvSpPr>
          <p:spPr>
            <a:xfrm>
              <a:off x="24765000" y="3619500"/>
              <a:ext cx="1127554" cy="323165"/>
            </a:xfrm>
            <a:prstGeom prst="rect">
              <a:avLst/>
            </a:prstGeom>
            <a:noFill/>
          </p:spPr>
          <p:txBody>
            <a:bodyPr wrap="square" rtlCol="0">
              <a:spAutoFit/>
            </a:bodyPr>
            <a:lstStyle/>
            <a:p>
              <a:pPr algn="ctr"/>
              <a:r>
                <a:rPr lang="en-US" sz="1500" b="1" dirty="0" smtClean="0">
                  <a:solidFill>
                    <a:srgbClr val="0070C0"/>
                  </a:solidFill>
                  <a:latin typeface="Arial" pitchFamily="34" charset="0"/>
                  <a:cs typeface="Arial" pitchFamily="34" charset="0"/>
                </a:rPr>
                <a:t>W 18 x 55 </a:t>
              </a:r>
              <a:endParaRPr lang="en-US" sz="1500" b="1" dirty="0">
                <a:solidFill>
                  <a:srgbClr val="0070C0"/>
                </a:solidFill>
                <a:latin typeface="Arial" pitchFamily="34" charset="0"/>
                <a:cs typeface="Arial" pitchFamily="34" charset="0"/>
              </a:endParaRPr>
            </a:p>
          </p:txBody>
        </p:sp>
        <p:sp>
          <p:nvSpPr>
            <p:cNvPr id="73" name="TextBox 72"/>
            <p:cNvSpPr txBox="1"/>
            <p:nvPr/>
          </p:nvSpPr>
          <p:spPr>
            <a:xfrm>
              <a:off x="24803100" y="5476875"/>
              <a:ext cx="1118029" cy="323165"/>
            </a:xfrm>
            <a:prstGeom prst="rect">
              <a:avLst/>
            </a:prstGeom>
            <a:noFill/>
          </p:spPr>
          <p:txBody>
            <a:bodyPr wrap="square" rtlCol="0">
              <a:spAutoFit/>
            </a:bodyPr>
            <a:lstStyle/>
            <a:p>
              <a:pPr algn="ctr"/>
              <a:r>
                <a:rPr lang="en-US" sz="1500" b="1" dirty="0" smtClean="0">
                  <a:solidFill>
                    <a:srgbClr val="0070C0"/>
                  </a:solidFill>
                  <a:latin typeface="Arial" pitchFamily="34" charset="0"/>
                  <a:cs typeface="Arial" pitchFamily="34" charset="0"/>
                </a:rPr>
                <a:t>W 18 x 55 </a:t>
              </a:r>
              <a:endParaRPr lang="en-US" sz="1500" b="1" dirty="0">
                <a:solidFill>
                  <a:srgbClr val="0070C0"/>
                </a:solidFill>
                <a:latin typeface="Arial" pitchFamily="34" charset="0"/>
                <a:cs typeface="Arial" pitchFamily="34" charset="0"/>
              </a:endParaRPr>
            </a:p>
          </p:txBody>
        </p:sp>
        <p:sp>
          <p:nvSpPr>
            <p:cNvPr id="74" name="TextBox 73"/>
            <p:cNvSpPr txBox="1"/>
            <p:nvPr/>
          </p:nvSpPr>
          <p:spPr>
            <a:xfrm rot="5400000">
              <a:off x="25707261" y="4581867"/>
              <a:ext cx="1181099" cy="323165"/>
            </a:xfrm>
            <a:prstGeom prst="rect">
              <a:avLst/>
            </a:prstGeom>
            <a:noFill/>
          </p:spPr>
          <p:txBody>
            <a:bodyPr wrap="square" rtlCol="0">
              <a:spAutoFit/>
            </a:bodyPr>
            <a:lstStyle/>
            <a:p>
              <a:pPr algn="ctr"/>
              <a:r>
                <a:rPr lang="en-US" sz="1500" b="1" dirty="0" smtClean="0">
                  <a:solidFill>
                    <a:srgbClr val="0070C0"/>
                  </a:solidFill>
                  <a:latin typeface="Arial" pitchFamily="34" charset="0"/>
                  <a:cs typeface="Arial" pitchFamily="34" charset="0"/>
                </a:rPr>
                <a:t>W 18 x 55 </a:t>
              </a:r>
              <a:endParaRPr lang="en-US" sz="1500" b="1" dirty="0">
                <a:solidFill>
                  <a:srgbClr val="0070C0"/>
                </a:solidFill>
                <a:latin typeface="Arial" pitchFamily="34" charset="0"/>
                <a:cs typeface="Arial" pitchFamily="34" charset="0"/>
              </a:endParaRPr>
            </a:p>
          </p:txBody>
        </p:sp>
        <p:sp>
          <p:nvSpPr>
            <p:cNvPr id="75" name="TextBox 74"/>
            <p:cNvSpPr txBox="1"/>
            <p:nvPr/>
          </p:nvSpPr>
          <p:spPr>
            <a:xfrm rot="5400000">
              <a:off x="23962384" y="4551490"/>
              <a:ext cx="1165654" cy="323165"/>
            </a:xfrm>
            <a:prstGeom prst="rect">
              <a:avLst/>
            </a:prstGeom>
            <a:noFill/>
          </p:spPr>
          <p:txBody>
            <a:bodyPr wrap="square" rtlCol="0">
              <a:spAutoFit/>
            </a:bodyPr>
            <a:lstStyle/>
            <a:p>
              <a:pPr algn="ctr"/>
              <a:r>
                <a:rPr lang="en-US" sz="1500" b="1" dirty="0" smtClean="0">
                  <a:solidFill>
                    <a:srgbClr val="0070C0"/>
                  </a:solidFill>
                  <a:latin typeface="Arial" pitchFamily="34" charset="0"/>
                  <a:cs typeface="Arial" pitchFamily="34" charset="0"/>
                </a:rPr>
                <a:t>W 18 x 55 </a:t>
              </a:r>
              <a:endParaRPr lang="en-US" sz="1500" b="1" dirty="0">
                <a:solidFill>
                  <a:srgbClr val="0070C0"/>
                </a:solidFill>
                <a:latin typeface="Arial" pitchFamily="34" charset="0"/>
                <a:cs typeface="Arial" pitchFamily="34" charset="0"/>
              </a:endParaRPr>
            </a:p>
          </p:txBody>
        </p:sp>
        <p:sp>
          <p:nvSpPr>
            <p:cNvPr id="76" name="TextBox 75"/>
            <p:cNvSpPr txBox="1"/>
            <p:nvPr/>
          </p:nvSpPr>
          <p:spPr>
            <a:xfrm rot="5400000">
              <a:off x="24668662" y="4551490"/>
              <a:ext cx="1165654" cy="323165"/>
            </a:xfrm>
            <a:prstGeom prst="rect">
              <a:avLst/>
            </a:prstGeom>
            <a:noFill/>
          </p:spPr>
          <p:txBody>
            <a:bodyPr wrap="square" rtlCol="0">
              <a:spAutoFit/>
            </a:bodyPr>
            <a:lstStyle/>
            <a:p>
              <a:pPr algn="ctr"/>
              <a:r>
                <a:rPr lang="en-US" sz="1500" b="1" dirty="0" smtClean="0">
                  <a:solidFill>
                    <a:schemeClr val="bg2">
                      <a:lumMod val="50000"/>
                    </a:schemeClr>
                  </a:solidFill>
                  <a:latin typeface="Arial" pitchFamily="34" charset="0"/>
                  <a:cs typeface="Arial" pitchFamily="34" charset="0"/>
                </a:rPr>
                <a:t>W 16 x 31 </a:t>
              </a:r>
              <a:endParaRPr lang="en-US" sz="1500" b="1" dirty="0">
                <a:solidFill>
                  <a:schemeClr val="bg2">
                    <a:lumMod val="50000"/>
                  </a:schemeClr>
                </a:solidFill>
                <a:latin typeface="Arial" pitchFamily="34" charset="0"/>
                <a:cs typeface="Arial" pitchFamily="34" charset="0"/>
              </a:endParaRPr>
            </a:p>
          </p:txBody>
        </p:sp>
        <p:sp>
          <p:nvSpPr>
            <p:cNvPr id="77" name="TextBox 76"/>
            <p:cNvSpPr txBox="1"/>
            <p:nvPr/>
          </p:nvSpPr>
          <p:spPr>
            <a:xfrm rot="5400000">
              <a:off x="25232068" y="4543767"/>
              <a:ext cx="1181099" cy="323165"/>
            </a:xfrm>
            <a:prstGeom prst="rect">
              <a:avLst/>
            </a:prstGeom>
            <a:noFill/>
          </p:spPr>
          <p:txBody>
            <a:bodyPr wrap="square" rtlCol="0">
              <a:spAutoFit/>
            </a:bodyPr>
            <a:lstStyle/>
            <a:p>
              <a:pPr algn="ctr"/>
              <a:r>
                <a:rPr lang="en-US" sz="1500" b="1" dirty="0" smtClean="0">
                  <a:solidFill>
                    <a:schemeClr val="bg2">
                      <a:lumMod val="50000"/>
                    </a:schemeClr>
                  </a:solidFill>
                  <a:latin typeface="Arial" pitchFamily="34" charset="0"/>
                  <a:cs typeface="Arial" pitchFamily="34" charset="0"/>
                </a:rPr>
                <a:t>W 16 x 31 </a:t>
              </a:r>
              <a:endParaRPr lang="en-US" sz="1500" b="1" dirty="0">
                <a:solidFill>
                  <a:schemeClr val="bg2">
                    <a:lumMod val="50000"/>
                  </a:schemeClr>
                </a:solidFill>
                <a:latin typeface="Arial" pitchFamily="34" charset="0"/>
                <a:cs typeface="Arial" pitchFamily="34" charset="0"/>
              </a:endParaRPr>
            </a:p>
          </p:txBody>
        </p:sp>
        <p:sp>
          <p:nvSpPr>
            <p:cNvPr id="78" name="Rectangle 77"/>
            <p:cNvSpPr/>
            <p:nvPr/>
          </p:nvSpPr>
          <p:spPr>
            <a:xfrm>
              <a:off x="25184100" y="2324100"/>
              <a:ext cx="4191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p:cNvSpPr txBox="1"/>
            <p:nvPr/>
          </p:nvSpPr>
          <p:spPr>
            <a:xfrm>
              <a:off x="24079200" y="1333500"/>
              <a:ext cx="2590800" cy="1015663"/>
            </a:xfrm>
            <a:prstGeom prst="rect">
              <a:avLst/>
            </a:prstGeom>
            <a:noFill/>
          </p:spPr>
          <p:txBody>
            <a:bodyPr wrap="square" rtlCol="0">
              <a:spAutoFit/>
            </a:bodyPr>
            <a:lstStyle/>
            <a:p>
              <a:pPr algn="ctr"/>
              <a:r>
                <a:rPr lang="en-US" sz="2000" b="1" dirty="0" smtClean="0">
                  <a:solidFill>
                    <a:srgbClr val="0070C0"/>
                  </a:solidFill>
                  <a:latin typeface="Arial" pitchFamily="34" charset="0"/>
                  <a:cs typeface="Arial" pitchFamily="34" charset="0"/>
                </a:rPr>
                <a:t>Section 1 (Bay under Public Loads)</a:t>
              </a:r>
              <a:endParaRPr lang="en-US" sz="2000" b="1" dirty="0">
                <a:solidFill>
                  <a:srgbClr val="0070C0"/>
                </a:solidFill>
                <a:latin typeface="Arial" pitchFamily="34" charset="0"/>
                <a:cs typeface="Arial" pitchFamily="34" charset="0"/>
              </a:endParaRPr>
            </a:p>
          </p:txBody>
        </p:sp>
        <p:cxnSp>
          <p:nvCxnSpPr>
            <p:cNvPr id="83" name="Straight Connector 82"/>
            <p:cNvCxnSpPr/>
            <p:nvPr/>
          </p:nvCxnSpPr>
          <p:spPr>
            <a:xfrm rot="10800000" flipV="1">
              <a:off x="24193500" y="2705100"/>
              <a:ext cx="952500" cy="6477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5565100" y="2705100"/>
              <a:ext cx="1066800" cy="6477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7" name="TextBox 86"/>
          <p:cNvSpPr txBox="1"/>
          <p:nvPr/>
        </p:nvSpPr>
        <p:spPr>
          <a:xfrm>
            <a:off x="23812500" y="4495800"/>
            <a:ext cx="937054" cy="323165"/>
          </a:xfrm>
          <a:prstGeom prst="rect">
            <a:avLst/>
          </a:prstGeom>
          <a:noFill/>
        </p:spPr>
        <p:txBody>
          <a:bodyPr wrap="square" rtlCol="0">
            <a:spAutoFit/>
          </a:bodyPr>
          <a:lstStyle/>
          <a:p>
            <a:pPr algn="ctr"/>
            <a:r>
              <a:rPr lang="en-US" sz="1500" b="1" dirty="0" smtClean="0">
                <a:solidFill>
                  <a:srgbClr val="00B050"/>
                </a:solidFill>
                <a:latin typeface="Arial" pitchFamily="34" charset="0"/>
                <a:cs typeface="Arial" pitchFamily="34" charset="0"/>
              </a:rPr>
              <a:t>30</a:t>
            </a:r>
            <a:r>
              <a:rPr lang="en-US" sz="1000" b="1" dirty="0" smtClean="0">
                <a:solidFill>
                  <a:srgbClr val="00B050"/>
                </a:solidFill>
                <a:latin typeface="Arial" pitchFamily="34" charset="0"/>
                <a:cs typeface="Arial" pitchFamily="34" charset="0"/>
              </a:rPr>
              <a:t>’ </a:t>
            </a:r>
            <a:endParaRPr lang="en-US" sz="1000" b="1" dirty="0">
              <a:solidFill>
                <a:srgbClr val="00B050"/>
              </a:solidFill>
              <a:latin typeface="Arial" pitchFamily="34" charset="0"/>
              <a:cs typeface="Arial" pitchFamily="34" charset="0"/>
            </a:endParaRPr>
          </a:p>
        </p:txBody>
      </p:sp>
      <p:graphicFrame>
        <p:nvGraphicFramePr>
          <p:cNvPr id="49" name="Table 48"/>
          <p:cNvGraphicFramePr>
            <a:graphicFrameLocks noGrp="1"/>
          </p:cNvGraphicFramePr>
          <p:nvPr/>
        </p:nvGraphicFramePr>
        <p:xfrm>
          <a:off x="10096500" y="1866900"/>
          <a:ext cx="7696200" cy="4380159"/>
        </p:xfrm>
        <a:graphic>
          <a:graphicData uri="http://schemas.openxmlformats.org/drawingml/2006/table">
            <a:tbl>
              <a:tblPr/>
              <a:tblGrid>
                <a:gridCol w="1104900"/>
                <a:gridCol w="2667000"/>
                <a:gridCol w="964224"/>
                <a:gridCol w="947224"/>
                <a:gridCol w="947224"/>
                <a:gridCol w="1065628"/>
              </a:tblGrid>
              <a:tr h="214361">
                <a:tc gridSpan="6">
                  <a:txBody>
                    <a:bodyPr/>
                    <a:lstStyle/>
                    <a:p>
                      <a:pPr algn="l" fontAlgn="ctr"/>
                      <a:r>
                        <a:rPr lang="en-US" sz="1600" b="1" i="0" u="none" strike="noStrike" dirty="0">
                          <a:solidFill>
                            <a:srgbClr val="FFFFFF"/>
                          </a:solidFill>
                          <a:latin typeface="Calibri"/>
                        </a:rPr>
                        <a:t>Typical Floor System Loads</a:t>
                      </a: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14361">
                <a:tc rowSpan="2" gridSpan="3">
                  <a:txBody>
                    <a:bodyPr/>
                    <a:lstStyle/>
                    <a:p>
                      <a:pPr algn="ctr" fontAlgn="ctr"/>
                      <a:r>
                        <a:rPr lang="en-US" sz="1600" b="0" i="0" u="none" strike="noStrike" dirty="0">
                          <a:solidFill>
                            <a:srgbClr val="000000"/>
                          </a:solidFill>
                          <a:latin typeface="Calibri"/>
                        </a:rPr>
                        <a:t> </a:t>
                      </a: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hMerge="1">
                  <a:txBody>
                    <a:bodyPr/>
                    <a:lstStyle/>
                    <a:p>
                      <a:endParaRPr lang="en-US"/>
                    </a:p>
                  </a:txBody>
                  <a:tcPr/>
                </a:tc>
                <a:tc rowSpan="2" hMerge="1">
                  <a:txBody>
                    <a:bodyPr/>
                    <a:lstStyle/>
                    <a:p>
                      <a:endParaRPr lang="en-US"/>
                    </a:p>
                  </a:txBody>
                  <a:tcPr/>
                </a:tc>
                <a:tc gridSpan="2">
                  <a:txBody>
                    <a:bodyPr/>
                    <a:lstStyle/>
                    <a:p>
                      <a:pPr algn="ctr" fontAlgn="b"/>
                      <a:r>
                        <a:rPr lang="en-US" sz="1600" b="0" i="0" u="none" strike="noStrike">
                          <a:solidFill>
                            <a:srgbClr val="000000"/>
                          </a:solidFill>
                          <a:latin typeface="Calibri"/>
                        </a:rPr>
                        <a:t>Spaces</a:t>
                      </a:r>
                    </a:p>
                  </a:txBody>
                  <a:tcPr marL="5698" marR="5698" marT="56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rowSpan="2">
                  <a:txBody>
                    <a:bodyPr/>
                    <a:lstStyle/>
                    <a:p>
                      <a:pPr algn="ctr" fontAlgn="ctr"/>
                      <a:r>
                        <a:rPr lang="en-US" sz="1600" b="0" i="0" u="none" strike="noStrike">
                          <a:solidFill>
                            <a:srgbClr val="000000"/>
                          </a:solidFill>
                          <a:latin typeface="Calibri"/>
                        </a:rPr>
                        <a:t>Façade</a:t>
                      </a: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4361">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a:txBody>
                    <a:bodyPr/>
                    <a:lstStyle/>
                    <a:p>
                      <a:pPr algn="ctr" fontAlgn="ctr"/>
                      <a:r>
                        <a:rPr lang="en-US" sz="1600" b="0" i="0" u="none" strike="noStrike">
                          <a:solidFill>
                            <a:srgbClr val="000000"/>
                          </a:solidFill>
                          <a:latin typeface="Calibri"/>
                        </a:rPr>
                        <a:t>Residential</a:t>
                      </a: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en-US" sz="1600" b="0" i="0" u="none" strike="noStrike">
                          <a:solidFill>
                            <a:srgbClr val="000000"/>
                          </a:solidFill>
                          <a:latin typeface="Calibri"/>
                        </a:rPr>
                        <a:t>Public</a:t>
                      </a: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vMerge="1">
                  <a:txBody>
                    <a:bodyPr/>
                    <a:lstStyle/>
                    <a:p>
                      <a:endParaRPr lang="en-US"/>
                    </a:p>
                  </a:txBody>
                  <a:tcPr/>
                </a:tc>
              </a:tr>
              <a:tr h="214361">
                <a:tc>
                  <a:txBody>
                    <a:bodyPr/>
                    <a:lstStyle/>
                    <a:p>
                      <a:pPr algn="ctr" fontAlgn="ctr"/>
                      <a:r>
                        <a:rPr lang="en-US" sz="1500" b="0" i="0" u="none" strike="noStrike" dirty="0">
                          <a:solidFill>
                            <a:srgbClr val="000000"/>
                          </a:solidFill>
                          <a:latin typeface="Calibri"/>
                        </a:rPr>
                        <a:t>Load Type</a:t>
                      </a: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n-US" sz="1500" b="0" i="0" u="none" strike="noStrike" dirty="0">
                          <a:solidFill>
                            <a:srgbClr val="000000"/>
                          </a:solidFill>
                          <a:latin typeface="Calibri"/>
                        </a:rPr>
                        <a:t>Material / Usage</a:t>
                      </a: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n-US" sz="1500" b="0" i="0" u="none" strike="noStrike">
                          <a:solidFill>
                            <a:srgbClr val="000000"/>
                          </a:solidFill>
                          <a:latin typeface="Calibri"/>
                        </a:rPr>
                        <a:t>Reference</a:t>
                      </a: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n-US" sz="1500" b="0" i="0" u="none" strike="noStrike">
                          <a:solidFill>
                            <a:srgbClr val="000000"/>
                          </a:solidFill>
                          <a:latin typeface="Calibri"/>
                        </a:rPr>
                        <a:t>Load</a:t>
                      </a: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n-US" sz="1500" b="0" i="0" u="none" strike="noStrike">
                          <a:solidFill>
                            <a:srgbClr val="000000"/>
                          </a:solidFill>
                          <a:latin typeface="Calibri"/>
                        </a:rPr>
                        <a:t>Load</a:t>
                      </a: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n-US" sz="1500" b="0" i="0" u="none" strike="noStrike" dirty="0">
                          <a:solidFill>
                            <a:srgbClr val="000000"/>
                          </a:solidFill>
                          <a:latin typeface="Calibri"/>
                        </a:rPr>
                        <a:t>Load</a:t>
                      </a: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r>
              <a:tr h="423828">
                <a:tc rowSpan="6">
                  <a:txBody>
                    <a:bodyPr/>
                    <a:lstStyle/>
                    <a:p>
                      <a:pPr algn="ctr" fontAlgn="ctr"/>
                      <a:r>
                        <a:rPr lang="en-US" sz="1500" b="0" i="0" u="none" strike="noStrike">
                          <a:solidFill>
                            <a:srgbClr val="000000"/>
                          </a:solidFill>
                          <a:latin typeface="Calibri"/>
                        </a:rPr>
                        <a:t>Dead Load</a:t>
                      </a: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latin typeface="Calibri"/>
                        </a:rPr>
                        <a:t>Light Weight Concrete</a:t>
                      </a: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a:solidFill>
                            <a:srgbClr val="000000"/>
                          </a:solidFill>
                          <a:latin typeface="Calibri"/>
                        </a:rPr>
                        <a:t>ACI 318 - 08</a:t>
                      </a: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500" b="0" i="0" u="none" strike="noStrike" dirty="0">
                          <a:solidFill>
                            <a:srgbClr val="000000"/>
                          </a:solidFill>
                          <a:latin typeface="Calibri"/>
                        </a:rPr>
                        <a:t>110 </a:t>
                      </a:r>
                      <a:r>
                        <a:rPr lang="en-US" sz="1500" b="0" i="0" u="none" strike="noStrike" dirty="0" err="1">
                          <a:solidFill>
                            <a:srgbClr val="000000"/>
                          </a:solidFill>
                          <a:latin typeface="Calibri"/>
                        </a:rPr>
                        <a:t>pcf</a:t>
                      </a:r>
                      <a:r>
                        <a:rPr lang="en-US" sz="1500" b="0" i="0" u="none" strike="noStrike" dirty="0">
                          <a:solidFill>
                            <a:srgbClr val="000000"/>
                          </a:solidFill>
                          <a:latin typeface="Calibri"/>
                        </a:rPr>
                        <a:t> (30 </a:t>
                      </a:r>
                      <a:r>
                        <a:rPr lang="en-US" sz="1500" b="0" i="0" u="none" strike="noStrike" dirty="0" err="1">
                          <a:solidFill>
                            <a:srgbClr val="000000"/>
                          </a:solidFill>
                          <a:latin typeface="Calibri"/>
                        </a:rPr>
                        <a:t>psf</a:t>
                      </a:r>
                      <a:r>
                        <a:rPr lang="en-US" sz="1500" b="0" i="0" u="none" strike="noStrike" dirty="0">
                          <a:solidFill>
                            <a:srgbClr val="000000"/>
                          </a:solidFill>
                          <a:latin typeface="Calibri"/>
                        </a:rPr>
                        <a:t> - 3.25" above flute)</a:t>
                      </a: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500" b="0" i="0" u="none" strike="noStrike" dirty="0">
                          <a:solidFill>
                            <a:srgbClr val="000000"/>
                          </a:solidFill>
                          <a:latin typeface="Calibri"/>
                        </a:rPr>
                        <a:t> </a:t>
                      </a:r>
                      <a:r>
                        <a:rPr lang="en-US" sz="1500" b="0" i="0" u="none" strike="noStrike" dirty="0" smtClean="0">
                          <a:solidFill>
                            <a:srgbClr val="000000"/>
                          </a:solidFill>
                          <a:latin typeface="Calibri"/>
                        </a:rPr>
                        <a:t>-</a:t>
                      </a:r>
                      <a:endParaRPr lang="en-US" sz="1500" b="0" i="0" u="none" strike="noStrike" dirty="0">
                        <a:solidFill>
                          <a:srgbClr val="000000"/>
                        </a:solidFill>
                        <a:latin typeface="Calibri"/>
                      </a:endParaRPr>
                    </a:p>
                  </a:txBody>
                  <a:tcPr marL="5698" marR="5698" marT="56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4361">
                <a:tc vMerge="1">
                  <a:txBody>
                    <a:bodyPr/>
                    <a:lstStyle/>
                    <a:p>
                      <a:endParaRPr lang="en-US"/>
                    </a:p>
                  </a:txBody>
                  <a:tcPr/>
                </a:tc>
                <a:tc>
                  <a:txBody>
                    <a:bodyPr/>
                    <a:lstStyle/>
                    <a:p>
                      <a:pPr algn="ctr" fontAlgn="ctr"/>
                      <a:r>
                        <a:rPr lang="en-US" sz="1500" b="0" i="0" u="none" strike="noStrike" dirty="0">
                          <a:solidFill>
                            <a:srgbClr val="000000"/>
                          </a:solidFill>
                          <a:latin typeface="Calibri"/>
                        </a:rPr>
                        <a:t>Steel Deck</a:t>
                      </a: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latin typeface="Calibri"/>
                        </a:rPr>
                        <a:t>ASCE 7 - 05</a:t>
                      </a: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500" b="0" i="0" u="none" strike="noStrike" dirty="0">
                          <a:solidFill>
                            <a:srgbClr val="000000"/>
                          </a:solidFill>
                          <a:latin typeface="Calibri"/>
                        </a:rPr>
                        <a:t>3 </a:t>
                      </a:r>
                      <a:r>
                        <a:rPr lang="en-US" sz="1500" b="0" i="0" u="none" strike="noStrike" dirty="0" err="1" smtClean="0">
                          <a:solidFill>
                            <a:srgbClr val="000000"/>
                          </a:solidFill>
                          <a:latin typeface="Calibri"/>
                        </a:rPr>
                        <a:t>psf</a:t>
                      </a:r>
                      <a:r>
                        <a:rPr lang="en-US" sz="1500" b="0" i="0" u="none" strike="noStrike" dirty="0">
                          <a:solidFill>
                            <a:srgbClr val="000000"/>
                          </a:solidFill>
                          <a:latin typeface="Calibri"/>
                        </a:rPr>
                        <a:t> </a:t>
                      </a: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500" b="0" i="0" u="none" strike="noStrike" dirty="0">
                          <a:solidFill>
                            <a:srgbClr val="000000"/>
                          </a:solidFill>
                          <a:latin typeface="Calibri"/>
                        </a:rPr>
                        <a:t> </a:t>
                      </a:r>
                      <a:r>
                        <a:rPr lang="en-US" sz="1500" b="0" i="0" u="none" strike="noStrike" dirty="0" smtClean="0">
                          <a:solidFill>
                            <a:srgbClr val="000000"/>
                          </a:solidFill>
                          <a:latin typeface="Calibri"/>
                        </a:rPr>
                        <a:t>-</a:t>
                      </a:r>
                      <a:endParaRPr lang="en-US" sz="1500" b="0" i="0" u="none" strike="noStrike" dirty="0">
                        <a:solidFill>
                          <a:srgbClr val="000000"/>
                        </a:solidFill>
                        <a:latin typeface="Calibri"/>
                      </a:endParaRPr>
                    </a:p>
                  </a:txBody>
                  <a:tcPr marL="5698" marR="5698" marT="56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4361">
                <a:tc vMerge="1">
                  <a:txBody>
                    <a:bodyPr/>
                    <a:lstStyle/>
                    <a:p>
                      <a:endParaRPr lang="en-US"/>
                    </a:p>
                  </a:txBody>
                  <a:tcPr/>
                </a:tc>
                <a:tc>
                  <a:txBody>
                    <a:bodyPr/>
                    <a:lstStyle/>
                    <a:p>
                      <a:pPr algn="ctr" fontAlgn="ctr"/>
                      <a:r>
                        <a:rPr lang="en-US" sz="1500" b="0" i="0" u="none" strike="noStrike" dirty="0">
                          <a:solidFill>
                            <a:srgbClr val="000000"/>
                          </a:solidFill>
                          <a:latin typeface="Calibri"/>
                        </a:rPr>
                        <a:t>Partition Walls</a:t>
                      </a: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a:solidFill>
                            <a:srgbClr val="000000"/>
                          </a:solidFill>
                          <a:latin typeface="Calibri"/>
                        </a:rPr>
                        <a:t>WDG</a:t>
                      </a: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500" b="0" i="0" u="none" strike="noStrike" dirty="0">
                          <a:solidFill>
                            <a:srgbClr val="000000"/>
                          </a:solidFill>
                          <a:latin typeface="Calibri"/>
                        </a:rPr>
                        <a:t>15 </a:t>
                      </a:r>
                      <a:r>
                        <a:rPr lang="en-US" sz="1500" b="0" i="0" u="none" strike="noStrike" dirty="0" err="1">
                          <a:solidFill>
                            <a:srgbClr val="000000"/>
                          </a:solidFill>
                          <a:latin typeface="Calibri"/>
                        </a:rPr>
                        <a:t>psf</a:t>
                      </a:r>
                      <a:endParaRPr lang="en-US" sz="1500" b="0" i="0" u="none" strike="noStrike" dirty="0">
                        <a:solidFill>
                          <a:srgbClr val="000000"/>
                        </a:solidFill>
                        <a:latin typeface="Calibri"/>
                      </a:endParaRP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500" b="0" i="0" u="none" strike="noStrike" dirty="0">
                          <a:solidFill>
                            <a:srgbClr val="000000"/>
                          </a:solidFill>
                          <a:latin typeface="Calibri"/>
                        </a:rPr>
                        <a:t> </a:t>
                      </a:r>
                      <a:r>
                        <a:rPr lang="en-US" sz="1500" b="0" i="0" u="none" strike="noStrike" dirty="0" smtClean="0">
                          <a:solidFill>
                            <a:srgbClr val="000000"/>
                          </a:solidFill>
                          <a:latin typeface="Calibri"/>
                        </a:rPr>
                        <a:t>-</a:t>
                      </a:r>
                      <a:endParaRPr lang="en-US" sz="1500" b="0" i="0" u="none" strike="noStrike" dirty="0">
                        <a:solidFill>
                          <a:srgbClr val="000000"/>
                        </a:solidFill>
                        <a:latin typeface="Calibri"/>
                      </a:endParaRPr>
                    </a:p>
                  </a:txBody>
                  <a:tcPr marL="5698" marR="5698" marT="56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4361">
                <a:tc vMerge="1">
                  <a:txBody>
                    <a:bodyPr/>
                    <a:lstStyle/>
                    <a:p>
                      <a:endParaRPr lang="en-US"/>
                    </a:p>
                  </a:txBody>
                  <a:tcPr/>
                </a:tc>
                <a:tc>
                  <a:txBody>
                    <a:bodyPr/>
                    <a:lstStyle/>
                    <a:p>
                      <a:pPr algn="ctr" fontAlgn="ctr"/>
                      <a:r>
                        <a:rPr lang="en-US" sz="1500" b="0" i="0" u="none" strike="noStrike" dirty="0">
                          <a:solidFill>
                            <a:srgbClr val="000000"/>
                          </a:solidFill>
                          <a:latin typeface="Calibri"/>
                        </a:rPr>
                        <a:t>Miscellaneous (M/E/P)</a:t>
                      </a: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smtClean="0">
                          <a:solidFill>
                            <a:srgbClr val="000000"/>
                          </a:solidFill>
                          <a:latin typeface="+mn-lt"/>
                        </a:rPr>
                        <a:t>ASCE 7 - 05</a:t>
                      </a:r>
                      <a:endParaRPr lang="en-US" sz="1500" b="0" i="0" u="none" strike="noStrike" dirty="0">
                        <a:solidFill>
                          <a:srgbClr val="000000"/>
                        </a:solidFill>
                        <a:latin typeface="+mn-lt"/>
                      </a:endParaRP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500" b="0" i="0" u="none" strike="noStrike" dirty="0">
                          <a:solidFill>
                            <a:srgbClr val="000000"/>
                          </a:solidFill>
                          <a:latin typeface="Calibri"/>
                        </a:rPr>
                        <a:t>10 </a:t>
                      </a:r>
                      <a:r>
                        <a:rPr lang="en-US" sz="1500" b="0" i="0" u="none" strike="noStrike" dirty="0" err="1">
                          <a:solidFill>
                            <a:srgbClr val="000000"/>
                          </a:solidFill>
                          <a:latin typeface="Calibri"/>
                        </a:rPr>
                        <a:t>psf</a:t>
                      </a:r>
                      <a:endParaRPr lang="en-US" sz="1500" b="0" i="0" u="none" strike="noStrike" dirty="0">
                        <a:solidFill>
                          <a:srgbClr val="000000"/>
                        </a:solidFill>
                        <a:latin typeface="Calibri"/>
                      </a:endParaRP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500" b="0" i="0" u="none" strike="noStrike" dirty="0">
                          <a:solidFill>
                            <a:srgbClr val="000000"/>
                          </a:solidFill>
                          <a:latin typeface="Calibri"/>
                        </a:rPr>
                        <a:t> </a:t>
                      </a:r>
                      <a:r>
                        <a:rPr lang="en-US" sz="1500" b="0" i="0" u="none" strike="noStrike" dirty="0" smtClean="0">
                          <a:solidFill>
                            <a:srgbClr val="000000"/>
                          </a:solidFill>
                          <a:latin typeface="Calibri"/>
                        </a:rPr>
                        <a:t>-</a:t>
                      </a:r>
                      <a:endParaRPr lang="en-US" sz="1500" b="0" i="0" u="none" strike="noStrike" dirty="0">
                        <a:solidFill>
                          <a:srgbClr val="000000"/>
                        </a:solidFill>
                        <a:latin typeface="Calibri"/>
                      </a:endParaRPr>
                    </a:p>
                  </a:txBody>
                  <a:tcPr marL="5698" marR="5698" marT="56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42761">
                <a:tc vMerge="1">
                  <a:txBody>
                    <a:bodyPr/>
                    <a:lstStyle/>
                    <a:p>
                      <a:endParaRPr lang="en-US"/>
                    </a:p>
                  </a:txBody>
                  <a:tcPr/>
                </a:tc>
                <a:tc>
                  <a:txBody>
                    <a:bodyPr/>
                    <a:lstStyle/>
                    <a:p>
                      <a:pPr algn="ctr" fontAlgn="ctr"/>
                      <a:r>
                        <a:rPr lang="en-US" sz="1500" b="0" i="0" u="none" strike="noStrike" dirty="0">
                          <a:solidFill>
                            <a:srgbClr val="000000"/>
                          </a:solidFill>
                          <a:latin typeface="Calibri"/>
                        </a:rPr>
                        <a:t>Cold-formed, light gauge steel stud walls with insulation and 5/8" gypsum board</a:t>
                      </a: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latin typeface="Calibri"/>
                        </a:rPr>
                        <a:t>WDG</a:t>
                      </a: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latin typeface="Calibri"/>
                        </a:rPr>
                        <a:t> </a:t>
                      </a:r>
                      <a:r>
                        <a:rPr lang="en-US" sz="1500" b="0" i="0" u="none" strike="noStrike" dirty="0" smtClean="0">
                          <a:solidFill>
                            <a:srgbClr val="000000"/>
                          </a:solidFill>
                          <a:latin typeface="Calibri"/>
                        </a:rPr>
                        <a:t>-</a:t>
                      </a:r>
                      <a:endParaRPr lang="en-US" sz="1500" b="0" i="0" u="none" strike="noStrike" dirty="0">
                        <a:solidFill>
                          <a:srgbClr val="000000"/>
                        </a:solidFill>
                        <a:latin typeface="Calibri"/>
                      </a:endParaRP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latin typeface="Calibri"/>
                        </a:rPr>
                        <a:t> </a:t>
                      </a:r>
                      <a:r>
                        <a:rPr lang="en-US" sz="1500" b="0" i="0" u="none" strike="noStrike" dirty="0" smtClean="0">
                          <a:solidFill>
                            <a:srgbClr val="000000"/>
                          </a:solidFill>
                          <a:latin typeface="Calibri"/>
                        </a:rPr>
                        <a:t>-</a:t>
                      </a:r>
                      <a:endParaRPr lang="en-US" sz="1500" b="0" i="0" u="none" strike="noStrike" dirty="0">
                        <a:solidFill>
                          <a:srgbClr val="000000"/>
                        </a:solidFill>
                        <a:latin typeface="Calibri"/>
                      </a:endParaRP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a:solidFill>
                            <a:srgbClr val="000000"/>
                          </a:solidFill>
                          <a:latin typeface="Calibri"/>
                        </a:rPr>
                        <a:t>5 psf</a:t>
                      </a: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3294">
                <a:tc vMerge="1">
                  <a:txBody>
                    <a:bodyPr/>
                    <a:lstStyle/>
                    <a:p>
                      <a:endParaRPr lang="en-US"/>
                    </a:p>
                  </a:txBody>
                  <a:tcPr/>
                </a:tc>
                <a:tc>
                  <a:txBody>
                    <a:bodyPr/>
                    <a:lstStyle/>
                    <a:p>
                      <a:pPr algn="ctr" fontAlgn="ctr"/>
                      <a:r>
                        <a:rPr lang="en-US" sz="1500" b="0" i="0" u="none" strike="noStrike" dirty="0">
                          <a:solidFill>
                            <a:srgbClr val="000000"/>
                          </a:solidFill>
                          <a:latin typeface="Calibri"/>
                        </a:rPr>
                        <a:t>6</a:t>
                      </a:r>
                      <a:r>
                        <a:rPr lang="en-US" sz="1500" b="0" i="0" u="none" strike="noStrike" dirty="0" smtClean="0">
                          <a:solidFill>
                            <a:srgbClr val="000000"/>
                          </a:solidFill>
                          <a:latin typeface="Calibri"/>
                        </a:rPr>
                        <a:t>" </a:t>
                      </a:r>
                      <a:r>
                        <a:rPr lang="en-US" sz="1500" b="0" i="0" u="none" strike="noStrike" dirty="0">
                          <a:solidFill>
                            <a:srgbClr val="000000"/>
                          </a:solidFill>
                          <a:latin typeface="Calibri"/>
                        </a:rPr>
                        <a:t>Precast Concrete Panels (Autoclaved Aerated Concrete - AAC)</a:t>
                      </a: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a:solidFill>
                            <a:srgbClr val="000000"/>
                          </a:solidFill>
                          <a:latin typeface="Calibri"/>
                        </a:rPr>
                        <a:t>MSJC</a:t>
                      </a: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latin typeface="Calibri"/>
                        </a:rPr>
                        <a:t> </a:t>
                      </a:r>
                      <a:r>
                        <a:rPr lang="en-US" sz="1500" b="0" i="0" u="none" strike="noStrike" dirty="0" smtClean="0">
                          <a:solidFill>
                            <a:srgbClr val="000000"/>
                          </a:solidFill>
                          <a:latin typeface="Calibri"/>
                        </a:rPr>
                        <a:t>-</a:t>
                      </a:r>
                      <a:endParaRPr lang="en-US" sz="1500" b="0" i="0" u="none" strike="noStrike" dirty="0">
                        <a:solidFill>
                          <a:srgbClr val="000000"/>
                        </a:solidFill>
                        <a:latin typeface="Calibri"/>
                      </a:endParaRP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latin typeface="Calibri"/>
                        </a:rPr>
                        <a:t> </a:t>
                      </a:r>
                      <a:r>
                        <a:rPr lang="en-US" sz="1500" b="0" i="0" u="none" strike="noStrike" dirty="0" smtClean="0">
                          <a:solidFill>
                            <a:srgbClr val="000000"/>
                          </a:solidFill>
                          <a:latin typeface="Calibri"/>
                        </a:rPr>
                        <a:t>-</a:t>
                      </a:r>
                      <a:endParaRPr lang="en-US" sz="1500" b="0" i="0" u="none" strike="noStrike" dirty="0">
                        <a:solidFill>
                          <a:srgbClr val="000000"/>
                        </a:solidFill>
                        <a:latin typeface="Calibri"/>
                      </a:endParaRP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a:solidFill>
                            <a:srgbClr val="000000"/>
                          </a:solidFill>
                          <a:latin typeface="Calibri"/>
                        </a:rPr>
                        <a:t>34 pcf</a:t>
                      </a: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23828">
                <a:tc rowSpan="2">
                  <a:txBody>
                    <a:bodyPr/>
                    <a:lstStyle/>
                    <a:p>
                      <a:pPr algn="ctr" fontAlgn="ctr"/>
                      <a:r>
                        <a:rPr lang="en-US" sz="1500" b="0" i="0" u="none" strike="noStrike" dirty="0">
                          <a:solidFill>
                            <a:srgbClr val="000000"/>
                          </a:solidFill>
                          <a:latin typeface="Calibri"/>
                        </a:rPr>
                        <a:t>Live Load</a:t>
                      </a: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latin typeface="Calibri"/>
                        </a:rPr>
                        <a:t>Corridors/Theater/or Retail Spaces</a:t>
                      </a: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a:solidFill>
                            <a:srgbClr val="000000"/>
                          </a:solidFill>
                          <a:latin typeface="Calibri"/>
                        </a:rPr>
                        <a:t>ASCE 7 - 05</a:t>
                      </a: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latin typeface="Calibri"/>
                        </a:rPr>
                        <a:t> </a:t>
                      </a:r>
                      <a:r>
                        <a:rPr lang="en-US" sz="1500" b="0" i="0" u="none" strike="noStrike" dirty="0" smtClean="0">
                          <a:solidFill>
                            <a:srgbClr val="000000"/>
                          </a:solidFill>
                          <a:latin typeface="Calibri"/>
                        </a:rPr>
                        <a:t>-</a:t>
                      </a:r>
                      <a:endParaRPr lang="en-US" sz="1500" b="0" i="0" u="none" strike="noStrike" dirty="0">
                        <a:solidFill>
                          <a:srgbClr val="000000"/>
                        </a:solidFill>
                        <a:latin typeface="Calibri"/>
                      </a:endParaRP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latin typeface="Calibri"/>
                        </a:rPr>
                        <a:t>100 </a:t>
                      </a:r>
                      <a:r>
                        <a:rPr lang="en-US" sz="1500" b="0" i="0" u="none" strike="noStrike" dirty="0" err="1">
                          <a:solidFill>
                            <a:srgbClr val="000000"/>
                          </a:solidFill>
                          <a:latin typeface="Calibri"/>
                        </a:rPr>
                        <a:t>psf</a:t>
                      </a:r>
                      <a:endParaRPr lang="en-US" sz="1500" b="0" i="0" u="none" strike="noStrike" dirty="0">
                        <a:solidFill>
                          <a:srgbClr val="000000"/>
                        </a:solidFill>
                        <a:latin typeface="Calibri"/>
                      </a:endParaRP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Calibri"/>
                        </a:rPr>
                        <a:t> </a:t>
                      </a:r>
                      <a:r>
                        <a:rPr lang="en-US" sz="1500" b="0" i="0" u="none" strike="noStrike" dirty="0" smtClean="0">
                          <a:solidFill>
                            <a:srgbClr val="000000"/>
                          </a:solidFill>
                          <a:latin typeface="Calibri"/>
                        </a:rPr>
                        <a:t>-</a:t>
                      </a:r>
                      <a:endParaRPr lang="en-US" sz="1500" b="0" i="0" u="none" strike="noStrike" dirty="0">
                        <a:solidFill>
                          <a:srgbClr val="000000"/>
                        </a:solidFill>
                        <a:latin typeface="Calibri"/>
                      </a:endParaRPr>
                    </a:p>
                  </a:txBody>
                  <a:tcPr marL="5698" marR="5698" marT="56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4361">
                <a:tc vMerge="1">
                  <a:txBody>
                    <a:bodyPr/>
                    <a:lstStyle/>
                    <a:p>
                      <a:endParaRPr lang="en-US"/>
                    </a:p>
                  </a:txBody>
                  <a:tcPr/>
                </a:tc>
                <a:tc>
                  <a:txBody>
                    <a:bodyPr/>
                    <a:lstStyle/>
                    <a:p>
                      <a:pPr algn="ctr" fontAlgn="ctr"/>
                      <a:r>
                        <a:rPr lang="en-US" sz="1500" b="0" i="0" u="none" strike="noStrike">
                          <a:solidFill>
                            <a:srgbClr val="000000"/>
                          </a:solidFill>
                          <a:latin typeface="Calibri"/>
                        </a:rPr>
                        <a:t>Living Units</a:t>
                      </a: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latin typeface="Calibri"/>
                        </a:rPr>
                        <a:t>ASCE 7 - 05</a:t>
                      </a: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a:solidFill>
                            <a:srgbClr val="000000"/>
                          </a:solidFill>
                          <a:latin typeface="Calibri"/>
                        </a:rPr>
                        <a:t>40 psf</a:t>
                      </a: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smtClean="0">
                          <a:solidFill>
                            <a:srgbClr val="000000"/>
                          </a:solidFill>
                          <a:latin typeface="Calibri"/>
                        </a:rPr>
                        <a:t>-</a:t>
                      </a:r>
                      <a:r>
                        <a:rPr lang="en-US" sz="1500" b="0" i="0" u="none" strike="noStrike" dirty="0">
                          <a:solidFill>
                            <a:srgbClr val="000000"/>
                          </a:solidFill>
                          <a:latin typeface="Calibri"/>
                        </a:rPr>
                        <a:t> </a:t>
                      </a:r>
                    </a:p>
                  </a:txBody>
                  <a:tcPr marL="5698" marR="5698" marT="569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Calibri"/>
                        </a:rPr>
                        <a:t> </a:t>
                      </a:r>
                      <a:r>
                        <a:rPr lang="en-US" sz="1500" b="0" i="0" u="none" strike="noStrike" dirty="0" smtClean="0">
                          <a:solidFill>
                            <a:srgbClr val="000000"/>
                          </a:solidFill>
                          <a:latin typeface="Calibri"/>
                        </a:rPr>
                        <a:t>-</a:t>
                      </a:r>
                      <a:endParaRPr lang="en-US" sz="1500" b="0" i="0" u="none" strike="noStrike" dirty="0">
                        <a:solidFill>
                          <a:srgbClr val="000000"/>
                        </a:solidFill>
                        <a:latin typeface="Calibri"/>
                      </a:endParaRPr>
                    </a:p>
                  </a:txBody>
                  <a:tcPr marL="5698" marR="5698" marT="56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pSp>
        <p:nvGrpSpPr>
          <p:cNvPr id="50" name="Group 72"/>
          <p:cNvGrpSpPr/>
          <p:nvPr/>
        </p:nvGrpSpPr>
        <p:grpSpPr>
          <a:xfrm>
            <a:off x="125485" y="190500"/>
            <a:ext cx="8960602" cy="6555049"/>
            <a:chOff x="237671" y="268288"/>
            <a:chExt cx="9177792" cy="6627166"/>
          </a:xfrm>
        </p:grpSpPr>
        <p:grpSp>
          <p:nvGrpSpPr>
            <p:cNvPr id="51" name="Group 92"/>
            <p:cNvGrpSpPr>
              <a:grpSpLocks/>
            </p:cNvGrpSpPr>
            <p:nvPr/>
          </p:nvGrpSpPr>
          <p:grpSpPr bwMode="auto">
            <a:xfrm>
              <a:off x="5110163" y="395288"/>
              <a:ext cx="981075" cy="565150"/>
              <a:chOff x="3783921" y="107661"/>
              <a:chExt cx="981075" cy="565150"/>
            </a:xfrm>
          </p:grpSpPr>
          <p:grpSp>
            <p:nvGrpSpPr>
              <p:cNvPr id="122" name="Group 192"/>
              <p:cNvGrpSpPr>
                <a:grpSpLocks/>
              </p:cNvGrpSpPr>
              <p:nvPr/>
            </p:nvGrpSpPr>
            <p:grpSpPr bwMode="auto">
              <a:xfrm>
                <a:off x="3895165" y="227150"/>
                <a:ext cx="762000" cy="339866"/>
                <a:chOff x="-1211605" y="3738092"/>
                <a:chExt cx="990600" cy="381000"/>
              </a:xfrm>
            </p:grpSpPr>
            <p:sp>
              <p:nvSpPr>
                <p:cNvPr id="125"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126"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123" name="Oval 122"/>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4" name="Oval 123"/>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52" name="Group 129"/>
            <p:cNvGrpSpPr>
              <a:grpSpLocks/>
            </p:cNvGrpSpPr>
            <p:nvPr/>
          </p:nvGrpSpPr>
          <p:grpSpPr bwMode="auto">
            <a:xfrm>
              <a:off x="5905500" y="268288"/>
              <a:ext cx="3509963" cy="6563666"/>
              <a:chOff x="12107211" y="457658"/>
              <a:chExt cx="3509963" cy="6563666"/>
            </a:xfrm>
          </p:grpSpPr>
          <p:sp>
            <p:nvSpPr>
              <p:cNvPr id="111" name="Freeform 110"/>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2" name="Cube 111"/>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 name="Cube 112"/>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4" name="Cube 113"/>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 name="Oval 114"/>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6" name="Oval 115"/>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7" name="Cube 116"/>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18" name="Group 30"/>
              <p:cNvGrpSpPr>
                <a:grpSpLocks/>
              </p:cNvGrpSpPr>
              <p:nvPr/>
            </p:nvGrpSpPr>
            <p:grpSpPr bwMode="auto">
              <a:xfrm>
                <a:off x="12259611" y="683083"/>
                <a:ext cx="3357563" cy="390881"/>
                <a:chOff x="3502961" y="562432"/>
                <a:chExt cx="3357563" cy="390881"/>
              </a:xfrm>
            </p:grpSpPr>
            <p:sp>
              <p:nvSpPr>
                <p:cNvPr id="120" name="Freeform 119"/>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21" name="Straight Connector 120"/>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19" name="Freeform 118"/>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53" name="Cube 52"/>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Cube 53"/>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Freeform 64"/>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0" name="Cube 79"/>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 name="Cube 80"/>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Cube 81"/>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5" name="Cube 84"/>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 name="Cube 87"/>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89" name="Group 115"/>
            <p:cNvGrpSpPr>
              <a:grpSpLocks/>
            </p:cNvGrpSpPr>
            <p:nvPr/>
          </p:nvGrpSpPr>
          <p:grpSpPr bwMode="auto">
            <a:xfrm>
              <a:off x="1152133" y="493203"/>
              <a:ext cx="445311" cy="377825"/>
              <a:chOff x="-1893507" y="211926"/>
              <a:chExt cx="445311" cy="377825"/>
            </a:xfrm>
          </p:grpSpPr>
          <p:sp>
            <p:nvSpPr>
              <p:cNvPr id="103" name="Oval 102"/>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4" name="Oval 103"/>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5" name="Oval 104"/>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6" name="Oval 105"/>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7" name="Oval 106"/>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8" name="Oval 107"/>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 name="Oval 108"/>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0" name="Oval 109"/>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90" name="Cube 89"/>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 name="Cube 90"/>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93" name="Group 116"/>
            <p:cNvGrpSpPr>
              <a:grpSpLocks/>
            </p:cNvGrpSpPr>
            <p:nvPr/>
          </p:nvGrpSpPr>
          <p:grpSpPr bwMode="auto">
            <a:xfrm>
              <a:off x="1790700" y="281277"/>
              <a:ext cx="3124200" cy="730150"/>
              <a:chOff x="-3107460" y="1653540"/>
              <a:chExt cx="3124200" cy="730150"/>
            </a:xfrm>
          </p:grpSpPr>
          <p:grpSp>
            <p:nvGrpSpPr>
              <p:cNvPr id="99" name="Group 58"/>
              <p:cNvGrpSpPr>
                <a:grpSpLocks/>
              </p:cNvGrpSpPr>
              <p:nvPr/>
            </p:nvGrpSpPr>
            <p:grpSpPr bwMode="auto">
              <a:xfrm>
                <a:off x="-3107460" y="1653540"/>
                <a:ext cx="3124200" cy="587375"/>
                <a:chOff x="5451708" y="475726"/>
                <a:chExt cx="4495800" cy="586880"/>
              </a:xfrm>
            </p:grpSpPr>
            <p:sp>
              <p:nvSpPr>
                <p:cNvPr id="101"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102" name="Straight Connector 101"/>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0"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94" name="Oval 93"/>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5" name="Freeform 94"/>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6"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97" name="Straight Connector 96"/>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8"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127" name="Rounded Rectangle 126"/>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8" name="Rectangle 127"/>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129" name="Group 128"/>
          <p:cNvGrpSpPr/>
          <p:nvPr/>
        </p:nvGrpSpPr>
        <p:grpSpPr>
          <a:xfrm>
            <a:off x="280982" y="2095500"/>
            <a:ext cx="1319218" cy="2628900"/>
            <a:chOff x="8648700" y="7200900"/>
            <a:chExt cx="1319218" cy="2628900"/>
          </a:xfrm>
        </p:grpSpPr>
        <p:sp>
          <p:nvSpPr>
            <p:cNvPr id="130" name="Round Diagonal Corner Rectangle 129"/>
            <p:cNvSpPr/>
            <p:nvPr/>
          </p:nvSpPr>
          <p:spPr bwMode="auto">
            <a:xfrm>
              <a:off x="8648700" y="9105900"/>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131" name="Round Diagonal Corner Rectangle 130"/>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132" name="Round Diagonal Corner Rectangle 131"/>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133" name="Round Diagonal Corner Rectangle 132"/>
            <p:cNvSpPr/>
            <p:nvPr/>
          </p:nvSpPr>
          <p:spPr bwMode="auto">
            <a:xfrm>
              <a:off x="8648700" y="7956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134" name="Round Diagonal Corner Rectangle 133"/>
            <p:cNvSpPr/>
            <p:nvPr/>
          </p:nvSpPr>
          <p:spPr bwMode="auto">
            <a:xfrm>
              <a:off x="8648700" y="8337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135" name="Round Diagonal Corner Rectangle 134"/>
            <p:cNvSpPr/>
            <p:nvPr/>
          </p:nvSpPr>
          <p:spPr bwMode="auto">
            <a:xfrm>
              <a:off x="8648700" y="8718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136" name="Round Diagonal Corner Rectangle 135"/>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137" name="Frame 136"/>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8" name="Rounded Rectangle 137"/>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139" name="Group 85"/>
          <p:cNvGrpSpPr/>
          <p:nvPr/>
        </p:nvGrpSpPr>
        <p:grpSpPr>
          <a:xfrm>
            <a:off x="1438728" y="1406236"/>
            <a:ext cx="7629073" cy="4038600"/>
            <a:chOff x="1477285" y="1041943"/>
            <a:chExt cx="7133315" cy="4249324"/>
          </a:xfrm>
        </p:grpSpPr>
        <p:sp>
          <p:nvSpPr>
            <p:cNvPr id="140" name="Freeform 139"/>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1" name="Freeform 140"/>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42" name="TextBox 141"/>
          <p:cNvSpPr txBox="1"/>
          <p:nvPr/>
        </p:nvSpPr>
        <p:spPr>
          <a:xfrm>
            <a:off x="1866900" y="1905001"/>
            <a:ext cx="6210300" cy="2308324"/>
          </a:xfrm>
          <a:prstGeom prst="rect">
            <a:avLst/>
          </a:prstGeom>
          <a:noFill/>
        </p:spPr>
        <p:txBody>
          <a:bodyPr wrap="square" rtlCol="0">
            <a:spAutoFit/>
          </a:bodyPr>
          <a:lstStyle/>
          <a:p>
            <a:pPr marL="171450" indent="-171450">
              <a:buFont typeface="Arial" pitchFamily="34" charset="0"/>
              <a:buChar char="•"/>
            </a:pPr>
            <a:r>
              <a:rPr lang="en-US" sz="2400" b="1" dirty="0" smtClean="0">
                <a:solidFill>
                  <a:srgbClr val="00B050"/>
                </a:solidFill>
                <a:latin typeface="Arial" pitchFamily="34" charset="0"/>
                <a:cs typeface="Arial" pitchFamily="34" charset="0"/>
              </a:rPr>
              <a:t>Goals and Criteria</a:t>
            </a: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r>
              <a:rPr lang="en-US" sz="2400" b="1" dirty="0" smtClean="0">
                <a:solidFill>
                  <a:srgbClr val="00B050"/>
                </a:solidFill>
                <a:latin typeface="Arial" pitchFamily="34" charset="0"/>
                <a:cs typeface="Arial" pitchFamily="34" charset="0"/>
              </a:rPr>
              <a:t>Placement </a:t>
            </a:r>
            <a:r>
              <a:rPr lang="en-US" sz="2400" b="1" dirty="0" smtClean="0">
                <a:solidFill>
                  <a:srgbClr val="00B050"/>
                </a:solidFill>
                <a:latin typeface="Arial" pitchFamily="34" charset="0"/>
                <a:cs typeface="Arial" pitchFamily="34" charset="0"/>
              </a:rPr>
              <a:t>of Expansion </a:t>
            </a:r>
            <a:r>
              <a:rPr lang="en-US" sz="2400" b="1" dirty="0" smtClean="0">
                <a:solidFill>
                  <a:srgbClr val="00B050"/>
                </a:solidFill>
                <a:latin typeface="Arial" pitchFamily="34" charset="0"/>
                <a:cs typeface="Arial" pitchFamily="34" charset="0"/>
              </a:rPr>
              <a:t>Joints</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Expansion </a:t>
            </a:r>
            <a:r>
              <a:rPr lang="en-US" sz="2400" b="1" dirty="0" smtClean="0">
                <a:solidFill>
                  <a:srgbClr val="00B050"/>
                </a:solidFill>
                <a:latin typeface="Arial" pitchFamily="34" charset="0"/>
                <a:cs typeface="Arial" pitchFamily="34" charset="0"/>
              </a:rPr>
              <a:t>Joints Specified by </a:t>
            </a:r>
            <a:r>
              <a:rPr lang="en-US" sz="2400" b="1" dirty="0" smtClean="0">
                <a:solidFill>
                  <a:srgbClr val="00B050"/>
                </a:solidFill>
                <a:latin typeface="Arial" pitchFamily="34" charset="0"/>
                <a:cs typeface="Arial" pitchFamily="34" charset="0"/>
              </a:rPr>
              <a:t>Code</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Floor </a:t>
            </a:r>
            <a:r>
              <a:rPr lang="en-US" sz="2400" b="1" dirty="0" smtClean="0">
                <a:solidFill>
                  <a:srgbClr val="00B050"/>
                </a:solidFill>
                <a:latin typeface="Arial" pitchFamily="34" charset="0"/>
                <a:cs typeface="Arial" pitchFamily="34" charset="0"/>
              </a:rPr>
              <a:t>System </a:t>
            </a:r>
            <a:r>
              <a:rPr lang="en-US" sz="2400" b="1" dirty="0" smtClean="0">
                <a:solidFill>
                  <a:srgbClr val="00B050"/>
                </a:solidFill>
                <a:latin typeface="Arial" pitchFamily="34" charset="0"/>
                <a:cs typeface="Arial" pitchFamily="34" charset="0"/>
              </a:rPr>
              <a:t>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Lateral 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Seismic Analysis</a:t>
            </a:r>
            <a:endParaRPr lang="en-US" sz="2400" b="1" dirty="0" smtClean="0">
              <a:solidFill>
                <a:srgbClr val="00B05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9239250" y="88991"/>
            <a:ext cx="18145125" cy="6642009"/>
            <a:chOff x="9239250" y="88991"/>
            <a:chExt cx="18145125" cy="6642009"/>
          </a:xfrm>
        </p:grpSpPr>
        <p:pic>
          <p:nvPicPr>
            <p:cNvPr id="8"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9"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3" name="Group 64"/>
            <p:cNvGrpSpPr/>
            <p:nvPr/>
          </p:nvGrpSpPr>
          <p:grpSpPr>
            <a:xfrm>
              <a:off x="9372600" y="250723"/>
              <a:ext cx="6193536" cy="257686"/>
              <a:chOff x="822325" y="3078477"/>
              <a:chExt cx="6193536" cy="257686"/>
            </a:xfrm>
          </p:grpSpPr>
          <p:sp>
            <p:nvSpPr>
              <p:cNvPr id="13" name="Round Diagonal Corner Rectangle 12"/>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14" name="Round Diagonal Corner Rectangle 13"/>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15" name="Round Diagonal Corner Rectangle 14"/>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16" name="Round Diagonal Corner Rectangle 15"/>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BREADTH II</a:t>
                </a:r>
                <a:endParaRPr lang="en-US" sz="850" b="1" dirty="0">
                  <a:solidFill>
                    <a:srgbClr val="FFFF00"/>
                  </a:solidFill>
                </a:endParaRPr>
              </a:p>
            </p:txBody>
          </p:sp>
          <p:sp>
            <p:nvSpPr>
              <p:cNvPr id="17" name="Round Diagonal Corner Rectangle 16"/>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18" name="Round Diagonal Corner Rectangle 17"/>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STRUCTURAL DEPTH</a:t>
                </a:r>
                <a:endParaRPr lang="en-US" sz="850" b="1" dirty="0">
                  <a:solidFill>
                    <a:schemeClr val="bg1"/>
                  </a:solidFill>
                </a:endParaRPr>
              </a:p>
            </p:txBody>
          </p:sp>
          <p:sp>
            <p:nvSpPr>
              <p:cNvPr id="20" name="Round Diagonal Corner Rectangle 19"/>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11"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12"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4" name="Group 49"/>
          <p:cNvGrpSpPr/>
          <p:nvPr/>
        </p:nvGrpSpPr>
        <p:grpSpPr>
          <a:xfrm>
            <a:off x="9753600" y="1600200"/>
            <a:ext cx="3634013" cy="197230"/>
            <a:chOff x="332581" y="3202781"/>
            <a:chExt cx="3291840" cy="182880"/>
          </a:xfrm>
        </p:grpSpPr>
        <p:cxnSp>
          <p:nvCxnSpPr>
            <p:cNvPr id="56" name="Straight Connector 55"/>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49"/>
          <p:cNvGrpSpPr/>
          <p:nvPr/>
        </p:nvGrpSpPr>
        <p:grpSpPr>
          <a:xfrm>
            <a:off x="9753600" y="1600200"/>
            <a:ext cx="3634013" cy="197230"/>
            <a:chOff x="332581" y="3202781"/>
            <a:chExt cx="3291840" cy="182880"/>
          </a:xfrm>
        </p:grpSpPr>
        <p:cxnSp>
          <p:nvCxnSpPr>
            <p:cNvPr id="22" name="Straight Connector 21"/>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9829800" y="1343085"/>
            <a:ext cx="8001000" cy="677108"/>
          </a:xfrm>
          <a:prstGeom prst="rect">
            <a:avLst/>
          </a:prstGeom>
          <a:noFill/>
        </p:spPr>
        <p:txBody>
          <a:bodyPr wrap="square" rtlCol="0">
            <a:spAutoFit/>
          </a:bodyPr>
          <a:lstStyle/>
          <a:p>
            <a:pPr algn="just"/>
            <a:r>
              <a:rPr lang="en-US" sz="2000" b="1" dirty="0" smtClean="0">
                <a:solidFill>
                  <a:srgbClr val="00B050"/>
                </a:solidFill>
                <a:latin typeface="Arial" pitchFamily="34" charset="0"/>
                <a:cs typeface="Arial" pitchFamily="34" charset="0"/>
              </a:rPr>
              <a:t>Structural Depth</a:t>
            </a:r>
          </a:p>
          <a:p>
            <a:pPr algn="just"/>
            <a:endParaRPr lang="en-US" dirty="0" smtClean="0">
              <a:latin typeface="Arial" pitchFamily="34" charset="0"/>
              <a:cs typeface="Arial" pitchFamily="34" charset="0"/>
            </a:endParaRPr>
          </a:p>
        </p:txBody>
      </p:sp>
      <p:grpSp>
        <p:nvGrpSpPr>
          <p:cNvPr id="50" name="Group 49"/>
          <p:cNvGrpSpPr/>
          <p:nvPr/>
        </p:nvGrpSpPr>
        <p:grpSpPr>
          <a:xfrm>
            <a:off x="19202400" y="1143000"/>
            <a:ext cx="7048500" cy="2286000"/>
            <a:chOff x="2438400" y="5638800"/>
            <a:chExt cx="4648200" cy="1447800"/>
          </a:xfrm>
        </p:grpSpPr>
        <p:grpSp>
          <p:nvGrpSpPr>
            <p:cNvPr id="51" name="Group 35"/>
            <p:cNvGrpSpPr/>
            <p:nvPr/>
          </p:nvGrpSpPr>
          <p:grpSpPr>
            <a:xfrm>
              <a:off x="2438400" y="5638800"/>
              <a:ext cx="4648200" cy="1447800"/>
              <a:chOff x="2286000" y="5715000"/>
              <a:chExt cx="4800600" cy="1508760"/>
            </a:xfrm>
          </p:grpSpPr>
          <p:pic>
            <p:nvPicPr>
              <p:cNvPr id="53" name="Picture 2"/>
              <p:cNvPicPr>
                <a:picLocks noChangeAspect="1" noChangeArrowheads="1"/>
              </p:cNvPicPr>
              <p:nvPr/>
            </p:nvPicPr>
            <p:blipFill>
              <a:blip r:embed="rId6"/>
              <a:srcRect l="15625" t="31429" r="62500" b="52857"/>
              <a:stretch>
                <a:fillRect/>
              </a:stretch>
            </p:blipFill>
            <p:spPr bwMode="auto">
              <a:xfrm>
                <a:off x="2286000" y="5715000"/>
                <a:ext cx="4800600" cy="1508760"/>
              </a:xfrm>
              <a:prstGeom prst="rect">
                <a:avLst/>
              </a:prstGeom>
              <a:noFill/>
              <a:ln w="9525">
                <a:noFill/>
                <a:miter lim="800000"/>
                <a:headEnd/>
                <a:tailEnd/>
              </a:ln>
              <a:effectLst/>
            </p:spPr>
          </p:pic>
          <p:sp>
            <p:nvSpPr>
              <p:cNvPr id="54" name="Rectangle 53"/>
              <p:cNvSpPr/>
              <p:nvPr/>
            </p:nvSpPr>
            <p:spPr>
              <a:xfrm>
                <a:off x="2522095" y="5778528"/>
                <a:ext cx="4407108" cy="158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rPr>
                  <a:t>From AISC Steel Design Guide: Low-and  Medium-Rise Steel Buildings</a:t>
                </a:r>
                <a:endParaRPr lang="en-US" sz="1000" b="1" dirty="0">
                  <a:solidFill>
                    <a:schemeClr val="tx1"/>
                  </a:solidFill>
                </a:endParaRPr>
              </a:p>
            </p:txBody>
          </p:sp>
        </p:grpSp>
        <p:sp>
          <p:nvSpPr>
            <p:cNvPr id="52" name="Rectangle 51"/>
            <p:cNvSpPr/>
            <p:nvPr/>
          </p:nvSpPr>
          <p:spPr>
            <a:xfrm>
              <a:off x="2720340" y="6385560"/>
              <a:ext cx="4191000" cy="259080"/>
            </a:xfrm>
            <a:prstGeom prst="rect">
              <a:avLst/>
            </a:prstGeom>
            <a:solidFill>
              <a:schemeClr val="accent1">
                <a:alpha val="15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5" name="Picture 5" descr="http://www.qatarsteelfactory.com/qsf/images/composite_01.jpg"/>
          <p:cNvPicPr>
            <a:picLocks noChangeAspect="1" noChangeArrowheads="1"/>
          </p:cNvPicPr>
          <p:nvPr/>
        </p:nvPicPr>
        <p:blipFill>
          <a:blip r:embed="rId7"/>
          <a:srcRect/>
          <a:stretch>
            <a:fillRect/>
          </a:stretch>
        </p:blipFill>
        <p:spPr bwMode="auto">
          <a:xfrm>
            <a:off x="14287500" y="2743200"/>
            <a:ext cx="2971800" cy="2225910"/>
          </a:xfrm>
          <a:prstGeom prst="rect">
            <a:avLst/>
          </a:prstGeom>
          <a:ln>
            <a:noFill/>
          </a:ln>
          <a:effectLst>
            <a:outerShdw blurRad="292100" dist="139700" dir="2700000" algn="tl" rotWithShape="0">
              <a:srgbClr val="333333">
                <a:alpha val="65000"/>
              </a:srgbClr>
            </a:outerShdw>
          </a:effectLst>
        </p:spPr>
      </p:pic>
      <p:pic>
        <p:nvPicPr>
          <p:cNvPr id="65" name="Picture 6"/>
          <p:cNvPicPr>
            <a:picLocks noChangeAspect="1" noChangeArrowheads="1"/>
          </p:cNvPicPr>
          <p:nvPr/>
        </p:nvPicPr>
        <p:blipFill>
          <a:blip r:embed="rId8"/>
          <a:srcRect l="10625" t="25000" r="74375" b="44286"/>
          <a:stretch>
            <a:fillRect/>
          </a:stretch>
        </p:blipFill>
        <p:spPr bwMode="auto">
          <a:xfrm>
            <a:off x="9978888" y="2286000"/>
            <a:ext cx="3737112" cy="3347830"/>
          </a:xfrm>
          <a:prstGeom prst="rect">
            <a:avLst/>
          </a:prstGeom>
          <a:ln>
            <a:noFill/>
          </a:ln>
          <a:effectLst>
            <a:outerShdw blurRad="292100" dist="139700" dir="2700000" algn="tl" rotWithShape="0">
              <a:srgbClr val="333333">
                <a:alpha val="65000"/>
              </a:srgbClr>
            </a:outerShdw>
          </a:effectLst>
        </p:spPr>
      </p:pic>
      <p:pic>
        <p:nvPicPr>
          <p:cNvPr id="71" name="Picture 3"/>
          <p:cNvPicPr>
            <a:picLocks noChangeAspect="1" noChangeArrowheads="1"/>
          </p:cNvPicPr>
          <p:nvPr/>
        </p:nvPicPr>
        <p:blipFill>
          <a:blip r:embed="rId9"/>
          <a:srcRect l="10000" t="30000" r="75000" b="40000"/>
          <a:stretch>
            <a:fillRect/>
          </a:stretch>
        </p:blipFill>
        <p:spPr bwMode="auto">
          <a:xfrm>
            <a:off x="19278600" y="3619500"/>
            <a:ext cx="2786743" cy="2438400"/>
          </a:xfrm>
          <a:prstGeom prst="rect">
            <a:avLst/>
          </a:prstGeom>
          <a:ln w="3175">
            <a:solidFill>
              <a:schemeClr val="tx1"/>
            </a:solidFill>
          </a:ln>
          <a:effectLst>
            <a:outerShdw blurRad="292100" dist="139700" dir="2700000" algn="tl" rotWithShape="0">
              <a:srgbClr val="333333">
                <a:alpha val="65000"/>
              </a:srgbClr>
            </a:outerShdw>
          </a:effectLst>
        </p:spPr>
      </p:pic>
      <p:pic>
        <p:nvPicPr>
          <p:cNvPr id="80" name="Picture 1"/>
          <p:cNvPicPr>
            <a:picLocks noChangeAspect="1" noChangeArrowheads="1"/>
          </p:cNvPicPr>
          <p:nvPr/>
        </p:nvPicPr>
        <p:blipFill>
          <a:blip r:embed="rId10"/>
          <a:srcRect l="13125" t="32143" r="70938" b="55248"/>
          <a:stretch>
            <a:fillRect/>
          </a:stretch>
        </p:blipFill>
        <p:spPr bwMode="auto">
          <a:xfrm>
            <a:off x="22783800" y="4343400"/>
            <a:ext cx="3703571" cy="1358153"/>
          </a:xfrm>
          <a:prstGeom prst="rect">
            <a:avLst/>
          </a:prstGeom>
          <a:ln w="3175">
            <a:solidFill>
              <a:schemeClr val="tx1"/>
            </a:solidFill>
          </a:ln>
          <a:effectLst>
            <a:outerShdw blurRad="292100" dist="139700" dir="2700000" algn="tl" rotWithShape="0">
              <a:srgbClr val="333333">
                <a:alpha val="65000"/>
              </a:srgbClr>
            </a:outerShdw>
          </a:effectLst>
        </p:spPr>
      </p:pic>
      <p:grpSp>
        <p:nvGrpSpPr>
          <p:cNvPr id="81" name="Group 72"/>
          <p:cNvGrpSpPr/>
          <p:nvPr/>
        </p:nvGrpSpPr>
        <p:grpSpPr>
          <a:xfrm>
            <a:off x="125485" y="190500"/>
            <a:ext cx="8960602" cy="6555049"/>
            <a:chOff x="237671" y="268288"/>
            <a:chExt cx="9177792" cy="6627166"/>
          </a:xfrm>
        </p:grpSpPr>
        <p:grpSp>
          <p:nvGrpSpPr>
            <p:cNvPr id="82" name="Group 92"/>
            <p:cNvGrpSpPr>
              <a:grpSpLocks/>
            </p:cNvGrpSpPr>
            <p:nvPr/>
          </p:nvGrpSpPr>
          <p:grpSpPr bwMode="auto">
            <a:xfrm>
              <a:off x="5110163" y="395288"/>
              <a:ext cx="981075" cy="565150"/>
              <a:chOff x="3783921" y="107661"/>
              <a:chExt cx="981075" cy="565150"/>
            </a:xfrm>
          </p:grpSpPr>
          <p:grpSp>
            <p:nvGrpSpPr>
              <p:cNvPr id="128" name="Group 192"/>
              <p:cNvGrpSpPr>
                <a:grpSpLocks/>
              </p:cNvGrpSpPr>
              <p:nvPr/>
            </p:nvGrpSpPr>
            <p:grpSpPr bwMode="auto">
              <a:xfrm>
                <a:off x="3895165" y="227150"/>
                <a:ext cx="762000" cy="339866"/>
                <a:chOff x="-1211605" y="3738092"/>
                <a:chExt cx="990600" cy="381000"/>
              </a:xfrm>
            </p:grpSpPr>
            <p:sp>
              <p:nvSpPr>
                <p:cNvPr id="131"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132"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129" name="Oval 128"/>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0" name="Oval 129"/>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85" name="Group 129"/>
            <p:cNvGrpSpPr>
              <a:grpSpLocks/>
            </p:cNvGrpSpPr>
            <p:nvPr/>
          </p:nvGrpSpPr>
          <p:grpSpPr bwMode="auto">
            <a:xfrm>
              <a:off x="5905500" y="268288"/>
              <a:ext cx="3509963" cy="6563666"/>
              <a:chOff x="12107211" y="457658"/>
              <a:chExt cx="3509963" cy="6563666"/>
            </a:xfrm>
          </p:grpSpPr>
          <p:sp>
            <p:nvSpPr>
              <p:cNvPr id="117" name="Freeform 116"/>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8" name="Cube 117"/>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9" name="Cube 118"/>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0" name="Cube 119"/>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1" name="Oval 120"/>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2" name="Oval 121"/>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3" name="Cube 122"/>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24" name="Group 30"/>
              <p:cNvGrpSpPr>
                <a:grpSpLocks/>
              </p:cNvGrpSpPr>
              <p:nvPr/>
            </p:nvGrpSpPr>
            <p:grpSpPr bwMode="auto">
              <a:xfrm>
                <a:off x="12259611" y="683083"/>
                <a:ext cx="3357563" cy="390881"/>
                <a:chOff x="3502961" y="562432"/>
                <a:chExt cx="3357563" cy="390881"/>
              </a:xfrm>
            </p:grpSpPr>
            <p:sp>
              <p:nvSpPr>
                <p:cNvPr id="126" name="Freeform 125"/>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27" name="Straight Connector 126"/>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25" name="Freeform 124"/>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86" name="Cube 85"/>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 name="Cube 87"/>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 name="Freeform 88"/>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0" name="Cube 89"/>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 name="Cube 90"/>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 name="Cube 91"/>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3" name="Cube 92"/>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4" name="Cube 93"/>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95" name="Group 115"/>
            <p:cNvGrpSpPr>
              <a:grpSpLocks/>
            </p:cNvGrpSpPr>
            <p:nvPr/>
          </p:nvGrpSpPr>
          <p:grpSpPr bwMode="auto">
            <a:xfrm>
              <a:off x="1152133" y="493203"/>
              <a:ext cx="445311" cy="377825"/>
              <a:chOff x="-1893507" y="211926"/>
              <a:chExt cx="445311" cy="377825"/>
            </a:xfrm>
          </p:grpSpPr>
          <p:sp>
            <p:nvSpPr>
              <p:cNvPr id="109" name="Oval 108"/>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0" name="Oval 109"/>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1" name="Oval 110"/>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2" name="Oval 111"/>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3" name="Oval 112"/>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4" name="Oval 113"/>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5" name="Oval 114"/>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6" name="Oval 115"/>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96" name="Cube 95"/>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7" name="Cube 96"/>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8"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99" name="Group 116"/>
            <p:cNvGrpSpPr>
              <a:grpSpLocks/>
            </p:cNvGrpSpPr>
            <p:nvPr/>
          </p:nvGrpSpPr>
          <p:grpSpPr bwMode="auto">
            <a:xfrm>
              <a:off x="1790700" y="281277"/>
              <a:ext cx="3124200" cy="730150"/>
              <a:chOff x="-3107460" y="1653540"/>
              <a:chExt cx="3124200" cy="730150"/>
            </a:xfrm>
          </p:grpSpPr>
          <p:grpSp>
            <p:nvGrpSpPr>
              <p:cNvPr id="105" name="Group 58"/>
              <p:cNvGrpSpPr>
                <a:grpSpLocks/>
              </p:cNvGrpSpPr>
              <p:nvPr/>
            </p:nvGrpSpPr>
            <p:grpSpPr bwMode="auto">
              <a:xfrm>
                <a:off x="-3107460" y="1653540"/>
                <a:ext cx="3124200" cy="587375"/>
                <a:chOff x="5451708" y="475726"/>
                <a:chExt cx="4495800" cy="586880"/>
              </a:xfrm>
            </p:grpSpPr>
            <p:sp>
              <p:nvSpPr>
                <p:cNvPr id="107"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108" name="Straight Connector 107"/>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6"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100" name="Oval 99"/>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1" name="Freeform 100"/>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2"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103" name="Straight Connector 102"/>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04"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133" name="Rounded Rectangle 132"/>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4" name="Rectangle 133"/>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135" name="Group 134"/>
          <p:cNvGrpSpPr/>
          <p:nvPr/>
        </p:nvGrpSpPr>
        <p:grpSpPr>
          <a:xfrm>
            <a:off x="280982" y="2095500"/>
            <a:ext cx="1319218" cy="2628900"/>
            <a:chOff x="8648700" y="7200900"/>
            <a:chExt cx="1319218" cy="2628900"/>
          </a:xfrm>
        </p:grpSpPr>
        <p:sp>
          <p:nvSpPr>
            <p:cNvPr id="136" name="Round Diagonal Corner Rectangle 135"/>
            <p:cNvSpPr/>
            <p:nvPr/>
          </p:nvSpPr>
          <p:spPr bwMode="auto">
            <a:xfrm>
              <a:off x="8648700" y="9105900"/>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137" name="Round Diagonal Corner Rectangle 136"/>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138" name="Round Diagonal Corner Rectangle 137"/>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139" name="Round Diagonal Corner Rectangle 138"/>
            <p:cNvSpPr/>
            <p:nvPr/>
          </p:nvSpPr>
          <p:spPr bwMode="auto">
            <a:xfrm>
              <a:off x="8648700" y="7956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140" name="Round Diagonal Corner Rectangle 139"/>
            <p:cNvSpPr/>
            <p:nvPr/>
          </p:nvSpPr>
          <p:spPr bwMode="auto">
            <a:xfrm>
              <a:off x="8648700" y="8337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141" name="Round Diagonal Corner Rectangle 140"/>
            <p:cNvSpPr/>
            <p:nvPr/>
          </p:nvSpPr>
          <p:spPr bwMode="auto">
            <a:xfrm>
              <a:off x="8648700" y="8718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142" name="Round Diagonal Corner Rectangle 141"/>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143" name="Frame 142"/>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4" name="Rounded Rectangle 143"/>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145" name="Group 85"/>
          <p:cNvGrpSpPr/>
          <p:nvPr/>
        </p:nvGrpSpPr>
        <p:grpSpPr>
          <a:xfrm>
            <a:off x="1438728" y="1406236"/>
            <a:ext cx="7629073" cy="4038600"/>
            <a:chOff x="1477285" y="1041943"/>
            <a:chExt cx="7133315" cy="4249324"/>
          </a:xfrm>
        </p:grpSpPr>
        <p:sp>
          <p:nvSpPr>
            <p:cNvPr id="146" name="Freeform 145"/>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7" name="Freeform 146"/>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48" name="TextBox 147"/>
          <p:cNvSpPr txBox="1"/>
          <p:nvPr/>
        </p:nvSpPr>
        <p:spPr>
          <a:xfrm>
            <a:off x="1866900" y="1905001"/>
            <a:ext cx="6210300" cy="2308324"/>
          </a:xfrm>
          <a:prstGeom prst="rect">
            <a:avLst/>
          </a:prstGeom>
          <a:noFill/>
        </p:spPr>
        <p:txBody>
          <a:bodyPr wrap="square" rtlCol="0">
            <a:spAutoFit/>
          </a:bodyPr>
          <a:lstStyle/>
          <a:p>
            <a:pPr marL="171450" indent="-171450">
              <a:buFont typeface="Arial" pitchFamily="34" charset="0"/>
              <a:buChar char="•"/>
            </a:pPr>
            <a:r>
              <a:rPr lang="en-US" sz="2400" b="1" dirty="0" smtClean="0">
                <a:solidFill>
                  <a:srgbClr val="00B050"/>
                </a:solidFill>
                <a:latin typeface="Arial" pitchFamily="34" charset="0"/>
                <a:cs typeface="Arial" pitchFamily="34" charset="0"/>
              </a:rPr>
              <a:t>Goals and Criteria</a:t>
            </a: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r>
              <a:rPr lang="en-US" sz="2400" b="1" dirty="0" smtClean="0">
                <a:solidFill>
                  <a:srgbClr val="00B050"/>
                </a:solidFill>
                <a:latin typeface="Arial" pitchFamily="34" charset="0"/>
                <a:cs typeface="Arial" pitchFamily="34" charset="0"/>
              </a:rPr>
              <a:t>Placement </a:t>
            </a:r>
            <a:r>
              <a:rPr lang="en-US" sz="2400" b="1" dirty="0" smtClean="0">
                <a:solidFill>
                  <a:srgbClr val="00B050"/>
                </a:solidFill>
                <a:latin typeface="Arial" pitchFamily="34" charset="0"/>
                <a:cs typeface="Arial" pitchFamily="34" charset="0"/>
              </a:rPr>
              <a:t>of Expansion </a:t>
            </a:r>
            <a:r>
              <a:rPr lang="en-US" sz="2400" b="1" dirty="0" smtClean="0">
                <a:solidFill>
                  <a:srgbClr val="00B050"/>
                </a:solidFill>
                <a:latin typeface="Arial" pitchFamily="34" charset="0"/>
                <a:cs typeface="Arial" pitchFamily="34" charset="0"/>
              </a:rPr>
              <a:t>Joints</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Expansion </a:t>
            </a:r>
            <a:r>
              <a:rPr lang="en-US" sz="2400" b="1" dirty="0" smtClean="0">
                <a:solidFill>
                  <a:srgbClr val="00B050"/>
                </a:solidFill>
                <a:latin typeface="Arial" pitchFamily="34" charset="0"/>
                <a:cs typeface="Arial" pitchFamily="34" charset="0"/>
              </a:rPr>
              <a:t>Joints Specified by </a:t>
            </a:r>
            <a:r>
              <a:rPr lang="en-US" sz="2400" b="1" dirty="0" smtClean="0">
                <a:solidFill>
                  <a:srgbClr val="00B050"/>
                </a:solidFill>
                <a:latin typeface="Arial" pitchFamily="34" charset="0"/>
                <a:cs typeface="Arial" pitchFamily="34" charset="0"/>
              </a:rPr>
              <a:t>Code</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Floor </a:t>
            </a:r>
            <a:r>
              <a:rPr lang="en-US" sz="2400" b="1" dirty="0" smtClean="0">
                <a:solidFill>
                  <a:srgbClr val="00B050"/>
                </a:solidFill>
                <a:latin typeface="Arial" pitchFamily="34" charset="0"/>
                <a:cs typeface="Arial" pitchFamily="34" charset="0"/>
              </a:rPr>
              <a:t>System </a:t>
            </a:r>
            <a:r>
              <a:rPr lang="en-US" sz="2400" b="1" dirty="0" smtClean="0">
                <a:solidFill>
                  <a:srgbClr val="00B050"/>
                </a:solidFill>
                <a:latin typeface="Arial" pitchFamily="34" charset="0"/>
                <a:cs typeface="Arial" pitchFamily="34" charset="0"/>
              </a:rPr>
              <a:t>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Lateral 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Seismic Analysis</a:t>
            </a:r>
            <a:endParaRPr lang="en-US" sz="2400" b="1" dirty="0" smtClean="0">
              <a:solidFill>
                <a:srgbClr val="00B05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9239250" y="88991"/>
            <a:ext cx="18145125" cy="6642009"/>
            <a:chOff x="9239250" y="88991"/>
            <a:chExt cx="18145125" cy="6642009"/>
          </a:xfrm>
        </p:grpSpPr>
        <p:pic>
          <p:nvPicPr>
            <p:cNvPr id="8"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9"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3" name="Group 64"/>
            <p:cNvGrpSpPr/>
            <p:nvPr/>
          </p:nvGrpSpPr>
          <p:grpSpPr>
            <a:xfrm>
              <a:off x="9372600" y="250723"/>
              <a:ext cx="6193536" cy="257686"/>
              <a:chOff x="822325" y="3078477"/>
              <a:chExt cx="6193536" cy="257686"/>
            </a:xfrm>
          </p:grpSpPr>
          <p:sp>
            <p:nvSpPr>
              <p:cNvPr id="13" name="Round Diagonal Corner Rectangle 12"/>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14" name="Round Diagonal Corner Rectangle 13"/>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15" name="Round Diagonal Corner Rectangle 14"/>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16" name="Round Diagonal Corner Rectangle 15"/>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II</a:t>
                </a:r>
                <a:endParaRPr lang="en-US" sz="850" b="1" dirty="0">
                  <a:solidFill>
                    <a:schemeClr val="bg1"/>
                  </a:solidFill>
                </a:endParaRPr>
              </a:p>
            </p:txBody>
          </p:sp>
          <p:sp>
            <p:nvSpPr>
              <p:cNvPr id="17" name="Round Diagonal Corner Rectangle 16"/>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18" name="Round Diagonal Corner Rectangle 17"/>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STRUCTURAL DEPTH</a:t>
                </a:r>
                <a:endParaRPr lang="en-US" sz="850" b="1" dirty="0">
                  <a:solidFill>
                    <a:srgbClr val="FFFF00"/>
                  </a:solidFill>
                </a:endParaRPr>
              </a:p>
            </p:txBody>
          </p:sp>
          <p:sp>
            <p:nvSpPr>
              <p:cNvPr id="20" name="Round Diagonal Corner Rectangle 19"/>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11"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12"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4" name="Group 49"/>
          <p:cNvGrpSpPr/>
          <p:nvPr/>
        </p:nvGrpSpPr>
        <p:grpSpPr>
          <a:xfrm>
            <a:off x="9753600" y="1600200"/>
            <a:ext cx="3634013" cy="197230"/>
            <a:chOff x="332581" y="3202781"/>
            <a:chExt cx="3291840" cy="182880"/>
          </a:xfrm>
        </p:grpSpPr>
        <p:cxnSp>
          <p:nvCxnSpPr>
            <p:cNvPr id="56" name="Straight Connector 55"/>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49"/>
          <p:cNvGrpSpPr/>
          <p:nvPr/>
        </p:nvGrpSpPr>
        <p:grpSpPr>
          <a:xfrm>
            <a:off x="9753600" y="1600200"/>
            <a:ext cx="3634013" cy="197230"/>
            <a:chOff x="332581" y="3202781"/>
            <a:chExt cx="3291840" cy="182880"/>
          </a:xfrm>
        </p:grpSpPr>
        <p:cxnSp>
          <p:nvCxnSpPr>
            <p:cNvPr id="22" name="Straight Connector 21"/>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9829800" y="1343084"/>
            <a:ext cx="4114800" cy="3262432"/>
          </a:xfrm>
          <a:prstGeom prst="rect">
            <a:avLst/>
          </a:prstGeom>
          <a:noFill/>
        </p:spPr>
        <p:txBody>
          <a:bodyPr wrap="square" rtlCol="0">
            <a:spAutoFit/>
          </a:bodyPr>
          <a:lstStyle/>
          <a:p>
            <a:pPr algn="just"/>
            <a:r>
              <a:rPr lang="en-US" sz="2000" b="1" dirty="0" smtClean="0">
                <a:solidFill>
                  <a:srgbClr val="00B050"/>
                </a:solidFill>
                <a:latin typeface="Arial" pitchFamily="34" charset="0"/>
                <a:cs typeface="Arial" pitchFamily="34" charset="0"/>
              </a:rPr>
              <a:t>Structural Depth</a:t>
            </a:r>
          </a:p>
          <a:p>
            <a:pPr algn="just"/>
            <a:endParaRPr lang="en-US" sz="2000" b="1" dirty="0" smtClean="0">
              <a:solidFill>
                <a:srgbClr val="00B050"/>
              </a:solidFill>
              <a:latin typeface="Arial" pitchFamily="34" charset="0"/>
              <a:cs typeface="Arial" pitchFamily="34" charset="0"/>
            </a:endParaRPr>
          </a:p>
          <a:p>
            <a:pPr algn="just"/>
            <a:r>
              <a:rPr lang="en-US" b="1" dirty="0" smtClean="0">
                <a:solidFill>
                  <a:srgbClr val="0070C0"/>
                </a:solidFill>
                <a:latin typeface="Arial" pitchFamily="34" charset="0"/>
                <a:cs typeface="Arial" pitchFamily="34" charset="0"/>
              </a:rPr>
              <a:t>Members Sized in RAM</a:t>
            </a:r>
          </a:p>
          <a:p>
            <a:pPr algn="just"/>
            <a:endParaRPr lang="en-US" sz="2000" b="1" dirty="0" smtClean="0">
              <a:solidFill>
                <a:srgbClr val="00B050"/>
              </a:solidFill>
              <a:latin typeface="Arial" pitchFamily="34" charset="0"/>
              <a:cs typeface="Arial" pitchFamily="34" charset="0"/>
            </a:endParaRPr>
          </a:p>
          <a:p>
            <a:pPr marL="174625" indent="-174625" algn="just">
              <a:buFont typeface="Arial" pitchFamily="34" charset="0"/>
              <a:buChar char="•"/>
            </a:pPr>
            <a:r>
              <a:rPr lang="en-US" dirty="0" smtClean="0">
                <a:latin typeface="Arial" pitchFamily="34" charset="0"/>
                <a:cs typeface="Arial" pitchFamily="34" charset="0"/>
              </a:rPr>
              <a:t>Girders: W 18 x 40</a:t>
            </a:r>
          </a:p>
          <a:p>
            <a:pPr marL="174625" indent="-174625" algn="just">
              <a:buFont typeface="Arial" pitchFamily="34" charset="0"/>
              <a:buChar char="•"/>
            </a:pPr>
            <a:endParaRPr lang="en-US" dirty="0" smtClean="0">
              <a:latin typeface="Arial" pitchFamily="34" charset="0"/>
              <a:cs typeface="Arial" pitchFamily="34" charset="0"/>
            </a:endParaRPr>
          </a:p>
          <a:p>
            <a:pPr marL="174625" indent="-174625" algn="just">
              <a:buFont typeface="Arial" pitchFamily="34" charset="0"/>
              <a:buChar char="•"/>
            </a:pPr>
            <a:r>
              <a:rPr lang="en-US" dirty="0" smtClean="0">
                <a:latin typeface="Arial" pitchFamily="34" charset="0"/>
                <a:cs typeface="Arial" pitchFamily="34" charset="0"/>
              </a:rPr>
              <a:t>Infill Beams: W 16x26, W 16 x 31</a:t>
            </a:r>
          </a:p>
          <a:p>
            <a:pPr marL="174625" indent="-174625" algn="just">
              <a:buFont typeface="Arial" pitchFamily="34" charset="0"/>
              <a:buChar char="•"/>
            </a:pPr>
            <a:endParaRPr lang="en-US" dirty="0" smtClean="0">
              <a:latin typeface="Arial" pitchFamily="34" charset="0"/>
              <a:cs typeface="Arial" pitchFamily="34" charset="0"/>
            </a:endParaRPr>
          </a:p>
          <a:p>
            <a:pPr marL="174625" indent="-174625" algn="just">
              <a:buFont typeface="Arial" pitchFamily="34" charset="0"/>
              <a:buChar char="•"/>
            </a:pPr>
            <a:r>
              <a:rPr lang="en-US" dirty="0" smtClean="0">
                <a:latin typeface="Arial" pitchFamily="34" charset="0"/>
                <a:cs typeface="Arial" pitchFamily="34" charset="0"/>
              </a:rPr>
              <a:t>Beams supporting façade: W 8 x 10, W 14 x 22</a:t>
            </a:r>
          </a:p>
          <a:p>
            <a:pPr algn="just"/>
            <a:endParaRPr lang="en-US" sz="2000" b="1" dirty="0" smtClean="0">
              <a:solidFill>
                <a:srgbClr val="00B050"/>
              </a:solidFill>
              <a:latin typeface="Arial" pitchFamily="34" charset="0"/>
              <a:cs typeface="Arial" pitchFamily="34" charset="0"/>
            </a:endParaRPr>
          </a:p>
        </p:txBody>
      </p:sp>
      <p:pic>
        <p:nvPicPr>
          <p:cNvPr id="34817" name="Picture 1"/>
          <p:cNvPicPr>
            <a:picLocks noChangeAspect="1" noChangeArrowheads="1"/>
          </p:cNvPicPr>
          <p:nvPr/>
        </p:nvPicPr>
        <p:blipFill>
          <a:blip r:embed="rId6"/>
          <a:srcRect l="1719" t="9766" r="53438" b="15234"/>
          <a:stretch>
            <a:fillRect/>
          </a:stretch>
        </p:blipFill>
        <p:spPr bwMode="auto">
          <a:xfrm>
            <a:off x="19164300" y="1409700"/>
            <a:ext cx="7118946" cy="4762500"/>
          </a:xfrm>
          <a:prstGeom prst="rect">
            <a:avLst/>
          </a:prstGeom>
          <a:noFill/>
          <a:ln w="9525">
            <a:noFill/>
            <a:miter lim="800000"/>
            <a:headEnd/>
            <a:tailEnd/>
          </a:ln>
          <a:effectLst/>
        </p:spPr>
      </p:pic>
      <p:pic>
        <p:nvPicPr>
          <p:cNvPr id="29" name="Picture 3"/>
          <p:cNvPicPr>
            <a:picLocks noChangeAspect="1" noChangeArrowheads="1"/>
          </p:cNvPicPr>
          <p:nvPr/>
        </p:nvPicPr>
        <p:blipFill>
          <a:blip r:embed="rId7"/>
          <a:srcRect t="5732" r="76414" b="11719"/>
          <a:stretch>
            <a:fillRect/>
          </a:stretch>
        </p:blipFill>
        <p:spPr bwMode="auto">
          <a:xfrm>
            <a:off x="14554200" y="1409700"/>
            <a:ext cx="3238500" cy="4533900"/>
          </a:xfrm>
          <a:prstGeom prst="rect">
            <a:avLst/>
          </a:prstGeom>
          <a:noFill/>
          <a:ln w="38100">
            <a:solidFill>
              <a:srgbClr val="FF0000"/>
            </a:solidFill>
            <a:miter lim="800000"/>
            <a:headEnd/>
            <a:tailEnd/>
          </a:ln>
          <a:effectLst/>
        </p:spPr>
      </p:pic>
      <p:cxnSp>
        <p:nvCxnSpPr>
          <p:cNvPr id="31" name="Straight Connector 30"/>
          <p:cNvCxnSpPr/>
          <p:nvPr/>
        </p:nvCxnSpPr>
        <p:spPr>
          <a:xfrm>
            <a:off x="17830800" y="1409700"/>
            <a:ext cx="6019800" cy="15621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7754600" y="5905500"/>
            <a:ext cx="6096000" cy="381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22098000" y="3009900"/>
            <a:ext cx="1790700" cy="2895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72"/>
          <p:cNvGrpSpPr/>
          <p:nvPr/>
        </p:nvGrpSpPr>
        <p:grpSpPr>
          <a:xfrm>
            <a:off x="125485" y="190500"/>
            <a:ext cx="8960602" cy="6555049"/>
            <a:chOff x="237671" y="268288"/>
            <a:chExt cx="9177792" cy="6627166"/>
          </a:xfrm>
        </p:grpSpPr>
        <p:grpSp>
          <p:nvGrpSpPr>
            <p:cNvPr id="28" name="Group 92"/>
            <p:cNvGrpSpPr>
              <a:grpSpLocks/>
            </p:cNvGrpSpPr>
            <p:nvPr/>
          </p:nvGrpSpPr>
          <p:grpSpPr bwMode="auto">
            <a:xfrm>
              <a:off x="5110163" y="395288"/>
              <a:ext cx="981075" cy="565150"/>
              <a:chOff x="3783921" y="107661"/>
              <a:chExt cx="981075" cy="565150"/>
            </a:xfrm>
          </p:grpSpPr>
          <p:grpSp>
            <p:nvGrpSpPr>
              <p:cNvPr id="77" name="Group 192"/>
              <p:cNvGrpSpPr>
                <a:grpSpLocks/>
              </p:cNvGrpSpPr>
              <p:nvPr/>
            </p:nvGrpSpPr>
            <p:grpSpPr bwMode="auto">
              <a:xfrm>
                <a:off x="3895165" y="227150"/>
                <a:ext cx="762000" cy="339866"/>
                <a:chOff x="-1211605" y="3738092"/>
                <a:chExt cx="990600" cy="381000"/>
              </a:xfrm>
            </p:grpSpPr>
            <p:sp>
              <p:nvSpPr>
                <p:cNvPr id="80"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81"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78" name="Oval 77"/>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9" name="Oval 78"/>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30" name="Group 129"/>
            <p:cNvGrpSpPr>
              <a:grpSpLocks/>
            </p:cNvGrpSpPr>
            <p:nvPr/>
          </p:nvGrpSpPr>
          <p:grpSpPr bwMode="auto">
            <a:xfrm>
              <a:off x="5905500" y="268288"/>
              <a:ext cx="3509963" cy="6563666"/>
              <a:chOff x="12107211" y="457658"/>
              <a:chExt cx="3509963" cy="6563666"/>
            </a:xfrm>
          </p:grpSpPr>
          <p:sp>
            <p:nvSpPr>
              <p:cNvPr id="66" name="Freeform 65"/>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7" name="Cube 66"/>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Cube 67"/>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Cube 68"/>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Oval 69"/>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1" name="Oval 70"/>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2" name="Cube 71"/>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73" name="Group 30"/>
              <p:cNvGrpSpPr>
                <a:grpSpLocks/>
              </p:cNvGrpSpPr>
              <p:nvPr/>
            </p:nvGrpSpPr>
            <p:grpSpPr bwMode="auto">
              <a:xfrm>
                <a:off x="12259611" y="683083"/>
                <a:ext cx="3357563" cy="390881"/>
                <a:chOff x="3502961" y="562432"/>
                <a:chExt cx="3357563" cy="390881"/>
              </a:xfrm>
            </p:grpSpPr>
            <p:sp>
              <p:nvSpPr>
                <p:cNvPr id="75" name="Freeform 74"/>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76" name="Straight Connector 75"/>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4" name="Freeform 73"/>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3" name="Cube 32"/>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Cube 33"/>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Freeform 34"/>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 name="Cube 35"/>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Cube 37"/>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Cube 38"/>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Cube 39"/>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Cube 40"/>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2" name="Group 115"/>
            <p:cNvGrpSpPr>
              <a:grpSpLocks/>
            </p:cNvGrpSpPr>
            <p:nvPr/>
          </p:nvGrpSpPr>
          <p:grpSpPr bwMode="auto">
            <a:xfrm>
              <a:off x="1152133" y="493203"/>
              <a:ext cx="445311" cy="377825"/>
              <a:chOff x="-1893507" y="211926"/>
              <a:chExt cx="445311" cy="377825"/>
            </a:xfrm>
          </p:grpSpPr>
          <p:sp>
            <p:nvSpPr>
              <p:cNvPr id="58" name="Oval 57"/>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 name="Oval 58"/>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0" name="Oval 59"/>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1" name="Oval 60"/>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2" name="Oval 61"/>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3" name="Oval 62"/>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Oval 63"/>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Oval 64"/>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3" name="Cube 42"/>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Cube 43"/>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46" name="Group 116"/>
            <p:cNvGrpSpPr>
              <a:grpSpLocks/>
            </p:cNvGrpSpPr>
            <p:nvPr/>
          </p:nvGrpSpPr>
          <p:grpSpPr bwMode="auto">
            <a:xfrm>
              <a:off x="1790700" y="281277"/>
              <a:ext cx="3124200" cy="730150"/>
              <a:chOff x="-3107460" y="1653540"/>
              <a:chExt cx="3124200" cy="730150"/>
            </a:xfrm>
          </p:grpSpPr>
          <p:grpSp>
            <p:nvGrpSpPr>
              <p:cNvPr id="52" name="Group 58"/>
              <p:cNvGrpSpPr>
                <a:grpSpLocks/>
              </p:cNvGrpSpPr>
              <p:nvPr/>
            </p:nvGrpSpPr>
            <p:grpSpPr bwMode="auto">
              <a:xfrm>
                <a:off x="-3107460" y="1653540"/>
                <a:ext cx="3124200" cy="587375"/>
                <a:chOff x="5451708" y="475726"/>
                <a:chExt cx="4495800" cy="586880"/>
              </a:xfrm>
            </p:grpSpPr>
            <p:sp>
              <p:nvSpPr>
                <p:cNvPr id="54"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55" name="Straight Connector 54"/>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3"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47" name="Oval 46"/>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8" name="Freeform 47"/>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9"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50" name="Straight Connector 49"/>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82" name="Rounded Rectangle 81"/>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3" name="Rectangle 82"/>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84" name="Group 83"/>
          <p:cNvGrpSpPr/>
          <p:nvPr/>
        </p:nvGrpSpPr>
        <p:grpSpPr>
          <a:xfrm>
            <a:off x="280982" y="2095500"/>
            <a:ext cx="1319218" cy="2628900"/>
            <a:chOff x="8648700" y="7200900"/>
            <a:chExt cx="1319218" cy="2628900"/>
          </a:xfrm>
        </p:grpSpPr>
        <p:sp>
          <p:nvSpPr>
            <p:cNvPr id="85" name="Round Diagonal Corner Rectangle 84"/>
            <p:cNvSpPr/>
            <p:nvPr/>
          </p:nvSpPr>
          <p:spPr bwMode="auto">
            <a:xfrm>
              <a:off x="8648700" y="9105900"/>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86" name="Round Diagonal Corner Rectangle 85"/>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87" name="Round Diagonal Corner Rectangle 86"/>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88" name="Round Diagonal Corner Rectangle 87"/>
            <p:cNvSpPr/>
            <p:nvPr/>
          </p:nvSpPr>
          <p:spPr bwMode="auto">
            <a:xfrm>
              <a:off x="8648700" y="7956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89" name="Round Diagonal Corner Rectangle 88"/>
            <p:cNvSpPr/>
            <p:nvPr/>
          </p:nvSpPr>
          <p:spPr bwMode="auto">
            <a:xfrm>
              <a:off x="8648700" y="8337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90" name="Round Diagonal Corner Rectangle 89"/>
            <p:cNvSpPr/>
            <p:nvPr/>
          </p:nvSpPr>
          <p:spPr bwMode="auto">
            <a:xfrm>
              <a:off x="8648700" y="8718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91" name="Round Diagonal Corner Rectangle 90"/>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92" name="Frame 91"/>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Rounded Rectangle 92"/>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94" name="Group 85"/>
          <p:cNvGrpSpPr/>
          <p:nvPr/>
        </p:nvGrpSpPr>
        <p:grpSpPr>
          <a:xfrm>
            <a:off x="1438728" y="1406236"/>
            <a:ext cx="7629073" cy="4038600"/>
            <a:chOff x="1477285" y="1041943"/>
            <a:chExt cx="7133315" cy="4249324"/>
          </a:xfrm>
        </p:grpSpPr>
        <p:sp>
          <p:nvSpPr>
            <p:cNvPr id="95" name="Freeform 94"/>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6" name="Freeform 95"/>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97" name="TextBox 96"/>
          <p:cNvSpPr txBox="1"/>
          <p:nvPr/>
        </p:nvSpPr>
        <p:spPr>
          <a:xfrm>
            <a:off x="1866900" y="1905001"/>
            <a:ext cx="6210300" cy="2308324"/>
          </a:xfrm>
          <a:prstGeom prst="rect">
            <a:avLst/>
          </a:prstGeom>
          <a:noFill/>
        </p:spPr>
        <p:txBody>
          <a:bodyPr wrap="square" rtlCol="0">
            <a:spAutoFit/>
          </a:bodyPr>
          <a:lstStyle/>
          <a:p>
            <a:pPr marL="171450" indent="-171450">
              <a:buFont typeface="Arial" pitchFamily="34" charset="0"/>
              <a:buChar char="•"/>
            </a:pPr>
            <a:r>
              <a:rPr lang="en-US" sz="2400" b="1" dirty="0" smtClean="0">
                <a:solidFill>
                  <a:srgbClr val="00B050"/>
                </a:solidFill>
                <a:latin typeface="Arial" pitchFamily="34" charset="0"/>
                <a:cs typeface="Arial" pitchFamily="34" charset="0"/>
              </a:rPr>
              <a:t>Goals and Criteria</a:t>
            </a: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r>
              <a:rPr lang="en-US" sz="2400" b="1" dirty="0" smtClean="0">
                <a:solidFill>
                  <a:srgbClr val="00B050"/>
                </a:solidFill>
                <a:latin typeface="Arial" pitchFamily="34" charset="0"/>
                <a:cs typeface="Arial" pitchFamily="34" charset="0"/>
              </a:rPr>
              <a:t>Placement </a:t>
            </a:r>
            <a:r>
              <a:rPr lang="en-US" sz="2400" b="1" dirty="0" smtClean="0">
                <a:solidFill>
                  <a:srgbClr val="00B050"/>
                </a:solidFill>
                <a:latin typeface="Arial" pitchFamily="34" charset="0"/>
                <a:cs typeface="Arial" pitchFamily="34" charset="0"/>
              </a:rPr>
              <a:t>of Expansion </a:t>
            </a:r>
            <a:r>
              <a:rPr lang="en-US" sz="2400" b="1" dirty="0" smtClean="0">
                <a:solidFill>
                  <a:srgbClr val="00B050"/>
                </a:solidFill>
                <a:latin typeface="Arial" pitchFamily="34" charset="0"/>
                <a:cs typeface="Arial" pitchFamily="34" charset="0"/>
              </a:rPr>
              <a:t>Joints</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Expansion </a:t>
            </a:r>
            <a:r>
              <a:rPr lang="en-US" sz="2400" b="1" dirty="0" smtClean="0">
                <a:solidFill>
                  <a:srgbClr val="00B050"/>
                </a:solidFill>
                <a:latin typeface="Arial" pitchFamily="34" charset="0"/>
                <a:cs typeface="Arial" pitchFamily="34" charset="0"/>
              </a:rPr>
              <a:t>Joints Specified by </a:t>
            </a:r>
            <a:r>
              <a:rPr lang="en-US" sz="2400" b="1" dirty="0" smtClean="0">
                <a:solidFill>
                  <a:srgbClr val="00B050"/>
                </a:solidFill>
                <a:latin typeface="Arial" pitchFamily="34" charset="0"/>
                <a:cs typeface="Arial" pitchFamily="34" charset="0"/>
              </a:rPr>
              <a:t>Code</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Floor </a:t>
            </a:r>
            <a:r>
              <a:rPr lang="en-US" sz="2400" b="1" dirty="0" smtClean="0">
                <a:solidFill>
                  <a:srgbClr val="00B050"/>
                </a:solidFill>
                <a:latin typeface="Arial" pitchFamily="34" charset="0"/>
                <a:cs typeface="Arial" pitchFamily="34" charset="0"/>
              </a:rPr>
              <a:t>System </a:t>
            </a:r>
            <a:r>
              <a:rPr lang="en-US" sz="2400" b="1" dirty="0" smtClean="0">
                <a:solidFill>
                  <a:srgbClr val="00B050"/>
                </a:solidFill>
                <a:latin typeface="Arial" pitchFamily="34" charset="0"/>
                <a:cs typeface="Arial" pitchFamily="34" charset="0"/>
              </a:rPr>
              <a:t>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Lateral 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Seismic Analysis</a:t>
            </a:r>
            <a:endParaRPr lang="en-US" sz="2400" b="1" dirty="0" smtClean="0">
              <a:solidFill>
                <a:srgbClr val="00B05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239250" y="88991"/>
            <a:ext cx="18145125" cy="6642009"/>
            <a:chOff x="9239250" y="88991"/>
            <a:chExt cx="18145125" cy="6642009"/>
          </a:xfrm>
        </p:grpSpPr>
        <p:pic>
          <p:nvPicPr>
            <p:cNvPr id="3"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4"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5" name="Group 64"/>
            <p:cNvGrpSpPr/>
            <p:nvPr/>
          </p:nvGrpSpPr>
          <p:grpSpPr>
            <a:xfrm>
              <a:off x="9372600" y="250723"/>
              <a:ext cx="6193536" cy="257686"/>
              <a:chOff x="822325" y="3078477"/>
              <a:chExt cx="6193536" cy="257686"/>
            </a:xfrm>
          </p:grpSpPr>
          <p:sp>
            <p:nvSpPr>
              <p:cNvPr id="8" name="Round Diagonal Corner Rectangle 7"/>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9" name="Round Diagonal Corner Rectangle 8"/>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10" name="Round Diagonal Corner Rectangle 9"/>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11" name="Round Diagonal Corner Rectangle 10"/>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II</a:t>
                </a:r>
                <a:endParaRPr lang="en-US" sz="850" b="1" dirty="0">
                  <a:solidFill>
                    <a:schemeClr val="bg1"/>
                  </a:solidFill>
                </a:endParaRPr>
              </a:p>
            </p:txBody>
          </p:sp>
          <p:sp>
            <p:nvSpPr>
              <p:cNvPr id="12" name="Round Diagonal Corner Rectangle 11"/>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13" name="Round Diagonal Corner Rectangle 12"/>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STRUCTURAL DEPTH</a:t>
                </a:r>
                <a:endParaRPr lang="en-US" sz="850" b="1" dirty="0">
                  <a:solidFill>
                    <a:srgbClr val="FFFF00"/>
                  </a:solidFill>
                </a:endParaRPr>
              </a:p>
            </p:txBody>
          </p:sp>
          <p:sp>
            <p:nvSpPr>
              <p:cNvPr id="15" name="Round Diagonal Corner Rectangle 14"/>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6"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7"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16" name="Group 49"/>
          <p:cNvGrpSpPr/>
          <p:nvPr/>
        </p:nvGrpSpPr>
        <p:grpSpPr>
          <a:xfrm>
            <a:off x="9753600" y="1600200"/>
            <a:ext cx="3634013" cy="197230"/>
            <a:chOff x="332581" y="3202781"/>
            <a:chExt cx="3291840" cy="182880"/>
          </a:xfrm>
        </p:grpSpPr>
        <p:cxnSp>
          <p:nvCxnSpPr>
            <p:cNvPr id="17" name="Straight Connector 16"/>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0" name="Picture 3"/>
          <p:cNvPicPr>
            <a:picLocks noChangeAspect="1" noChangeArrowheads="1"/>
          </p:cNvPicPr>
          <p:nvPr/>
        </p:nvPicPr>
        <p:blipFill>
          <a:blip r:embed="rId6"/>
          <a:srcRect l="1562" t="16406" r="62187" b="22656"/>
          <a:stretch>
            <a:fillRect/>
          </a:stretch>
        </p:blipFill>
        <p:spPr bwMode="auto">
          <a:xfrm>
            <a:off x="23317200" y="3810000"/>
            <a:ext cx="3505200" cy="2356945"/>
          </a:xfrm>
          <a:prstGeom prst="rect">
            <a:avLst/>
          </a:prstGeom>
          <a:noFill/>
          <a:ln w="9525">
            <a:noFill/>
            <a:miter lim="800000"/>
            <a:headEnd/>
            <a:tailEnd/>
          </a:ln>
          <a:effectLst/>
        </p:spPr>
      </p:pic>
      <p:pic>
        <p:nvPicPr>
          <p:cNvPr id="3073" name="Picture 1"/>
          <p:cNvPicPr>
            <a:picLocks noChangeAspect="1" noChangeArrowheads="1"/>
          </p:cNvPicPr>
          <p:nvPr/>
        </p:nvPicPr>
        <p:blipFill>
          <a:blip r:embed="rId7"/>
          <a:srcRect l="10781" t="17578" r="61719" b="13672"/>
          <a:stretch>
            <a:fillRect/>
          </a:stretch>
        </p:blipFill>
        <p:spPr bwMode="auto">
          <a:xfrm>
            <a:off x="18745200" y="1371600"/>
            <a:ext cx="4419600" cy="4800600"/>
          </a:xfrm>
          <a:prstGeom prst="rect">
            <a:avLst/>
          </a:prstGeom>
          <a:noFill/>
          <a:ln w="9525">
            <a:noFill/>
            <a:miter lim="800000"/>
            <a:headEnd/>
            <a:tailEnd/>
          </a:ln>
          <a:effectLst/>
        </p:spPr>
      </p:pic>
      <p:pic>
        <p:nvPicPr>
          <p:cNvPr id="3074" name="Picture 2"/>
          <p:cNvPicPr>
            <a:picLocks noChangeAspect="1" noChangeArrowheads="1"/>
          </p:cNvPicPr>
          <p:nvPr/>
        </p:nvPicPr>
        <p:blipFill>
          <a:blip r:embed="rId8"/>
          <a:srcRect l="4817" t="29688" r="50625" b="21409"/>
          <a:stretch>
            <a:fillRect/>
          </a:stretch>
        </p:blipFill>
        <p:spPr bwMode="auto">
          <a:xfrm>
            <a:off x="23279100" y="1638300"/>
            <a:ext cx="3645064" cy="1600200"/>
          </a:xfrm>
          <a:prstGeom prst="rect">
            <a:avLst/>
          </a:prstGeom>
          <a:noFill/>
          <a:ln w="9525">
            <a:noFill/>
            <a:miter lim="800000"/>
            <a:headEnd/>
            <a:tailEnd/>
          </a:ln>
          <a:effectLst/>
        </p:spPr>
      </p:pic>
      <p:grpSp>
        <p:nvGrpSpPr>
          <p:cNvPr id="30" name="Group 29"/>
          <p:cNvGrpSpPr/>
          <p:nvPr/>
        </p:nvGrpSpPr>
        <p:grpSpPr>
          <a:xfrm>
            <a:off x="25641300" y="1400175"/>
            <a:ext cx="390525" cy="2057400"/>
            <a:chOff x="25641300" y="1485900"/>
            <a:chExt cx="390525" cy="2057400"/>
          </a:xfrm>
        </p:grpSpPr>
        <p:cxnSp>
          <p:nvCxnSpPr>
            <p:cNvPr id="24" name="Straight Connector 23"/>
            <p:cNvCxnSpPr/>
            <p:nvPr/>
          </p:nvCxnSpPr>
          <p:spPr>
            <a:xfrm rot="5400000">
              <a:off x="24994394" y="2513806"/>
              <a:ext cx="20574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a:off x="25650825" y="1495425"/>
              <a:ext cx="38100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10800000">
              <a:off x="25641300" y="3524250"/>
              <a:ext cx="38100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9829800" y="1343084"/>
            <a:ext cx="4114800" cy="2215991"/>
          </a:xfrm>
          <a:prstGeom prst="rect">
            <a:avLst/>
          </a:prstGeom>
          <a:noFill/>
        </p:spPr>
        <p:txBody>
          <a:bodyPr wrap="square" rtlCol="0">
            <a:spAutoFit/>
          </a:bodyPr>
          <a:lstStyle/>
          <a:p>
            <a:pPr marL="171450" indent="-171450"/>
            <a:r>
              <a:rPr lang="en-US" sz="2000" b="1" dirty="0" smtClean="0">
                <a:solidFill>
                  <a:srgbClr val="00B050"/>
                </a:solidFill>
                <a:latin typeface="Arial" pitchFamily="34" charset="0"/>
                <a:cs typeface="Arial" pitchFamily="34" charset="0"/>
              </a:rPr>
              <a:t>Floor System Design</a:t>
            </a:r>
          </a:p>
          <a:p>
            <a:pPr algn="just"/>
            <a:endParaRPr lang="en-US" sz="2000" b="1" dirty="0" smtClean="0">
              <a:solidFill>
                <a:srgbClr val="00B050"/>
              </a:solidFill>
              <a:latin typeface="Arial" pitchFamily="34" charset="0"/>
              <a:cs typeface="Arial" pitchFamily="34" charset="0"/>
            </a:endParaRPr>
          </a:p>
          <a:p>
            <a:pPr algn="just"/>
            <a:r>
              <a:rPr lang="en-US" b="1" dirty="0" smtClean="0">
                <a:solidFill>
                  <a:srgbClr val="0070C0"/>
                </a:solidFill>
                <a:latin typeface="Arial" pitchFamily="34" charset="0"/>
                <a:cs typeface="Arial" pitchFamily="34" charset="0"/>
              </a:rPr>
              <a:t>Column Members Sized</a:t>
            </a:r>
          </a:p>
          <a:p>
            <a:pPr algn="just"/>
            <a:endParaRPr lang="en-US" sz="2000" b="1" dirty="0" smtClean="0">
              <a:solidFill>
                <a:srgbClr val="00B050"/>
              </a:solidFill>
              <a:latin typeface="Arial" pitchFamily="34" charset="0"/>
              <a:cs typeface="Arial" pitchFamily="34" charset="0"/>
            </a:endParaRPr>
          </a:p>
          <a:p>
            <a:pPr marL="174625" indent="-174625" algn="just">
              <a:buFont typeface="Arial" pitchFamily="34" charset="0"/>
              <a:buChar char="•"/>
            </a:pPr>
            <a:r>
              <a:rPr lang="en-US" dirty="0" smtClean="0">
                <a:latin typeface="Arial" pitchFamily="34" charset="0"/>
                <a:cs typeface="Arial" pitchFamily="34" charset="0"/>
              </a:rPr>
              <a:t>Typically  W 14 x 43 and W 14 x 90</a:t>
            </a:r>
          </a:p>
          <a:p>
            <a:pPr marL="174625" indent="-174625" algn="just">
              <a:buFont typeface="Arial" pitchFamily="34" charset="0"/>
              <a:buChar char="•"/>
            </a:pPr>
            <a:endParaRPr lang="en-US" dirty="0" smtClean="0">
              <a:latin typeface="Arial" pitchFamily="34" charset="0"/>
              <a:cs typeface="Arial" pitchFamily="34" charset="0"/>
            </a:endParaRPr>
          </a:p>
          <a:p>
            <a:pPr algn="just"/>
            <a:endParaRPr lang="en-US" sz="2000" b="1" dirty="0" smtClean="0">
              <a:solidFill>
                <a:srgbClr val="00B050"/>
              </a:solidFill>
              <a:latin typeface="Arial" pitchFamily="34" charset="0"/>
              <a:cs typeface="Arial" pitchFamily="34" charset="0"/>
            </a:endParaRPr>
          </a:p>
        </p:txBody>
      </p:sp>
      <p:pic>
        <p:nvPicPr>
          <p:cNvPr id="26" name="Picture 2"/>
          <p:cNvPicPr>
            <a:picLocks noChangeAspect="1" noChangeArrowheads="1"/>
          </p:cNvPicPr>
          <p:nvPr/>
        </p:nvPicPr>
        <p:blipFill>
          <a:blip r:embed="rId9"/>
          <a:srcRect l="2109" t="19286" r="51484" b="19107"/>
          <a:stretch>
            <a:fillRect/>
          </a:stretch>
        </p:blipFill>
        <p:spPr bwMode="auto">
          <a:xfrm>
            <a:off x="11068050" y="3124200"/>
            <a:ext cx="5295900" cy="3075902"/>
          </a:xfrm>
          <a:prstGeom prst="rect">
            <a:avLst/>
          </a:prstGeom>
          <a:noFill/>
          <a:ln w="9525">
            <a:noFill/>
            <a:miter lim="800000"/>
            <a:headEnd/>
            <a:tailEnd/>
          </a:ln>
          <a:effectLst/>
        </p:spPr>
      </p:pic>
      <p:grpSp>
        <p:nvGrpSpPr>
          <p:cNvPr id="27" name="Group 72"/>
          <p:cNvGrpSpPr/>
          <p:nvPr/>
        </p:nvGrpSpPr>
        <p:grpSpPr>
          <a:xfrm>
            <a:off x="125485" y="190500"/>
            <a:ext cx="8960602" cy="6555049"/>
            <a:chOff x="237671" y="268288"/>
            <a:chExt cx="9177792" cy="6627166"/>
          </a:xfrm>
        </p:grpSpPr>
        <p:grpSp>
          <p:nvGrpSpPr>
            <p:cNvPr id="32" name="Group 92"/>
            <p:cNvGrpSpPr>
              <a:grpSpLocks/>
            </p:cNvGrpSpPr>
            <p:nvPr/>
          </p:nvGrpSpPr>
          <p:grpSpPr bwMode="auto">
            <a:xfrm>
              <a:off x="5110163" y="395288"/>
              <a:ext cx="981075" cy="565150"/>
              <a:chOff x="3783921" y="107661"/>
              <a:chExt cx="981075" cy="565150"/>
            </a:xfrm>
          </p:grpSpPr>
          <p:grpSp>
            <p:nvGrpSpPr>
              <p:cNvPr id="75" name="Group 192"/>
              <p:cNvGrpSpPr>
                <a:grpSpLocks/>
              </p:cNvGrpSpPr>
              <p:nvPr/>
            </p:nvGrpSpPr>
            <p:grpSpPr bwMode="auto">
              <a:xfrm>
                <a:off x="3895165" y="227150"/>
                <a:ext cx="762000" cy="339866"/>
                <a:chOff x="-1211605" y="3738092"/>
                <a:chExt cx="990600" cy="381000"/>
              </a:xfrm>
            </p:grpSpPr>
            <p:sp>
              <p:nvSpPr>
                <p:cNvPr id="78"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79"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76" name="Oval 75"/>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7" name="Oval 76"/>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33" name="Group 129"/>
            <p:cNvGrpSpPr>
              <a:grpSpLocks/>
            </p:cNvGrpSpPr>
            <p:nvPr/>
          </p:nvGrpSpPr>
          <p:grpSpPr bwMode="auto">
            <a:xfrm>
              <a:off x="5905500" y="268288"/>
              <a:ext cx="3509963" cy="6563666"/>
              <a:chOff x="12107211" y="457658"/>
              <a:chExt cx="3509963" cy="6563666"/>
            </a:xfrm>
          </p:grpSpPr>
          <p:sp>
            <p:nvSpPr>
              <p:cNvPr id="64" name="Freeform 63"/>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5" name="Cube 64"/>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 name="Cube 65"/>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 name="Cube 66"/>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Oval 67"/>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9" name="Oval 68"/>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0" name="Cube 69"/>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71" name="Group 30"/>
              <p:cNvGrpSpPr>
                <a:grpSpLocks/>
              </p:cNvGrpSpPr>
              <p:nvPr/>
            </p:nvGrpSpPr>
            <p:grpSpPr bwMode="auto">
              <a:xfrm>
                <a:off x="12259611" y="683083"/>
                <a:ext cx="3357563" cy="390881"/>
                <a:chOff x="3502961" y="562432"/>
                <a:chExt cx="3357563" cy="390881"/>
              </a:xfrm>
            </p:grpSpPr>
            <p:sp>
              <p:nvSpPr>
                <p:cNvPr id="73" name="Freeform 72"/>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74" name="Straight Connector 73"/>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2" name="Freeform 71"/>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4" name="Cube 33"/>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Cube 34"/>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Freeform 35"/>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 name="Cube 36"/>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Cube 37"/>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Cube 38"/>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Cube 39"/>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Cube 40"/>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2" name="Group 115"/>
            <p:cNvGrpSpPr>
              <a:grpSpLocks/>
            </p:cNvGrpSpPr>
            <p:nvPr/>
          </p:nvGrpSpPr>
          <p:grpSpPr bwMode="auto">
            <a:xfrm>
              <a:off x="1152133" y="493203"/>
              <a:ext cx="445311" cy="377825"/>
              <a:chOff x="-1893507" y="211926"/>
              <a:chExt cx="445311" cy="377825"/>
            </a:xfrm>
          </p:grpSpPr>
          <p:sp>
            <p:nvSpPr>
              <p:cNvPr id="56" name="Oval 55"/>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7" name="Oval 56"/>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 name="Oval 57"/>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 name="Oval 58"/>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0" name="Oval 59"/>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1" name="Oval 60"/>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Oval 61"/>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 name="Oval 62"/>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3" name="Cube 42"/>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Cube 43"/>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46" name="Group 116"/>
            <p:cNvGrpSpPr>
              <a:grpSpLocks/>
            </p:cNvGrpSpPr>
            <p:nvPr/>
          </p:nvGrpSpPr>
          <p:grpSpPr bwMode="auto">
            <a:xfrm>
              <a:off x="1790700" y="281277"/>
              <a:ext cx="3124200" cy="730150"/>
              <a:chOff x="-3107460" y="1653540"/>
              <a:chExt cx="3124200" cy="730150"/>
            </a:xfrm>
          </p:grpSpPr>
          <p:grpSp>
            <p:nvGrpSpPr>
              <p:cNvPr id="52" name="Group 58"/>
              <p:cNvGrpSpPr>
                <a:grpSpLocks/>
              </p:cNvGrpSpPr>
              <p:nvPr/>
            </p:nvGrpSpPr>
            <p:grpSpPr bwMode="auto">
              <a:xfrm>
                <a:off x="-3107460" y="1653540"/>
                <a:ext cx="3124200" cy="587375"/>
                <a:chOff x="5451708" y="475726"/>
                <a:chExt cx="4495800" cy="586880"/>
              </a:xfrm>
            </p:grpSpPr>
            <p:sp>
              <p:nvSpPr>
                <p:cNvPr id="54"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55" name="Straight Connector 54"/>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3"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47" name="Oval 46"/>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8" name="Freeform 47"/>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9"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50" name="Straight Connector 49"/>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80" name="Rounded Rectangle 79"/>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1" name="Rectangle 80"/>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82" name="Group 81"/>
          <p:cNvGrpSpPr/>
          <p:nvPr/>
        </p:nvGrpSpPr>
        <p:grpSpPr>
          <a:xfrm>
            <a:off x="280982" y="2095500"/>
            <a:ext cx="1319218" cy="2628900"/>
            <a:chOff x="8648700" y="7200900"/>
            <a:chExt cx="1319218" cy="2628900"/>
          </a:xfrm>
        </p:grpSpPr>
        <p:sp>
          <p:nvSpPr>
            <p:cNvPr id="83" name="Round Diagonal Corner Rectangle 82"/>
            <p:cNvSpPr/>
            <p:nvPr/>
          </p:nvSpPr>
          <p:spPr bwMode="auto">
            <a:xfrm>
              <a:off x="8648700" y="9105900"/>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84" name="Round Diagonal Corner Rectangle 83"/>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85" name="Round Diagonal Corner Rectangle 84"/>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86" name="Round Diagonal Corner Rectangle 85"/>
            <p:cNvSpPr/>
            <p:nvPr/>
          </p:nvSpPr>
          <p:spPr bwMode="auto">
            <a:xfrm>
              <a:off x="8648700" y="7956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87" name="Round Diagonal Corner Rectangle 86"/>
            <p:cNvSpPr/>
            <p:nvPr/>
          </p:nvSpPr>
          <p:spPr bwMode="auto">
            <a:xfrm>
              <a:off x="8648700" y="8337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88" name="Round Diagonal Corner Rectangle 87"/>
            <p:cNvSpPr/>
            <p:nvPr/>
          </p:nvSpPr>
          <p:spPr bwMode="auto">
            <a:xfrm>
              <a:off x="8648700" y="8718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89" name="Round Diagonal Corner Rectangle 88"/>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90" name="Frame 89"/>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Rounded Rectangle 90"/>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92" name="Group 85"/>
          <p:cNvGrpSpPr/>
          <p:nvPr/>
        </p:nvGrpSpPr>
        <p:grpSpPr>
          <a:xfrm>
            <a:off x="1438728" y="1406236"/>
            <a:ext cx="7629073" cy="4038600"/>
            <a:chOff x="1477285" y="1041943"/>
            <a:chExt cx="7133315" cy="4249324"/>
          </a:xfrm>
        </p:grpSpPr>
        <p:sp>
          <p:nvSpPr>
            <p:cNvPr id="93" name="Freeform 92"/>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4" name="Freeform 93"/>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95" name="TextBox 94"/>
          <p:cNvSpPr txBox="1"/>
          <p:nvPr/>
        </p:nvSpPr>
        <p:spPr>
          <a:xfrm>
            <a:off x="1866900" y="1905001"/>
            <a:ext cx="6210300" cy="2308324"/>
          </a:xfrm>
          <a:prstGeom prst="rect">
            <a:avLst/>
          </a:prstGeom>
          <a:noFill/>
        </p:spPr>
        <p:txBody>
          <a:bodyPr wrap="square" rtlCol="0">
            <a:spAutoFit/>
          </a:bodyPr>
          <a:lstStyle/>
          <a:p>
            <a:pPr marL="171450" indent="-171450">
              <a:buFont typeface="Arial" pitchFamily="34" charset="0"/>
              <a:buChar char="•"/>
            </a:pPr>
            <a:r>
              <a:rPr lang="en-US" sz="2400" b="1" dirty="0" smtClean="0">
                <a:solidFill>
                  <a:srgbClr val="00B050"/>
                </a:solidFill>
                <a:latin typeface="Arial" pitchFamily="34" charset="0"/>
                <a:cs typeface="Arial" pitchFamily="34" charset="0"/>
              </a:rPr>
              <a:t>Goals and Criteria</a:t>
            </a: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r>
              <a:rPr lang="en-US" sz="2400" b="1" dirty="0" smtClean="0">
                <a:solidFill>
                  <a:srgbClr val="00B050"/>
                </a:solidFill>
                <a:latin typeface="Arial" pitchFamily="34" charset="0"/>
                <a:cs typeface="Arial" pitchFamily="34" charset="0"/>
              </a:rPr>
              <a:t>Placement </a:t>
            </a:r>
            <a:r>
              <a:rPr lang="en-US" sz="2400" b="1" dirty="0" smtClean="0">
                <a:solidFill>
                  <a:srgbClr val="00B050"/>
                </a:solidFill>
                <a:latin typeface="Arial" pitchFamily="34" charset="0"/>
                <a:cs typeface="Arial" pitchFamily="34" charset="0"/>
              </a:rPr>
              <a:t>of Expansion </a:t>
            </a:r>
            <a:r>
              <a:rPr lang="en-US" sz="2400" b="1" dirty="0" smtClean="0">
                <a:solidFill>
                  <a:srgbClr val="00B050"/>
                </a:solidFill>
                <a:latin typeface="Arial" pitchFamily="34" charset="0"/>
                <a:cs typeface="Arial" pitchFamily="34" charset="0"/>
              </a:rPr>
              <a:t>Joints</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Expansion </a:t>
            </a:r>
            <a:r>
              <a:rPr lang="en-US" sz="2400" b="1" dirty="0" smtClean="0">
                <a:solidFill>
                  <a:srgbClr val="00B050"/>
                </a:solidFill>
                <a:latin typeface="Arial" pitchFamily="34" charset="0"/>
                <a:cs typeface="Arial" pitchFamily="34" charset="0"/>
              </a:rPr>
              <a:t>Joints Specified by </a:t>
            </a:r>
            <a:r>
              <a:rPr lang="en-US" sz="2400" b="1" dirty="0" smtClean="0">
                <a:solidFill>
                  <a:srgbClr val="00B050"/>
                </a:solidFill>
                <a:latin typeface="Arial" pitchFamily="34" charset="0"/>
                <a:cs typeface="Arial" pitchFamily="34" charset="0"/>
              </a:rPr>
              <a:t>Code</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Floor </a:t>
            </a:r>
            <a:r>
              <a:rPr lang="en-US" sz="2400" b="1" dirty="0" smtClean="0">
                <a:solidFill>
                  <a:srgbClr val="00B050"/>
                </a:solidFill>
                <a:latin typeface="Arial" pitchFamily="34" charset="0"/>
                <a:cs typeface="Arial" pitchFamily="34" charset="0"/>
              </a:rPr>
              <a:t>System </a:t>
            </a:r>
            <a:r>
              <a:rPr lang="en-US" sz="2400" b="1" dirty="0" smtClean="0">
                <a:solidFill>
                  <a:srgbClr val="00B050"/>
                </a:solidFill>
                <a:latin typeface="Arial" pitchFamily="34" charset="0"/>
                <a:cs typeface="Arial" pitchFamily="34" charset="0"/>
              </a:rPr>
              <a:t>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Lateral 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Seismic Analysis</a:t>
            </a:r>
            <a:endParaRPr lang="en-US" sz="2400" b="1" dirty="0" smtClean="0">
              <a:solidFill>
                <a:srgbClr val="00B05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239250" y="88991"/>
            <a:ext cx="18145125" cy="6642009"/>
            <a:chOff x="9239250" y="88991"/>
            <a:chExt cx="18145125" cy="6642009"/>
          </a:xfrm>
        </p:grpSpPr>
        <p:pic>
          <p:nvPicPr>
            <p:cNvPr id="3"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4"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5" name="Group 64"/>
            <p:cNvGrpSpPr/>
            <p:nvPr/>
          </p:nvGrpSpPr>
          <p:grpSpPr>
            <a:xfrm>
              <a:off x="9372600" y="250723"/>
              <a:ext cx="6193536" cy="257686"/>
              <a:chOff x="822325" y="3078477"/>
              <a:chExt cx="6193536" cy="257686"/>
            </a:xfrm>
          </p:grpSpPr>
          <p:sp>
            <p:nvSpPr>
              <p:cNvPr id="8" name="Round Diagonal Corner Rectangle 7"/>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9" name="Round Diagonal Corner Rectangle 8"/>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10" name="Round Diagonal Corner Rectangle 9"/>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11" name="Round Diagonal Corner Rectangle 10"/>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II</a:t>
                </a:r>
                <a:endParaRPr lang="en-US" sz="850" b="1" dirty="0">
                  <a:solidFill>
                    <a:schemeClr val="bg1"/>
                  </a:solidFill>
                </a:endParaRPr>
              </a:p>
            </p:txBody>
          </p:sp>
          <p:sp>
            <p:nvSpPr>
              <p:cNvPr id="12" name="Round Diagonal Corner Rectangle 11"/>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13" name="Round Diagonal Corner Rectangle 12"/>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STRUCTURAL DEPTH</a:t>
                </a:r>
                <a:endParaRPr lang="en-US" sz="850" b="1" dirty="0">
                  <a:solidFill>
                    <a:srgbClr val="FFFF00"/>
                  </a:solidFill>
                </a:endParaRPr>
              </a:p>
            </p:txBody>
          </p:sp>
          <p:sp>
            <p:nvSpPr>
              <p:cNvPr id="15" name="Round Diagonal Corner Rectangle 14"/>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6"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7"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16" name="Group 49"/>
          <p:cNvGrpSpPr/>
          <p:nvPr/>
        </p:nvGrpSpPr>
        <p:grpSpPr>
          <a:xfrm>
            <a:off x="9753600" y="1600200"/>
            <a:ext cx="3634013" cy="197230"/>
            <a:chOff x="332581" y="3202781"/>
            <a:chExt cx="3291840" cy="182880"/>
          </a:xfrm>
        </p:grpSpPr>
        <p:cxnSp>
          <p:nvCxnSpPr>
            <p:cNvPr id="17" name="Straight Connector 16"/>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9829800" y="1343084"/>
            <a:ext cx="4114800" cy="2123658"/>
          </a:xfrm>
          <a:prstGeom prst="rect">
            <a:avLst/>
          </a:prstGeom>
          <a:noFill/>
        </p:spPr>
        <p:txBody>
          <a:bodyPr wrap="square" rtlCol="0">
            <a:spAutoFit/>
          </a:bodyPr>
          <a:lstStyle/>
          <a:p>
            <a:pPr marL="171450" indent="-171450">
              <a:buFont typeface="Arial" pitchFamily="34" charset="0"/>
              <a:buChar char="•"/>
            </a:pPr>
            <a:r>
              <a:rPr lang="en-US" sz="2000" b="1" dirty="0" smtClean="0">
                <a:solidFill>
                  <a:srgbClr val="00B050"/>
                </a:solidFill>
                <a:latin typeface="Arial" pitchFamily="34" charset="0"/>
                <a:cs typeface="Arial" pitchFamily="34" charset="0"/>
              </a:rPr>
              <a:t>Lateral Design</a:t>
            </a:r>
          </a:p>
          <a:p>
            <a:pPr algn="just"/>
            <a:endParaRPr lang="en-US" sz="2000" b="1" dirty="0" smtClean="0">
              <a:solidFill>
                <a:srgbClr val="00B050"/>
              </a:solidFill>
              <a:latin typeface="Arial" pitchFamily="34" charset="0"/>
              <a:cs typeface="Arial" pitchFamily="34" charset="0"/>
            </a:endParaRPr>
          </a:p>
          <a:p>
            <a:pPr algn="just"/>
            <a:r>
              <a:rPr lang="en-US" b="1" dirty="0" smtClean="0">
                <a:solidFill>
                  <a:srgbClr val="0070C0"/>
                </a:solidFill>
                <a:latin typeface="Arial" pitchFamily="34" charset="0"/>
                <a:cs typeface="Arial" pitchFamily="34" charset="0"/>
              </a:rPr>
              <a:t>Seismic Parameter</a:t>
            </a:r>
          </a:p>
          <a:p>
            <a:pPr algn="just"/>
            <a:endParaRPr lang="en-US" b="1" dirty="0" smtClean="0">
              <a:solidFill>
                <a:srgbClr val="0070C0"/>
              </a:solidFill>
              <a:latin typeface="Arial" pitchFamily="34" charset="0"/>
              <a:cs typeface="Arial" pitchFamily="34" charset="0"/>
            </a:endParaRPr>
          </a:p>
          <a:p>
            <a:pPr algn="just"/>
            <a:r>
              <a:rPr lang="en-US" sz="1600" dirty="0" smtClean="0">
                <a:latin typeface="Arial" pitchFamily="34" charset="0"/>
                <a:cs typeface="Arial" pitchFamily="34" charset="0"/>
              </a:rPr>
              <a:t>Used in Equivalent </a:t>
            </a:r>
          </a:p>
          <a:p>
            <a:pPr algn="just"/>
            <a:r>
              <a:rPr lang="en-US" sz="1600" dirty="0" smtClean="0">
                <a:latin typeface="Arial" pitchFamily="34" charset="0"/>
                <a:cs typeface="Arial" pitchFamily="34" charset="0"/>
              </a:rPr>
              <a:t>Lateral Force Procedure</a:t>
            </a:r>
          </a:p>
          <a:p>
            <a:pPr algn="just"/>
            <a:endParaRPr lang="en-US" sz="2000" b="1" dirty="0" smtClean="0">
              <a:solidFill>
                <a:srgbClr val="00B050"/>
              </a:solidFill>
              <a:latin typeface="Arial" pitchFamily="34" charset="0"/>
              <a:cs typeface="Arial" pitchFamily="34" charset="0"/>
            </a:endParaRPr>
          </a:p>
        </p:txBody>
      </p:sp>
      <p:graphicFrame>
        <p:nvGraphicFramePr>
          <p:cNvPr id="20" name="Table 19"/>
          <p:cNvGraphicFramePr>
            <a:graphicFrameLocks noGrp="1"/>
          </p:cNvGraphicFramePr>
          <p:nvPr/>
        </p:nvGraphicFramePr>
        <p:xfrm>
          <a:off x="12877800" y="1485900"/>
          <a:ext cx="4800599" cy="4627187"/>
        </p:xfrm>
        <a:graphic>
          <a:graphicData uri="http://schemas.openxmlformats.org/drawingml/2006/table">
            <a:tbl>
              <a:tblPr/>
              <a:tblGrid>
                <a:gridCol w="1945805"/>
                <a:gridCol w="1008410"/>
                <a:gridCol w="1846384"/>
              </a:tblGrid>
              <a:tr h="129414">
                <a:tc>
                  <a:txBody>
                    <a:bodyPr/>
                    <a:lstStyle/>
                    <a:p>
                      <a:pPr algn="ctr" fontAlgn="b"/>
                      <a:r>
                        <a:rPr lang="en-US" sz="1300" b="1" i="0" u="none" strike="noStrike" dirty="0">
                          <a:solidFill>
                            <a:srgbClr val="FFFFFF"/>
                          </a:solidFill>
                          <a:latin typeface="Calibri"/>
                        </a:rPr>
                        <a:t>Criteria</a:t>
                      </a:r>
                    </a:p>
                  </a:txBody>
                  <a:tcPr marL="8063" marR="8063" marT="8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300" b="1" i="0" u="none" strike="noStrike">
                          <a:solidFill>
                            <a:srgbClr val="FFFFFF"/>
                          </a:solidFill>
                          <a:latin typeface="Calibri"/>
                        </a:rPr>
                        <a:t>Value</a:t>
                      </a:r>
                    </a:p>
                  </a:txBody>
                  <a:tcPr marL="8063" marR="8063" marT="8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300" b="1" i="0" u="none" strike="noStrike">
                          <a:solidFill>
                            <a:srgbClr val="FFFFFF"/>
                          </a:solidFill>
                          <a:latin typeface="Calibri"/>
                        </a:rPr>
                        <a:t>Code Reference</a:t>
                      </a:r>
                    </a:p>
                  </a:txBody>
                  <a:tcPr marL="8063" marR="8063" marT="80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129414">
                <a:tc>
                  <a:txBody>
                    <a:bodyPr/>
                    <a:lstStyle/>
                    <a:p>
                      <a:pPr algn="ctr" fontAlgn="ctr"/>
                      <a:r>
                        <a:rPr lang="en-US" sz="1300" b="1" i="0" u="none" strike="noStrike" dirty="0">
                          <a:solidFill>
                            <a:srgbClr val="000000"/>
                          </a:solidFill>
                          <a:latin typeface="Calibri"/>
                        </a:rPr>
                        <a:t>Occupancy Category</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a:solidFill>
                            <a:srgbClr val="000000"/>
                          </a:solidFill>
                          <a:latin typeface="Calibri"/>
                        </a:rPr>
                        <a:t>I</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a:solidFill>
                            <a:srgbClr val="000000"/>
                          </a:solidFill>
                          <a:latin typeface="Calibri"/>
                        </a:rPr>
                        <a:t>Table 1.1</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9414">
                <a:tc>
                  <a:txBody>
                    <a:bodyPr/>
                    <a:lstStyle/>
                    <a:p>
                      <a:pPr algn="ctr" fontAlgn="ctr"/>
                      <a:r>
                        <a:rPr lang="en-US" sz="1300" b="1" i="0" u="none" strike="noStrike" dirty="0">
                          <a:solidFill>
                            <a:srgbClr val="000000"/>
                          </a:solidFill>
                          <a:latin typeface="Calibri"/>
                        </a:rPr>
                        <a:t>Importance Factor</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a:solidFill>
                            <a:srgbClr val="000000"/>
                          </a:solidFill>
                          <a:latin typeface="Calibri"/>
                        </a:rPr>
                        <a:t>1</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a:solidFill>
                            <a:srgbClr val="000000"/>
                          </a:solidFill>
                          <a:latin typeface="Calibri"/>
                        </a:rPr>
                        <a:t>Table 11.5‐1</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4420">
                <a:tc>
                  <a:txBody>
                    <a:bodyPr/>
                    <a:lstStyle/>
                    <a:p>
                      <a:pPr algn="ctr" fontAlgn="ctr"/>
                      <a:r>
                        <a:rPr lang="en-US" sz="1300" b="1" i="0" u="none" strike="noStrike" dirty="0">
                          <a:solidFill>
                            <a:srgbClr val="000000"/>
                          </a:solidFill>
                          <a:latin typeface="Calibri"/>
                        </a:rPr>
                        <a:t>Spectral Acceleration for Short Periods (Ss)</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latin typeface="Calibri"/>
                        </a:rPr>
                        <a:t>1.656</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a:solidFill>
                            <a:srgbClr val="000000"/>
                          </a:solidFill>
                          <a:latin typeface="Calibri"/>
                        </a:rPr>
                        <a:t>www.usgs.org</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9425">
                <a:tc>
                  <a:txBody>
                    <a:bodyPr/>
                    <a:lstStyle/>
                    <a:p>
                      <a:pPr algn="ctr" fontAlgn="ctr"/>
                      <a:r>
                        <a:rPr lang="en-US" sz="1300" b="1" i="0" u="none" strike="noStrike" dirty="0">
                          <a:solidFill>
                            <a:srgbClr val="000000"/>
                          </a:solidFill>
                          <a:latin typeface="Calibri"/>
                        </a:rPr>
                        <a:t>Spectral Acceleration for 1 Second Periods (S1)</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a:solidFill>
                            <a:srgbClr val="000000"/>
                          </a:solidFill>
                          <a:latin typeface="Calibri"/>
                        </a:rPr>
                        <a:t>0.59</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a:solidFill>
                            <a:srgbClr val="000000"/>
                          </a:solidFill>
                          <a:latin typeface="Calibri"/>
                        </a:rPr>
                        <a:t>www.usgs.org</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4420">
                <a:tc>
                  <a:txBody>
                    <a:bodyPr/>
                    <a:lstStyle/>
                    <a:p>
                      <a:pPr algn="ctr" fontAlgn="ctr"/>
                      <a:r>
                        <a:rPr lang="en-US" sz="1300" b="1" i="0" u="none" strike="noStrike" dirty="0">
                          <a:solidFill>
                            <a:srgbClr val="000000"/>
                          </a:solidFill>
                          <a:latin typeface="Calibri"/>
                        </a:rPr>
                        <a:t>Site Coefficient, </a:t>
                      </a:r>
                      <a:r>
                        <a:rPr lang="en-US" sz="1300" b="1" i="0" u="none" strike="noStrike" dirty="0" err="1">
                          <a:solidFill>
                            <a:srgbClr val="000000"/>
                          </a:solidFill>
                          <a:latin typeface="Calibri"/>
                        </a:rPr>
                        <a:t>Fa</a:t>
                      </a:r>
                      <a:endParaRPr lang="en-US" sz="1300" b="1" i="0" u="none" strike="noStrike" dirty="0">
                        <a:solidFill>
                          <a:srgbClr val="000000"/>
                        </a:solidFill>
                        <a:latin typeface="Calibri"/>
                      </a:endParaRP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a:solidFill>
                            <a:srgbClr val="000000"/>
                          </a:solidFill>
                          <a:latin typeface="Calibri"/>
                        </a:rPr>
                        <a:t>1</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latin typeface="Calibri"/>
                        </a:rPr>
                        <a:t>ASCE 7-05 Table 11.4‐1</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4420">
                <a:tc>
                  <a:txBody>
                    <a:bodyPr/>
                    <a:lstStyle/>
                    <a:p>
                      <a:pPr algn="ctr" fontAlgn="ctr"/>
                      <a:r>
                        <a:rPr lang="en-US" sz="1300" b="1" i="0" u="none" strike="noStrike" dirty="0">
                          <a:solidFill>
                            <a:srgbClr val="000000"/>
                          </a:solidFill>
                          <a:latin typeface="Calibri"/>
                        </a:rPr>
                        <a:t>Site Coefficient, Fv</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a:solidFill>
                            <a:srgbClr val="000000"/>
                          </a:solidFill>
                          <a:latin typeface="Calibri"/>
                        </a:rPr>
                        <a:t>1.5</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a:solidFill>
                            <a:srgbClr val="000000"/>
                          </a:solidFill>
                          <a:latin typeface="Calibri"/>
                        </a:rPr>
                        <a:t>ASCE 7-05 Table 11.4‐2</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9414">
                <a:tc>
                  <a:txBody>
                    <a:bodyPr/>
                    <a:lstStyle/>
                    <a:p>
                      <a:pPr algn="ctr" fontAlgn="ctr"/>
                      <a:r>
                        <a:rPr lang="en-US" sz="1300" b="1" i="0" u="none" strike="noStrike" dirty="0">
                          <a:solidFill>
                            <a:srgbClr val="000000"/>
                          </a:solidFill>
                          <a:latin typeface="Calibri"/>
                        </a:rPr>
                        <a:t>Site Class</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B050"/>
                          </a:solidFill>
                          <a:latin typeface="Calibri"/>
                        </a:rPr>
                        <a:t>D</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smtClean="0">
                          <a:solidFill>
                            <a:srgbClr val="000000"/>
                          </a:solidFill>
                          <a:latin typeface="Calibri"/>
                        </a:rPr>
                        <a:t>Assumed</a:t>
                      </a:r>
                      <a:r>
                        <a:rPr lang="en-US" sz="1300" b="0" i="0" u="none" strike="noStrike" dirty="0">
                          <a:solidFill>
                            <a:srgbClr val="000000"/>
                          </a:solidFill>
                          <a:latin typeface="Calibri"/>
                        </a:rPr>
                        <a:t> </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4420">
                <a:tc>
                  <a:txBody>
                    <a:bodyPr/>
                    <a:lstStyle/>
                    <a:p>
                      <a:pPr algn="ctr" fontAlgn="ctr"/>
                      <a:r>
                        <a:rPr lang="en-US" sz="1300" b="1" i="0" u="none" strike="noStrike" dirty="0">
                          <a:solidFill>
                            <a:srgbClr val="000000"/>
                          </a:solidFill>
                          <a:latin typeface="Calibri"/>
                        </a:rPr>
                        <a:t>Seismic Design Category</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B050"/>
                          </a:solidFill>
                          <a:latin typeface="Calibri"/>
                        </a:rPr>
                        <a:t>D</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latin typeface="Calibri"/>
                        </a:rPr>
                        <a:t>ASCE 7-05 Section 11.6</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4420">
                <a:tc>
                  <a:txBody>
                    <a:bodyPr/>
                    <a:lstStyle/>
                    <a:p>
                      <a:pPr algn="ctr" fontAlgn="ctr"/>
                      <a:r>
                        <a:rPr lang="en-US" sz="1300" b="1" i="0" u="none" strike="noStrike" dirty="0">
                          <a:solidFill>
                            <a:srgbClr val="000000"/>
                          </a:solidFill>
                          <a:latin typeface="Calibri"/>
                        </a:rPr>
                        <a:t>R </a:t>
                      </a:r>
                      <a:r>
                        <a:rPr lang="en-US" sz="1300" b="1" i="0" u="none" strike="noStrike" dirty="0" smtClean="0">
                          <a:solidFill>
                            <a:srgbClr val="000000"/>
                          </a:solidFill>
                          <a:latin typeface="Calibri"/>
                        </a:rPr>
                        <a:t>Factor (SCBF)</a:t>
                      </a:r>
                      <a:endParaRPr lang="en-US" sz="1300" b="1" i="0" u="none" strike="noStrike" dirty="0">
                        <a:solidFill>
                          <a:srgbClr val="000000"/>
                        </a:solidFill>
                        <a:latin typeface="Calibri"/>
                      </a:endParaRP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B050"/>
                          </a:solidFill>
                          <a:latin typeface="Calibri"/>
                        </a:rPr>
                        <a:t>6</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a:solidFill>
                            <a:srgbClr val="000000"/>
                          </a:solidFill>
                          <a:latin typeface="Calibri"/>
                        </a:rPr>
                        <a:t>ASCE 7-05 Table 12.2-1 # B3</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4420">
                <a:tc>
                  <a:txBody>
                    <a:bodyPr/>
                    <a:lstStyle/>
                    <a:p>
                      <a:pPr algn="ctr" fontAlgn="ctr"/>
                      <a:r>
                        <a:rPr lang="en-US" sz="1300" b="1" i="0" u="none" strike="noStrike" dirty="0">
                          <a:solidFill>
                            <a:srgbClr val="000000"/>
                          </a:solidFill>
                          <a:latin typeface="Calibri"/>
                        </a:rPr>
                        <a:t>SMS</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latin typeface="Calibri"/>
                        </a:rPr>
                        <a:t>1.66</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a:solidFill>
                            <a:srgbClr val="000000"/>
                          </a:solidFill>
                          <a:latin typeface="Calibri"/>
                        </a:rPr>
                        <a:t>ASCE 7-05 Equation 11.4-1</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4420">
                <a:tc>
                  <a:txBody>
                    <a:bodyPr/>
                    <a:lstStyle/>
                    <a:p>
                      <a:pPr algn="ctr" fontAlgn="ctr"/>
                      <a:r>
                        <a:rPr lang="en-US" sz="1300" b="1" i="0" u="none" strike="noStrike" dirty="0">
                          <a:solidFill>
                            <a:srgbClr val="000000"/>
                          </a:solidFill>
                          <a:latin typeface="Calibri"/>
                        </a:rPr>
                        <a:t>SM1</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latin typeface="Calibri"/>
                        </a:rPr>
                        <a:t>0.89</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a:solidFill>
                            <a:srgbClr val="000000"/>
                          </a:solidFill>
                          <a:latin typeface="Calibri"/>
                        </a:rPr>
                        <a:t>ASCE 7-05 Equation 11.4-2</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4420">
                <a:tc>
                  <a:txBody>
                    <a:bodyPr/>
                    <a:lstStyle/>
                    <a:p>
                      <a:pPr algn="ctr" fontAlgn="ctr"/>
                      <a:r>
                        <a:rPr lang="en-US" sz="1300" b="1" i="0" u="none" strike="noStrike" dirty="0">
                          <a:solidFill>
                            <a:srgbClr val="000000"/>
                          </a:solidFill>
                          <a:latin typeface="Calibri"/>
                        </a:rPr>
                        <a:t>SDS</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latin typeface="Calibri"/>
                        </a:rPr>
                        <a:t>1.104</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latin typeface="Calibri"/>
                        </a:rPr>
                        <a:t>ASCE 7-05 Equation 11.4-3</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4420">
                <a:tc>
                  <a:txBody>
                    <a:bodyPr/>
                    <a:lstStyle/>
                    <a:p>
                      <a:pPr algn="ctr" fontAlgn="ctr"/>
                      <a:r>
                        <a:rPr lang="en-US" sz="1300" b="1" i="0" u="none" strike="noStrike" dirty="0">
                          <a:solidFill>
                            <a:srgbClr val="000000"/>
                          </a:solidFill>
                          <a:latin typeface="Calibri"/>
                        </a:rPr>
                        <a:t>SD1</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a:solidFill>
                            <a:srgbClr val="000000"/>
                          </a:solidFill>
                          <a:latin typeface="Calibri"/>
                        </a:rPr>
                        <a:t>0.393</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latin typeface="Calibri"/>
                        </a:rPr>
                        <a:t>ASCE 7-05 Equation 11.4-3</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4420">
                <a:tc>
                  <a:txBody>
                    <a:bodyPr/>
                    <a:lstStyle/>
                    <a:p>
                      <a:pPr algn="ctr" fontAlgn="ctr"/>
                      <a:r>
                        <a:rPr lang="en-US" sz="1300" b="1" i="0" u="none" strike="noStrike" dirty="0">
                          <a:solidFill>
                            <a:srgbClr val="000000"/>
                          </a:solidFill>
                          <a:latin typeface="Calibri"/>
                        </a:rPr>
                        <a:t>Deflection Amplification </a:t>
                      </a:r>
                      <a:r>
                        <a:rPr lang="en-US" sz="1300" b="1" i="0" u="none" strike="noStrike" dirty="0" err="1">
                          <a:solidFill>
                            <a:srgbClr val="000000"/>
                          </a:solidFill>
                          <a:latin typeface="Calibri"/>
                        </a:rPr>
                        <a:t>Cd</a:t>
                      </a:r>
                      <a:endParaRPr lang="en-US" sz="1300" b="1" i="0" u="none" strike="noStrike" dirty="0">
                        <a:solidFill>
                          <a:srgbClr val="000000"/>
                        </a:solidFill>
                        <a:latin typeface="Calibri"/>
                      </a:endParaRP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latin typeface="Calibri"/>
                        </a:rPr>
                        <a:t>5</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latin typeface="Calibri"/>
                        </a:rPr>
                        <a:t>ASCE 7-05 Table 12.2-1 # B3</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4420">
                <a:tc>
                  <a:txBody>
                    <a:bodyPr/>
                    <a:lstStyle/>
                    <a:p>
                      <a:pPr algn="ctr" fontAlgn="ctr"/>
                      <a:r>
                        <a:rPr lang="en-US" sz="1300" b="1" i="0" u="none" strike="noStrike" dirty="0" smtClean="0">
                          <a:solidFill>
                            <a:srgbClr val="000000"/>
                          </a:solidFill>
                          <a:latin typeface="Calibri"/>
                        </a:rPr>
                        <a:t>Over strength </a:t>
                      </a:r>
                      <a:r>
                        <a:rPr lang="en-US" sz="1300" b="1" i="0" u="none" strike="noStrike" dirty="0">
                          <a:solidFill>
                            <a:srgbClr val="000000"/>
                          </a:solidFill>
                          <a:latin typeface="Calibri"/>
                        </a:rPr>
                        <a:t>Factor </a:t>
                      </a:r>
                      <a:r>
                        <a:rPr lang="el-GR" sz="1300" b="1" i="0" u="none" strike="noStrike" dirty="0">
                          <a:solidFill>
                            <a:srgbClr val="000000"/>
                          </a:solidFill>
                          <a:latin typeface="GreekS"/>
                        </a:rPr>
                        <a:t>Ω</a:t>
                      </a:r>
                      <a:r>
                        <a:rPr lang="el-GR" sz="1300" b="1" i="0" u="none" strike="noStrike" baseline="-25000" dirty="0">
                          <a:solidFill>
                            <a:srgbClr val="000000"/>
                          </a:solidFill>
                          <a:latin typeface="Calibri"/>
                        </a:rPr>
                        <a:t>0</a:t>
                      </a:r>
                      <a:r>
                        <a:rPr lang="en-US" sz="1300" b="1" i="0" u="none" strike="noStrike" baseline="30000" dirty="0">
                          <a:solidFill>
                            <a:srgbClr val="000000"/>
                          </a:solidFill>
                          <a:latin typeface="Calibri"/>
                        </a:rPr>
                        <a:t>g</a:t>
                      </a:r>
                      <a:endParaRPr lang="en-US" sz="1300" b="1" i="0" u="none" strike="noStrike" dirty="0">
                        <a:solidFill>
                          <a:srgbClr val="000000"/>
                        </a:solidFill>
                        <a:latin typeface="Calibri"/>
                      </a:endParaRP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a:solidFill>
                            <a:srgbClr val="000000"/>
                          </a:solidFill>
                          <a:latin typeface="Calibri"/>
                        </a:rPr>
                        <a:t>2</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300" b="0" i="0" u="none" strike="noStrike" dirty="0">
                          <a:solidFill>
                            <a:srgbClr val="000000"/>
                          </a:solidFill>
                          <a:latin typeface="Calibri"/>
                        </a:rPr>
                        <a:t>ASCE 7-05 Table 12.2-1 # B3</a:t>
                      </a:r>
                    </a:p>
                  </a:txBody>
                  <a:tcPr marL="8063" marR="8063" marT="80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21" name="Table 20"/>
          <p:cNvGraphicFramePr>
            <a:graphicFrameLocks noGrp="1"/>
          </p:cNvGraphicFramePr>
          <p:nvPr/>
        </p:nvGraphicFramePr>
        <p:xfrm>
          <a:off x="9753600" y="3276600"/>
          <a:ext cx="2781301" cy="2884170"/>
        </p:xfrm>
        <a:graphic>
          <a:graphicData uri="http://schemas.openxmlformats.org/drawingml/2006/table">
            <a:tbl>
              <a:tblPr/>
              <a:tblGrid>
                <a:gridCol w="911902"/>
                <a:gridCol w="957497"/>
                <a:gridCol w="911902"/>
              </a:tblGrid>
              <a:tr h="190500">
                <a:tc>
                  <a:txBody>
                    <a:bodyPr/>
                    <a:lstStyle/>
                    <a:p>
                      <a:pPr algn="ctr" fontAlgn="b"/>
                      <a:r>
                        <a:rPr lang="en-US" sz="1300" b="1" i="0" u="none" strike="noStrike" dirty="0">
                          <a:solidFill>
                            <a:srgbClr val="FFFFFF"/>
                          </a:solidFill>
                          <a:latin typeface="Calibri"/>
                        </a:rPr>
                        <a:t>Criteria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300" b="1" i="0" u="none" strike="noStrike" dirty="0">
                          <a:solidFill>
                            <a:srgbClr val="FFFFFF"/>
                          </a:solidFill>
                          <a:latin typeface="Calibri"/>
                        </a:rPr>
                        <a:t>Value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b"/>
                      <a:r>
                        <a:rPr lang="en-US" sz="1300" b="1" i="0" u="none" strike="noStrike">
                          <a:solidFill>
                            <a:srgbClr val="FFFFFF"/>
                          </a:solidFill>
                          <a:latin typeface="Calibri"/>
                        </a:rPr>
                        <a:t>Code Reference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190500">
                <a:tc>
                  <a:txBody>
                    <a:bodyPr/>
                    <a:lstStyle/>
                    <a:p>
                      <a:pPr algn="ctr" fontAlgn="b"/>
                      <a:r>
                        <a:rPr lang="en-US" sz="1300" b="1" i="0" u="none" strike="noStrike" dirty="0">
                          <a:solidFill>
                            <a:srgbClr val="000000"/>
                          </a:solidFill>
                          <a:latin typeface="Calibri"/>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latin typeface="Calibri"/>
                        </a:rPr>
                        <a:t>0.75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latin typeface="Calibri"/>
                        </a:rPr>
                        <a:t>Table 12.8.2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600">
                <a:tc>
                  <a:txBody>
                    <a:bodyPr/>
                    <a:lstStyle/>
                    <a:p>
                      <a:pPr algn="ctr" fontAlgn="b"/>
                      <a:r>
                        <a:rPr lang="en-US" sz="1300" b="1" i="0" u="none" strike="noStrike" dirty="0">
                          <a:solidFill>
                            <a:srgbClr val="000000"/>
                          </a:solidFill>
                          <a:latin typeface="Calibri"/>
                        </a:rPr>
                        <a:t>C</a:t>
                      </a:r>
                      <a:r>
                        <a:rPr lang="en-US" sz="1300" b="1" i="0" u="none" strike="noStrike" baseline="-25000" dirty="0">
                          <a:solidFill>
                            <a:srgbClr val="000000"/>
                          </a:solidFill>
                          <a:latin typeface="Calibri"/>
                        </a:rPr>
                        <a:t>t</a:t>
                      </a:r>
                      <a:endParaRPr lang="en-US" sz="13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latin typeface="Calibri"/>
                        </a:rPr>
                        <a:t>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latin typeface="Calibri"/>
                        </a:rPr>
                        <a:t>Table 12.8.2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2425">
                <a:tc>
                  <a:txBody>
                    <a:bodyPr/>
                    <a:lstStyle/>
                    <a:p>
                      <a:pPr algn="ctr" fontAlgn="b"/>
                      <a:r>
                        <a:rPr lang="en-US" sz="1300" b="1" i="0" u="none" strike="noStrike" dirty="0" err="1">
                          <a:solidFill>
                            <a:srgbClr val="000000"/>
                          </a:solidFill>
                          <a:latin typeface="Calibri"/>
                        </a:rPr>
                        <a:t>h</a:t>
                      </a:r>
                      <a:r>
                        <a:rPr lang="en-US" sz="1300" b="1" i="0" u="none" strike="noStrike" baseline="-25000" dirty="0" err="1">
                          <a:solidFill>
                            <a:srgbClr val="000000"/>
                          </a:solidFill>
                          <a:latin typeface="Calibri"/>
                        </a:rPr>
                        <a:t>u</a:t>
                      </a:r>
                      <a:endParaRPr lang="en-US" sz="13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latin typeface="Calibri"/>
                        </a:rPr>
                        <a:t>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000">
                <a:tc>
                  <a:txBody>
                    <a:bodyPr/>
                    <a:lstStyle/>
                    <a:p>
                      <a:pPr algn="ctr" fontAlgn="b"/>
                      <a:r>
                        <a:rPr lang="en-US" sz="1300" b="1" i="0" u="none" strike="noStrike" dirty="0">
                          <a:solidFill>
                            <a:srgbClr val="000000"/>
                          </a:solidFill>
                          <a:latin typeface="Calibri"/>
                        </a:rPr>
                        <a:t>Ta=</a:t>
                      </a:r>
                      <a:r>
                        <a:rPr lang="en-US" sz="1300" b="1" i="0" u="none" strike="noStrike" dirty="0" err="1">
                          <a:solidFill>
                            <a:srgbClr val="000000"/>
                          </a:solidFill>
                          <a:latin typeface="Calibri"/>
                        </a:rPr>
                        <a:t>C</a:t>
                      </a:r>
                      <a:r>
                        <a:rPr lang="en-US" sz="1300" b="1" i="0" u="none" strike="noStrike" baseline="-25000" dirty="0" err="1">
                          <a:solidFill>
                            <a:srgbClr val="000000"/>
                          </a:solidFill>
                          <a:latin typeface="Calibri"/>
                        </a:rPr>
                        <a:t>t</a:t>
                      </a:r>
                      <a:r>
                        <a:rPr lang="en-US" sz="1300" b="1" i="0" u="none" strike="noStrike" dirty="0" err="1">
                          <a:solidFill>
                            <a:srgbClr val="000000"/>
                          </a:solidFill>
                          <a:latin typeface="Calibri"/>
                        </a:rPr>
                        <a:t>h</a:t>
                      </a:r>
                      <a:r>
                        <a:rPr lang="en-US" sz="1300" b="1" i="0" u="none" strike="noStrike" baseline="-25000" dirty="0" err="1">
                          <a:solidFill>
                            <a:srgbClr val="000000"/>
                          </a:solidFill>
                          <a:latin typeface="Calibri"/>
                        </a:rPr>
                        <a:t>u</a:t>
                      </a:r>
                      <a:r>
                        <a:rPr lang="en-US" sz="1300" b="1" i="0" u="none" strike="noStrike" baseline="30000" dirty="0" err="1">
                          <a:solidFill>
                            <a:srgbClr val="000000"/>
                          </a:solidFill>
                          <a:latin typeface="Calibri"/>
                        </a:rPr>
                        <a:t>x</a:t>
                      </a:r>
                      <a:endParaRPr lang="en-US" sz="13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latin typeface="Calibri"/>
                        </a:rPr>
                        <a:t>0.6038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600">
                <a:tc>
                  <a:txBody>
                    <a:bodyPr/>
                    <a:lstStyle/>
                    <a:p>
                      <a:pPr algn="ctr" fontAlgn="b"/>
                      <a:r>
                        <a:rPr lang="en-US" sz="1300" b="1" i="0" u="none" strike="noStrike" dirty="0">
                          <a:solidFill>
                            <a:srgbClr val="000000"/>
                          </a:solidFill>
                          <a:latin typeface="Calibri"/>
                        </a:rPr>
                        <a:t>C</a:t>
                      </a:r>
                      <a:r>
                        <a:rPr lang="en-US" sz="1300" b="1" i="0" u="none" strike="noStrike" baseline="-25000" dirty="0">
                          <a:solidFill>
                            <a:srgbClr val="000000"/>
                          </a:solidFill>
                          <a:latin typeface="Calibri"/>
                        </a:rPr>
                        <a:t>u</a:t>
                      </a:r>
                      <a:endParaRPr lang="en-US" sz="13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latin typeface="Calibri"/>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latin typeface="Calibri"/>
                        </a:rPr>
                        <a:t>Table 12.8.1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300" b="1" i="0" u="none" strike="noStrike" dirty="0">
                          <a:solidFill>
                            <a:srgbClr val="000000"/>
                          </a:solidFill>
                          <a:latin typeface="Calibri"/>
                        </a:rPr>
                        <a:t>T=Ta*Cu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latin typeface="Calibri"/>
                        </a:rPr>
                        <a:t>0.845286478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600">
                <a:tc>
                  <a:txBody>
                    <a:bodyPr/>
                    <a:lstStyle/>
                    <a:p>
                      <a:pPr algn="ctr" fontAlgn="b"/>
                      <a:r>
                        <a:rPr lang="en-US" sz="1300" b="1" i="0" u="none" strike="noStrike" dirty="0">
                          <a:solidFill>
                            <a:srgbClr val="000000"/>
                          </a:solidFill>
                          <a:latin typeface="Calibri"/>
                        </a:rPr>
                        <a:t>T</a:t>
                      </a:r>
                      <a:r>
                        <a:rPr lang="en-US" sz="1300" b="1" i="0" u="none" strike="noStrike" baseline="-25000" dirty="0">
                          <a:solidFill>
                            <a:srgbClr val="000000"/>
                          </a:solidFill>
                          <a:latin typeface="Calibri"/>
                        </a:rPr>
                        <a:t>L</a:t>
                      </a:r>
                      <a:endParaRPr lang="en-US" sz="13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latin typeface="Calibri"/>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600">
                <a:tc>
                  <a:txBody>
                    <a:bodyPr/>
                    <a:lstStyle/>
                    <a:p>
                      <a:pPr algn="ctr" fontAlgn="b"/>
                      <a:r>
                        <a:rPr lang="en-US" sz="1300" b="1" i="0" u="none" strike="noStrike" dirty="0">
                          <a:solidFill>
                            <a:srgbClr val="000000"/>
                          </a:solidFill>
                          <a:latin typeface="Calibri"/>
                        </a:rPr>
                        <a:t>(T&gt;T</a:t>
                      </a:r>
                      <a:r>
                        <a:rPr lang="en-US" sz="1300" b="1" i="0" u="none" strike="noStrike" baseline="-25000" dirty="0">
                          <a:solidFill>
                            <a:srgbClr val="000000"/>
                          </a:solidFill>
                          <a:latin typeface="Calibri"/>
                        </a:rPr>
                        <a:t>L</a:t>
                      </a:r>
                      <a:r>
                        <a:rPr lang="en-US" sz="1300" b="1" i="0" u="none" strike="noStrike" dirty="0">
                          <a:solidFill>
                            <a:srgbClr val="000000"/>
                          </a:solidFill>
                          <a:latin typeface="Calibri"/>
                        </a:rPr>
                        <a:t>)  CS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latin typeface="Calibri"/>
                        </a:rPr>
                        <a:t>0.733370513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300" b="1" i="0" u="none" strike="noStrike" dirty="0">
                          <a:solidFill>
                            <a:srgbClr val="000000"/>
                          </a:solidFill>
                          <a:latin typeface="Calibri"/>
                        </a:rPr>
                        <a:t>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latin typeface="Calibri"/>
                        </a:rPr>
                        <a:t>7585.80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300" b="1" i="0" u="none" strike="noStrike" dirty="0">
                          <a:solidFill>
                            <a:srgbClr val="000000"/>
                          </a:solidFill>
                          <a:latin typeface="Calibri"/>
                        </a:rPr>
                        <a:t>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latin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22" name="Table 21"/>
          <p:cNvGraphicFramePr>
            <a:graphicFrameLocks noGrp="1"/>
          </p:cNvGraphicFramePr>
          <p:nvPr/>
        </p:nvGraphicFramePr>
        <p:xfrm>
          <a:off x="18592800" y="1333500"/>
          <a:ext cx="5753101" cy="2520315"/>
        </p:xfrm>
        <a:graphic>
          <a:graphicData uri="http://schemas.openxmlformats.org/drawingml/2006/table">
            <a:tbl>
              <a:tblPr/>
              <a:tblGrid>
                <a:gridCol w="875472"/>
                <a:gridCol w="723604"/>
                <a:gridCol w="1322141"/>
                <a:gridCol w="1438275"/>
                <a:gridCol w="643204"/>
                <a:gridCol w="750405"/>
              </a:tblGrid>
              <a:tr h="144724">
                <a:tc gridSpan="6">
                  <a:txBody>
                    <a:bodyPr/>
                    <a:lstStyle/>
                    <a:p>
                      <a:pPr algn="ctr" fontAlgn="b"/>
                      <a:r>
                        <a:rPr lang="en-US" sz="1000" b="1" i="0" u="none" strike="noStrike">
                          <a:solidFill>
                            <a:srgbClr val="FFFFFF"/>
                          </a:solidFill>
                          <a:latin typeface="Arial"/>
                        </a:rPr>
                        <a:t>Vertical Force Distribution N-S Direction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44724">
                <a:tc>
                  <a:txBody>
                    <a:bodyPr/>
                    <a:lstStyle/>
                    <a:p>
                      <a:pPr algn="ctr" fontAlgn="b"/>
                      <a:r>
                        <a:rPr lang="en-US" sz="1000" b="1" i="0" u="none" strike="noStrike">
                          <a:latin typeface="Arial"/>
                        </a:rPr>
                        <a:t>Floor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l" fontAlgn="b"/>
                      <a:r>
                        <a:rPr lang="en-US" sz="1000" b="1" i="0" u="none" strike="noStrike">
                          <a:latin typeface="Arial"/>
                        </a:rPr>
                        <a:t>Height (Ft.)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l" fontAlgn="b"/>
                      <a:r>
                        <a:rPr lang="en-US" sz="1000" b="1" i="0" u="none" strike="noStrike">
                          <a:latin typeface="Arial"/>
                        </a:rPr>
                        <a:t>Weight (Kips)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l" fontAlgn="b"/>
                      <a:r>
                        <a:rPr lang="en-US" sz="1000" b="1" i="0" u="none" strike="noStrike">
                          <a:latin typeface="Arial"/>
                        </a:rPr>
                        <a:t>Cvx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l" fontAlgn="b"/>
                      <a:r>
                        <a:rPr lang="en-US" sz="1000" b="1" i="0" u="none" strike="noStrike">
                          <a:latin typeface="Arial"/>
                        </a:rPr>
                        <a:t>Fx (kips)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l" fontAlgn="b"/>
                      <a:r>
                        <a:rPr lang="en-US" sz="1000" b="1" i="0" u="none" strike="noStrike">
                          <a:latin typeface="Arial"/>
                        </a:rPr>
                        <a:t>Story Shear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r>
              <a:tr h="144724">
                <a:tc>
                  <a:txBody>
                    <a:bodyPr/>
                    <a:lstStyle/>
                    <a:p>
                      <a:pPr algn="ctr" fontAlgn="b"/>
                      <a:r>
                        <a:rPr lang="en-US" sz="1000" b="0" i="0" u="none" strike="noStrike">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724">
                <a:tc>
                  <a:txBody>
                    <a:bodyPr/>
                    <a:lstStyle/>
                    <a:p>
                      <a:pPr algn="ctr" fontAlgn="b"/>
                      <a:r>
                        <a:rPr lang="en-US" sz="1000" b="0" i="0" u="none" strike="noStrike">
                          <a:latin typeface="Arial"/>
                        </a:rPr>
                        <a:t>Roof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12.00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915.40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76.69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76.69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264">
                <a:tc>
                  <a:txBody>
                    <a:bodyPr/>
                    <a:lstStyle/>
                    <a:p>
                      <a:pPr algn="ctr" fontAlgn="b"/>
                      <a:r>
                        <a:rPr lang="en-US" sz="1000" b="0" i="0" u="none" strike="noStrike">
                          <a:latin typeface="Arial"/>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latin typeface="Calibri"/>
                        </a:rPr>
                        <a:t>12.00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latin typeface="Calibri"/>
                        </a:rPr>
                        <a:t>930.90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77.99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154.68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264">
                <a:tc>
                  <a:txBody>
                    <a:bodyPr/>
                    <a:lstStyle/>
                    <a:p>
                      <a:pPr algn="ctr" fontAlgn="b"/>
                      <a:r>
                        <a:rPr lang="en-US" sz="1000" b="0" i="0" u="none" strike="noStrike">
                          <a:latin typeface="Arial"/>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latin typeface="Calibri"/>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latin typeface="Calibri"/>
                        </a:rPr>
                        <a:t>1142.80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79.78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234.46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264">
                <a:tc>
                  <a:txBody>
                    <a:bodyPr/>
                    <a:lstStyle/>
                    <a:p>
                      <a:pPr algn="ctr" fontAlgn="b"/>
                      <a:r>
                        <a:rPr lang="en-US" sz="1000" b="0" i="0" u="none" strike="noStrike">
                          <a:latin typeface="Arial"/>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latin typeface="Calibri"/>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latin typeface="Calibri"/>
                        </a:rPr>
                        <a:t>1143.50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79.83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314.29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264">
                <a:tc>
                  <a:txBody>
                    <a:bodyPr/>
                    <a:lstStyle/>
                    <a:p>
                      <a:pPr algn="ctr" fontAlgn="b"/>
                      <a:r>
                        <a:rPr lang="en-US" sz="1000" b="0" i="0" u="none" strike="noStrike">
                          <a:latin typeface="Arial"/>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latin typeface="Calibri"/>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latin typeface="Calibri"/>
                        </a:rPr>
                        <a:t>1144.30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79.89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394.18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264">
                <a:tc>
                  <a:txBody>
                    <a:bodyPr/>
                    <a:lstStyle/>
                    <a:p>
                      <a:pPr algn="ctr" fontAlgn="b"/>
                      <a:r>
                        <a:rPr lang="en-US" sz="1000" b="0" i="0" u="none" strike="noStrike">
                          <a:latin typeface="Arial"/>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latin typeface="Calibri"/>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latin typeface="Calibri"/>
                        </a:rPr>
                        <a:t>1147.10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80.08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474.26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264">
                <a:tc>
                  <a:txBody>
                    <a:bodyPr/>
                    <a:lstStyle/>
                    <a:p>
                      <a:pPr algn="ctr" fontAlgn="b"/>
                      <a:r>
                        <a:rPr lang="en-US" sz="1000" b="0" i="0" u="none" strike="noStrike">
                          <a:latin typeface="Arial"/>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latin typeface="Calibri"/>
                        </a:rPr>
                        <a:t>14.00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latin typeface="Calibri"/>
                        </a:rPr>
                        <a:t>1161.80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113.55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587.81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724">
                <a:tc>
                  <a:txBody>
                    <a:bodyPr/>
                    <a:lstStyle/>
                    <a:p>
                      <a:pPr algn="ctr" fontAlgn="b"/>
                      <a:r>
                        <a:rPr lang="en-US" sz="1000" b="0" i="0" u="none" strike="noStrike">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724">
                <a:tc gridSpan="2">
                  <a:txBody>
                    <a:bodyPr/>
                    <a:lstStyle/>
                    <a:p>
                      <a:pPr algn="ctr" fontAlgn="b"/>
                      <a:r>
                        <a:rPr lang="en-US" sz="1000" b="0" i="0" u="none" strike="noStrike">
                          <a:latin typeface="Arial"/>
                        </a:rPr>
                        <a:t>Total Weight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000" b="0" i="0" u="none" strike="noStrike">
                          <a:latin typeface="Arial"/>
                        </a:rPr>
                        <a:t>7585.8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latin typeface="Arial"/>
                        </a:rPr>
                        <a:t>kips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latin typeface="Arial"/>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a:latin typeface="Arial"/>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r>
              <a:tr h="144724">
                <a:tc>
                  <a:txBody>
                    <a:bodyPr/>
                    <a:lstStyle/>
                    <a:p>
                      <a:pPr algn="l" fontAlgn="b"/>
                      <a:endParaRPr lang="en-US" sz="1000" b="0" i="0" u="none" strike="noStrike">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r>
              <a:tr h="144724">
                <a:tc gridSpan="2">
                  <a:txBody>
                    <a:bodyPr/>
                    <a:lstStyle/>
                    <a:p>
                      <a:pPr algn="ctr" fontAlgn="b"/>
                      <a:r>
                        <a:rPr lang="en-US" sz="1000" b="0" i="0" u="none" strike="noStrike">
                          <a:latin typeface="Arial"/>
                        </a:rPr>
                        <a:t>Seismic Base Shear</a:t>
                      </a:r>
                    </a:p>
                  </a:txBody>
                  <a:tcPr marL="9525" marR="9525" marT="9525" marB="0" anchor="b">
                    <a:lnL>
                      <a:noFill/>
                    </a:lnL>
                    <a:lnR>
                      <a:noFill/>
                    </a:lnR>
                    <a:lnT>
                      <a:noFill/>
                    </a:lnT>
                    <a:lnB>
                      <a:noFill/>
                    </a:lnB>
                  </a:tcPr>
                </a:tc>
                <a:tc hMerge="1">
                  <a:txBody>
                    <a:bodyPr/>
                    <a:lstStyle/>
                    <a:p>
                      <a:endParaRPr lang="en-US"/>
                    </a:p>
                  </a:txBody>
                  <a:tcPr/>
                </a:tc>
                <a:tc>
                  <a:txBody>
                    <a:bodyPr/>
                    <a:lstStyle/>
                    <a:p>
                      <a:pPr algn="r" fontAlgn="b"/>
                      <a:r>
                        <a:rPr lang="en-US" sz="1000" b="0" i="0" u="none" strike="noStrike">
                          <a:latin typeface="Arial"/>
                        </a:rPr>
                        <a:t>587.81</a:t>
                      </a:r>
                    </a:p>
                  </a:txBody>
                  <a:tcPr marL="9525" marR="9525" marT="9525" marB="0" anchor="b">
                    <a:lnL>
                      <a:noFill/>
                    </a:lnL>
                    <a:lnR>
                      <a:noFill/>
                    </a:lnR>
                    <a:lnT>
                      <a:noFill/>
                    </a:lnT>
                    <a:lnB>
                      <a:noFill/>
                    </a:lnB>
                  </a:tcPr>
                </a:tc>
                <a:tc>
                  <a:txBody>
                    <a:bodyPr/>
                    <a:lstStyle/>
                    <a:p>
                      <a:pPr algn="l" fontAlgn="b"/>
                      <a:r>
                        <a:rPr lang="en-US" sz="1000" b="0" i="0" u="none" strike="noStrike">
                          <a:latin typeface="Arial"/>
                        </a:rPr>
                        <a:t>kips</a:t>
                      </a: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r>
              <a:tr h="144724">
                <a:tc gridSpan="2">
                  <a:txBody>
                    <a:bodyPr/>
                    <a:lstStyle/>
                    <a:p>
                      <a:pPr algn="ctr" fontAlgn="b"/>
                      <a:r>
                        <a:rPr lang="en-US" sz="1000" b="0" i="0" u="none" strike="noStrike">
                          <a:latin typeface="Arial"/>
                        </a:rPr>
                        <a:t>Overturning Moment</a:t>
                      </a:r>
                    </a:p>
                  </a:txBody>
                  <a:tcPr marL="9525" marR="9525" marT="9525" marB="0" anchor="b">
                    <a:lnL>
                      <a:noFill/>
                    </a:lnL>
                    <a:lnR>
                      <a:noFill/>
                    </a:lnR>
                    <a:lnT>
                      <a:noFill/>
                    </a:lnT>
                    <a:lnB>
                      <a:noFill/>
                    </a:lnB>
                  </a:tcPr>
                </a:tc>
                <a:tc hMerge="1">
                  <a:txBody>
                    <a:bodyPr/>
                    <a:lstStyle/>
                    <a:p>
                      <a:endParaRPr lang="en-US"/>
                    </a:p>
                  </a:txBody>
                  <a:tcPr/>
                </a:tc>
                <a:tc>
                  <a:txBody>
                    <a:bodyPr/>
                    <a:lstStyle/>
                    <a:p>
                      <a:pPr algn="r" fontAlgn="b"/>
                      <a:r>
                        <a:rPr lang="en-US" sz="1000" b="0" i="0" u="none" strike="noStrike">
                          <a:latin typeface="Arial"/>
                        </a:rPr>
                        <a:t>6641.69</a:t>
                      </a:r>
                    </a:p>
                  </a:txBody>
                  <a:tcPr marL="9525" marR="9525" marT="9525" marB="0" anchor="b">
                    <a:lnL>
                      <a:noFill/>
                    </a:lnL>
                    <a:lnR>
                      <a:noFill/>
                    </a:lnR>
                    <a:lnT>
                      <a:noFill/>
                    </a:lnT>
                    <a:lnB>
                      <a:noFill/>
                    </a:lnB>
                  </a:tcPr>
                </a:tc>
                <a:tc>
                  <a:txBody>
                    <a:bodyPr/>
                    <a:lstStyle/>
                    <a:p>
                      <a:pPr algn="l" fontAlgn="b"/>
                      <a:r>
                        <a:rPr lang="en-US" sz="1000" b="0" i="0" u="none" strike="noStrike">
                          <a:latin typeface="Arial"/>
                        </a:rPr>
                        <a:t>kip-ft</a:t>
                      </a: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dirty="0">
                        <a:latin typeface="Arial"/>
                      </a:endParaRPr>
                    </a:p>
                  </a:txBody>
                  <a:tcPr marL="9525" marR="9525" marT="9525" marB="0" anchor="b">
                    <a:lnL>
                      <a:noFill/>
                    </a:lnL>
                    <a:lnR>
                      <a:noFill/>
                    </a:lnR>
                    <a:lnT>
                      <a:noFill/>
                    </a:lnT>
                    <a:lnB>
                      <a:noFill/>
                    </a:lnB>
                  </a:tcPr>
                </a:tc>
              </a:tr>
            </a:tbl>
          </a:graphicData>
        </a:graphic>
      </p:graphicFrame>
      <p:graphicFrame>
        <p:nvGraphicFramePr>
          <p:cNvPr id="23" name="Table 22"/>
          <p:cNvGraphicFramePr>
            <a:graphicFrameLocks noGrp="1"/>
          </p:cNvGraphicFramePr>
          <p:nvPr/>
        </p:nvGraphicFramePr>
        <p:xfrm>
          <a:off x="18592800" y="3886200"/>
          <a:ext cx="5638798" cy="2520315"/>
        </p:xfrm>
        <a:graphic>
          <a:graphicData uri="http://schemas.openxmlformats.org/drawingml/2006/table">
            <a:tbl>
              <a:tblPr/>
              <a:tblGrid>
                <a:gridCol w="858078"/>
                <a:gridCol w="709227"/>
                <a:gridCol w="1295873"/>
                <a:gridCol w="1409700"/>
                <a:gridCol w="630425"/>
                <a:gridCol w="735495"/>
              </a:tblGrid>
              <a:tr h="151766">
                <a:tc gridSpan="6">
                  <a:txBody>
                    <a:bodyPr/>
                    <a:lstStyle/>
                    <a:p>
                      <a:pPr algn="ctr" fontAlgn="b"/>
                      <a:r>
                        <a:rPr lang="en-US" sz="1000" b="1" i="0" u="none" strike="noStrike" dirty="0">
                          <a:solidFill>
                            <a:srgbClr val="FFFFFF"/>
                          </a:solidFill>
                          <a:latin typeface="Arial"/>
                        </a:rPr>
                        <a:t>Vertical Force Distribution E-W Direction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1766">
                <a:tc>
                  <a:txBody>
                    <a:bodyPr/>
                    <a:lstStyle/>
                    <a:p>
                      <a:pPr algn="l" fontAlgn="b"/>
                      <a:r>
                        <a:rPr lang="en-US" sz="1000" b="1" i="0" u="none" strike="noStrike">
                          <a:latin typeface="Arial"/>
                        </a:rPr>
                        <a:t>floor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l" fontAlgn="b"/>
                      <a:r>
                        <a:rPr lang="en-US" sz="1000" b="1" i="0" u="none" strike="noStrike">
                          <a:latin typeface="Arial"/>
                        </a:rPr>
                        <a:t>Height (Ft.)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l" fontAlgn="b"/>
                      <a:r>
                        <a:rPr lang="en-US" sz="1000" b="1" i="0" u="none" strike="noStrike">
                          <a:latin typeface="Arial"/>
                        </a:rPr>
                        <a:t>Weight (Kips)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l" fontAlgn="b"/>
                      <a:r>
                        <a:rPr lang="en-US" sz="1000" b="1" i="0" u="none" strike="noStrike">
                          <a:latin typeface="Arial"/>
                        </a:rPr>
                        <a:t>Cvx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l" fontAlgn="b"/>
                      <a:r>
                        <a:rPr lang="en-US" sz="1000" b="1" i="0" u="none" strike="noStrike">
                          <a:latin typeface="Arial"/>
                        </a:rPr>
                        <a:t>Fx (kips)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l" fontAlgn="b"/>
                      <a:r>
                        <a:rPr lang="en-US" sz="1000" b="1" i="0" u="none" strike="noStrike">
                          <a:latin typeface="Arial"/>
                        </a:rPr>
                        <a:t>Story Shear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r>
              <a:tr h="151766">
                <a:tc>
                  <a:txBody>
                    <a:bodyPr/>
                    <a:lstStyle/>
                    <a:p>
                      <a:pPr algn="ctr" fontAlgn="b"/>
                      <a:r>
                        <a:rPr lang="en-US" sz="1000" b="0" i="0" u="none" strike="noStrike">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1766">
                <a:tc>
                  <a:txBody>
                    <a:bodyPr/>
                    <a:lstStyle/>
                    <a:p>
                      <a:pPr algn="ctr" fontAlgn="b"/>
                      <a:r>
                        <a:rPr lang="en-US" sz="1000" b="0" i="0" u="none" strike="noStrike">
                          <a:latin typeface="Arial"/>
                        </a:rPr>
                        <a:t>Roof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12.00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915.40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90.05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90.05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6050">
                <a:tc>
                  <a:txBody>
                    <a:bodyPr/>
                    <a:lstStyle/>
                    <a:p>
                      <a:pPr algn="ctr" fontAlgn="b"/>
                      <a:r>
                        <a:rPr lang="en-US" sz="1000" b="0" i="0" u="none" strike="noStrike">
                          <a:latin typeface="Arial"/>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latin typeface="Calibri"/>
                        </a:rPr>
                        <a:t>12.00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latin typeface="Calibri"/>
                        </a:rPr>
                        <a:t>930.90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0.13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91.57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181.62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6050">
                <a:tc>
                  <a:txBody>
                    <a:bodyPr/>
                    <a:lstStyle/>
                    <a:p>
                      <a:pPr algn="ctr" fontAlgn="b"/>
                      <a:r>
                        <a:rPr lang="en-US" sz="1000" b="0" i="0" u="none" strike="noStrike">
                          <a:latin typeface="Arial"/>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latin typeface="Calibri"/>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latin typeface="Calibri"/>
                        </a:rPr>
                        <a:t>1142.80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93.68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275.29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6050">
                <a:tc>
                  <a:txBody>
                    <a:bodyPr/>
                    <a:lstStyle/>
                    <a:p>
                      <a:pPr algn="ctr" fontAlgn="b"/>
                      <a:r>
                        <a:rPr lang="en-US" sz="1000" b="0" i="0" u="none" strike="noStrike">
                          <a:latin typeface="Arial"/>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latin typeface="Calibri"/>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latin typeface="Calibri"/>
                        </a:rPr>
                        <a:t>1143.50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93.74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369.03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6050">
                <a:tc>
                  <a:txBody>
                    <a:bodyPr/>
                    <a:lstStyle/>
                    <a:p>
                      <a:pPr algn="ctr" fontAlgn="b"/>
                      <a:r>
                        <a:rPr lang="en-US" sz="1000" b="0" i="0" u="none" strike="noStrike">
                          <a:latin typeface="Arial"/>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latin typeface="Calibri"/>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latin typeface="Calibri"/>
                        </a:rPr>
                        <a:t>1144.30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93.80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latin typeface="Arial"/>
                        </a:rPr>
                        <a:t>462.83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6050">
                <a:tc>
                  <a:txBody>
                    <a:bodyPr/>
                    <a:lstStyle/>
                    <a:p>
                      <a:pPr algn="ctr" fontAlgn="b"/>
                      <a:r>
                        <a:rPr lang="en-US" sz="1000" b="0" i="0" u="none" strike="noStrike">
                          <a:latin typeface="Arial"/>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latin typeface="Calibri"/>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latin typeface="Calibri"/>
                        </a:rPr>
                        <a:t>1147.10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94.03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556.86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6050">
                <a:tc>
                  <a:txBody>
                    <a:bodyPr/>
                    <a:lstStyle/>
                    <a:p>
                      <a:pPr algn="ctr" fontAlgn="b"/>
                      <a:r>
                        <a:rPr lang="en-US" sz="1000" b="0" i="0" u="none" strike="noStrike">
                          <a:latin typeface="Arial"/>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latin typeface="Calibri"/>
                        </a:rPr>
                        <a:t>14.00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latin typeface="Calibri"/>
                        </a:rPr>
                        <a:t>1161.80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133.33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690.19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1766">
                <a:tc>
                  <a:txBody>
                    <a:bodyPr/>
                    <a:lstStyle/>
                    <a:p>
                      <a:pPr algn="ctr" fontAlgn="b"/>
                      <a:r>
                        <a:rPr lang="en-US" sz="1000" b="0" i="0" u="none" strike="noStrike">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1766">
                <a:tc gridSpan="2">
                  <a:txBody>
                    <a:bodyPr/>
                    <a:lstStyle/>
                    <a:p>
                      <a:pPr algn="ctr" fontAlgn="b"/>
                      <a:r>
                        <a:rPr lang="en-US" sz="1000" b="0" i="0" u="none" strike="noStrike">
                          <a:latin typeface="Arial"/>
                        </a:rPr>
                        <a:t>Total Weight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000" b="0" i="0" u="none" strike="noStrike">
                          <a:latin typeface="Arial"/>
                        </a:rPr>
                        <a:t>7585.8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latin typeface="Arial"/>
                        </a:rPr>
                        <a:t>kips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0" b="0" i="0" u="none" strike="noStrike">
                        <a:latin typeface="Arial"/>
                      </a:endParaRP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r>
              <a:tr h="151766">
                <a:tc>
                  <a:txBody>
                    <a:bodyPr/>
                    <a:lstStyle/>
                    <a:p>
                      <a:pPr algn="l" fontAlgn="b"/>
                      <a:endParaRPr lang="en-US" sz="1000" b="0" i="0" u="none" strike="noStrike">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r>
              <a:tr h="151766">
                <a:tc gridSpan="2">
                  <a:txBody>
                    <a:bodyPr/>
                    <a:lstStyle/>
                    <a:p>
                      <a:pPr algn="ctr" fontAlgn="b"/>
                      <a:r>
                        <a:rPr lang="en-US" sz="1000" b="0" i="0" u="none" strike="noStrike">
                          <a:latin typeface="Arial"/>
                        </a:rPr>
                        <a:t>Seismic Base Shear</a:t>
                      </a:r>
                    </a:p>
                  </a:txBody>
                  <a:tcPr marL="9525" marR="9525" marT="9525" marB="0" anchor="b">
                    <a:lnL>
                      <a:noFill/>
                    </a:lnL>
                    <a:lnR>
                      <a:noFill/>
                    </a:lnR>
                    <a:lnT>
                      <a:noFill/>
                    </a:lnT>
                    <a:lnB>
                      <a:noFill/>
                    </a:lnB>
                  </a:tcPr>
                </a:tc>
                <a:tc hMerge="1">
                  <a:txBody>
                    <a:bodyPr/>
                    <a:lstStyle/>
                    <a:p>
                      <a:endParaRPr lang="en-US"/>
                    </a:p>
                  </a:txBody>
                  <a:tcPr/>
                </a:tc>
                <a:tc>
                  <a:txBody>
                    <a:bodyPr/>
                    <a:lstStyle/>
                    <a:p>
                      <a:pPr algn="r" fontAlgn="b"/>
                      <a:r>
                        <a:rPr lang="en-US" sz="1000" b="0" i="0" u="none" strike="noStrike">
                          <a:latin typeface="Arial"/>
                        </a:rPr>
                        <a:t>690.19</a:t>
                      </a:r>
                    </a:p>
                  </a:txBody>
                  <a:tcPr marL="9525" marR="9525" marT="9525" marB="0" anchor="b">
                    <a:lnL>
                      <a:noFill/>
                    </a:lnL>
                    <a:lnR>
                      <a:noFill/>
                    </a:lnR>
                    <a:lnT>
                      <a:noFill/>
                    </a:lnT>
                    <a:lnB>
                      <a:noFill/>
                    </a:lnB>
                  </a:tcPr>
                </a:tc>
                <a:tc>
                  <a:txBody>
                    <a:bodyPr/>
                    <a:lstStyle/>
                    <a:p>
                      <a:pPr algn="l" fontAlgn="b"/>
                      <a:r>
                        <a:rPr lang="en-US" sz="1000" b="0" i="0" u="none" strike="noStrike">
                          <a:latin typeface="Arial"/>
                        </a:rPr>
                        <a:t>kips</a:t>
                      </a: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r>
              <a:tr h="151766">
                <a:tc gridSpan="2">
                  <a:txBody>
                    <a:bodyPr/>
                    <a:lstStyle/>
                    <a:p>
                      <a:pPr algn="ctr" fontAlgn="b"/>
                      <a:r>
                        <a:rPr lang="en-US" sz="1000" b="0" i="0" u="none" strike="noStrike">
                          <a:latin typeface="Arial"/>
                        </a:rPr>
                        <a:t>Overturning Moment</a:t>
                      </a:r>
                    </a:p>
                  </a:txBody>
                  <a:tcPr marL="9525" marR="9525" marT="9525" marB="0" anchor="b">
                    <a:lnL>
                      <a:noFill/>
                    </a:lnL>
                    <a:lnR>
                      <a:noFill/>
                    </a:lnR>
                    <a:lnT>
                      <a:noFill/>
                    </a:lnT>
                    <a:lnB>
                      <a:noFill/>
                    </a:lnB>
                  </a:tcPr>
                </a:tc>
                <a:tc hMerge="1">
                  <a:txBody>
                    <a:bodyPr/>
                    <a:lstStyle/>
                    <a:p>
                      <a:endParaRPr lang="en-US"/>
                    </a:p>
                  </a:txBody>
                  <a:tcPr/>
                </a:tc>
                <a:tc>
                  <a:txBody>
                    <a:bodyPr/>
                    <a:lstStyle/>
                    <a:p>
                      <a:pPr algn="r" fontAlgn="b"/>
                      <a:r>
                        <a:rPr lang="en-US" sz="1000" b="0" i="0" u="none" strike="noStrike">
                          <a:latin typeface="Arial"/>
                        </a:rPr>
                        <a:t>7798.48</a:t>
                      </a:r>
                    </a:p>
                  </a:txBody>
                  <a:tcPr marL="9525" marR="9525" marT="9525" marB="0" anchor="b">
                    <a:lnL>
                      <a:noFill/>
                    </a:lnL>
                    <a:lnR>
                      <a:noFill/>
                    </a:lnR>
                    <a:lnT>
                      <a:noFill/>
                    </a:lnT>
                    <a:lnB>
                      <a:noFill/>
                    </a:lnB>
                  </a:tcPr>
                </a:tc>
                <a:tc>
                  <a:txBody>
                    <a:bodyPr/>
                    <a:lstStyle/>
                    <a:p>
                      <a:pPr algn="l" fontAlgn="b"/>
                      <a:r>
                        <a:rPr lang="en-US" sz="1000" b="0" i="0" u="none" strike="noStrike">
                          <a:latin typeface="Arial"/>
                        </a:rPr>
                        <a:t>kip-ft</a:t>
                      </a: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dirty="0">
                        <a:latin typeface="Arial"/>
                      </a:endParaRPr>
                    </a:p>
                  </a:txBody>
                  <a:tcPr marL="9525" marR="9525" marT="9525" marB="0" anchor="b">
                    <a:lnL>
                      <a:noFill/>
                    </a:lnL>
                    <a:lnR>
                      <a:noFill/>
                    </a:lnR>
                    <a:lnT>
                      <a:noFill/>
                    </a:lnT>
                    <a:lnB>
                      <a:noFill/>
                    </a:lnB>
                  </a:tcPr>
                </a:tc>
              </a:tr>
            </a:tbl>
          </a:graphicData>
        </a:graphic>
      </p:graphicFrame>
      <p:grpSp>
        <p:nvGrpSpPr>
          <p:cNvPr id="24" name="Group 72"/>
          <p:cNvGrpSpPr/>
          <p:nvPr/>
        </p:nvGrpSpPr>
        <p:grpSpPr>
          <a:xfrm>
            <a:off x="125485" y="190500"/>
            <a:ext cx="8960602" cy="6555049"/>
            <a:chOff x="237671" y="268288"/>
            <a:chExt cx="9177792" cy="6627166"/>
          </a:xfrm>
        </p:grpSpPr>
        <p:grpSp>
          <p:nvGrpSpPr>
            <p:cNvPr id="25" name="Group 92"/>
            <p:cNvGrpSpPr>
              <a:grpSpLocks/>
            </p:cNvGrpSpPr>
            <p:nvPr/>
          </p:nvGrpSpPr>
          <p:grpSpPr bwMode="auto">
            <a:xfrm>
              <a:off x="5110163" y="395288"/>
              <a:ext cx="981075" cy="565150"/>
              <a:chOff x="3783921" y="107661"/>
              <a:chExt cx="981075" cy="565150"/>
            </a:xfrm>
          </p:grpSpPr>
          <p:grpSp>
            <p:nvGrpSpPr>
              <p:cNvPr id="68" name="Group 192"/>
              <p:cNvGrpSpPr>
                <a:grpSpLocks/>
              </p:cNvGrpSpPr>
              <p:nvPr/>
            </p:nvGrpSpPr>
            <p:grpSpPr bwMode="auto">
              <a:xfrm>
                <a:off x="3895165" y="227150"/>
                <a:ext cx="762000" cy="339866"/>
                <a:chOff x="-1211605" y="3738092"/>
                <a:chExt cx="990600" cy="381000"/>
              </a:xfrm>
            </p:grpSpPr>
            <p:sp>
              <p:nvSpPr>
                <p:cNvPr id="71"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72"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69" name="Oval 68"/>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0" name="Oval 69"/>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26" name="Group 129"/>
            <p:cNvGrpSpPr>
              <a:grpSpLocks/>
            </p:cNvGrpSpPr>
            <p:nvPr/>
          </p:nvGrpSpPr>
          <p:grpSpPr bwMode="auto">
            <a:xfrm>
              <a:off x="5905500" y="268288"/>
              <a:ext cx="3509963" cy="6563666"/>
              <a:chOff x="12107211" y="457658"/>
              <a:chExt cx="3509963" cy="6563666"/>
            </a:xfrm>
          </p:grpSpPr>
          <p:sp>
            <p:nvSpPr>
              <p:cNvPr id="57" name="Freeform 56"/>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 name="Cube 57"/>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Cube 58"/>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Cube 59"/>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Oval 60"/>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2" name="Oval 61"/>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3" name="Cube 62"/>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4" name="Group 30"/>
              <p:cNvGrpSpPr>
                <a:grpSpLocks/>
              </p:cNvGrpSpPr>
              <p:nvPr/>
            </p:nvGrpSpPr>
            <p:grpSpPr bwMode="auto">
              <a:xfrm>
                <a:off x="12259611" y="683083"/>
                <a:ext cx="3357563" cy="390881"/>
                <a:chOff x="3502961" y="562432"/>
                <a:chExt cx="3357563" cy="390881"/>
              </a:xfrm>
            </p:grpSpPr>
            <p:sp>
              <p:nvSpPr>
                <p:cNvPr id="66" name="Freeform 65"/>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67" name="Straight Connector 66"/>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5" name="Freeform 64"/>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7" name="Cube 26"/>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Cube 27"/>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Freeform 28"/>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 name="Cube 29"/>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Cube 30"/>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Cube 31"/>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Cube 32"/>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Cube 33"/>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5" name="Group 115"/>
            <p:cNvGrpSpPr>
              <a:grpSpLocks/>
            </p:cNvGrpSpPr>
            <p:nvPr/>
          </p:nvGrpSpPr>
          <p:grpSpPr bwMode="auto">
            <a:xfrm>
              <a:off x="1152133" y="493203"/>
              <a:ext cx="445311" cy="377825"/>
              <a:chOff x="-1893507" y="211926"/>
              <a:chExt cx="445311" cy="377825"/>
            </a:xfrm>
          </p:grpSpPr>
          <p:sp>
            <p:nvSpPr>
              <p:cNvPr id="49" name="Oval 48"/>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0" name="Oval 49"/>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1" name="Oval 50"/>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 name="Oval 51"/>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 name="Oval 52"/>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 name="Oval 53"/>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Oval 54"/>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Oval 55"/>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6" name="Cube 35"/>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Cube 36"/>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39" name="Group 116"/>
            <p:cNvGrpSpPr>
              <a:grpSpLocks/>
            </p:cNvGrpSpPr>
            <p:nvPr/>
          </p:nvGrpSpPr>
          <p:grpSpPr bwMode="auto">
            <a:xfrm>
              <a:off x="1790700" y="281277"/>
              <a:ext cx="3124200" cy="730150"/>
              <a:chOff x="-3107460" y="1653540"/>
              <a:chExt cx="3124200" cy="730150"/>
            </a:xfrm>
          </p:grpSpPr>
          <p:grpSp>
            <p:nvGrpSpPr>
              <p:cNvPr id="45" name="Group 58"/>
              <p:cNvGrpSpPr>
                <a:grpSpLocks/>
              </p:cNvGrpSpPr>
              <p:nvPr/>
            </p:nvGrpSpPr>
            <p:grpSpPr bwMode="auto">
              <a:xfrm>
                <a:off x="-3107460" y="1653540"/>
                <a:ext cx="3124200" cy="587375"/>
                <a:chOff x="5451708" y="475726"/>
                <a:chExt cx="4495800" cy="586880"/>
              </a:xfrm>
            </p:grpSpPr>
            <p:sp>
              <p:nvSpPr>
                <p:cNvPr id="47"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48" name="Straight Connector 47"/>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6"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40" name="Oval 39"/>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 name="Freeform 40"/>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2"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43" name="Straight Connector 42"/>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73" name="Rounded Rectangle 72"/>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4" name="Rectangle 73"/>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75" name="Group 74"/>
          <p:cNvGrpSpPr/>
          <p:nvPr/>
        </p:nvGrpSpPr>
        <p:grpSpPr>
          <a:xfrm>
            <a:off x="280982" y="2095500"/>
            <a:ext cx="1319218" cy="2628900"/>
            <a:chOff x="8648700" y="7200900"/>
            <a:chExt cx="1319218" cy="2628900"/>
          </a:xfrm>
        </p:grpSpPr>
        <p:sp>
          <p:nvSpPr>
            <p:cNvPr id="76" name="Round Diagonal Corner Rectangle 75"/>
            <p:cNvSpPr/>
            <p:nvPr/>
          </p:nvSpPr>
          <p:spPr bwMode="auto">
            <a:xfrm>
              <a:off x="8648700" y="9105900"/>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77" name="Round Diagonal Corner Rectangle 76"/>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78" name="Round Diagonal Corner Rectangle 77"/>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79" name="Round Diagonal Corner Rectangle 78"/>
            <p:cNvSpPr/>
            <p:nvPr/>
          </p:nvSpPr>
          <p:spPr bwMode="auto">
            <a:xfrm>
              <a:off x="8648700" y="7956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80" name="Round Diagonal Corner Rectangle 79"/>
            <p:cNvSpPr/>
            <p:nvPr/>
          </p:nvSpPr>
          <p:spPr bwMode="auto">
            <a:xfrm>
              <a:off x="8648700" y="8337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81" name="Round Diagonal Corner Rectangle 80"/>
            <p:cNvSpPr/>
            <p:nvPr/>
          </p:nvSpPr>
          <p:spPr bwMode="auto">
            <a:xfrm>
              <a:off x="8648700" y="8718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82" name="Round Diagonal Corner Rectangle 81"/>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83" name="Frame 82"/>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Rounded Rectangle 83"/>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85" name="Group 85"/>
          <p:cNvGrpSpPr/>
          <p:nvPr/>
        </p:nvGrpSpPr>
        <p:grpSpPr>
          <a:xfrm>
            <a:off x="1438728" y="1406236"/>
            <a:ext cx="7629073" cy="4038600"/>
            <a:chOff x="1477285" y="1041943"/>
            <a:chExt cx="7133315" cy="4249324"/>
          </a:xfrm>
        </p:grpSpPr>
        <p:sp>
          <p:nvSpPr>
            <p:cNvPr id="86" name="Freeform 85"/>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7" name="Freeform 86"/>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88" name="TextBox 87"/>
          <p:cNvSpPr txBox="1"/>
          <p:nvPr/>
        </p:nvSpPr>
        <p:spPr>
          <a:xfrm>
            <a:off x="1866900" y="1905001"/>
            <a:ext cx="6210300" cy="2308324"/>
          </a:xfrm>
          <a:prstGeom prst="rect">
            <a:avLst/>
          </a:prstGeom>
          <a:noFill/>
        </p:spPr>
        <p:txBody>
          <a:bodyPr wrap="square" rtlCol="0">
            <a:spAutoFit/>
          </a:bodyPr>
          <a:lstStyle/>
          <a:p>
            <a:pPr marL="171450" indent="-171450">
              <a:buFont typeface="Arial" pitchFamily="34" charset="0"/>
              <a:buChar char="•"/>
            </a:pPr>
            <a:r>
              <a:rPr lang="en-US" sz="2400" b="1" dirty="0" smtClean="0">
                <a:solidFill>
                  <a:srgbClr val="00B050"/>
                </a:solidFill>
                <a:latin typeface="Arial" pitchFamily="34" charset="0"/>
                <a:cs typeface="Arial" pitchFamily="34" charset="0"/>
              </a:rPr>
              <a:t>Goals and Criteria</a:t>
            </a: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r>
              <a:rPr lang="en-US" sz="2400" b="1" dirty="0" smtClean="0">
                <a:solidFill>
                  <a:srgbClr val="00B050"/>
                </a:solidFill>
                <a:latin typeface="Arial" pitchFamily="34" charset="0"/>
                <a:cs typeface="Arial" pitchFamily="34" charset="0"/>
              </a:rPr>
              <a:t>Placement </a:t>
            </a:r>
            <a:r>
              <a:rPr lang="en-US" sz="2400" b="1" dirty="0" smtClean="0">
                <a:solidFill>
                  <a:srgbClr val="00B050"/>
                </a:solidFill>
                <a:latin typeface="Arial" pitchFamily="34" charset="0"/>
                <a:cs typeface="Arial" pitchFamily="34" charset="0"/>
              </a:rPr>
              <a:t>of Expansion </a:t>
            </a:r>
            <a:r>
              <a:rPr lang="en-US" sz="2400" b="1" dirty="0" smtClean="0">
                <a:solidFill>
                  <a:srgbClr val="00B050"/>
                </a:solidFill>
                <a:latin typeface="Arial" pitchFamily="34" charset="0"/>
                <a:cs typeface="Arial" pitchFamily="34" charset="0"/>
              </a:rPr>
              <a:t>Joints</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Expansion </a:t>
            </a:r>
            <a:r>
              <a:rPr lang="en-US" sz="2400" b="1" dirty="0" smtClean="0">
                <a:solidFill>
                  <a:srgbClr val="00B050"/>
                </a:solidFill>
                <a:latin typeface="Arial" pitchFamily="34" charset="0"/>
                <a:cs typeface="Arial" pitchFamily="34" charset="0"/>
              </a:rPr>
              <a:t>Joints Specified by </a:t>
            </a:r>
            <a:r>
              <a:rPr lang="en-US" sz="2400" b="1" dirty="0" smtClean="0">
                <a:solidFill>
                  <a:srgbClr val="00B050"/>
                </a:solidFill>
                <a:latin typeface="Arial" pitchFamily="34" charset="0"/>
                <a:cs typeface="Arial" pitchFamily="34" charset="0"/>
              </a:rPr>
              <a:t>Code</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Floor </a:t>
            </a:r>
            <a:r>
              <a:rPr lang="en-US" sz="2400" b="1" dirty="0" smtClean="0">
                <a:solidFill>
                  <a:srgbClr val="00B050"/>
                </a:solidFill>
                <a:latin typeface="Arial" pitchFamily="34" charset="0"/>
                <a:cs typeface="Arial" pitchFamily="34" charset="0"/>
              </a:rPr>
              <a:t>System </a:t>
            </a:r>
            <a:r>
              <a:rPr lang="en-US" sz="2400" b="1" dirty="0" smtClean="0">
                <a:solidFill>
                  <a:srgbClr val="00B050"/>
                </a:solidFill>
                <a:latin typeface="Arial" pitchFamily="34" charset="0"/>
                <a:cs typeface="Arial" pitchFamily="34" charset="0"/>
              </a:rPr>
              <a:t>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Lateral 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Seismic Analysis</a:t>
            </a:r>
            <a:endParaRPr lang="en-US" sz="2400" b="1" dirty="0" smtClean="0">
              <a:solidFill>
                <a:srgbClr val="00B05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239250" y="88991"/>
            <a:ext cx="18145125" cy="6642009"/>
            <a:chOff x="9239250" y="88991"/>
            <a:chExt cx="18145125" cy="6642009"/>
          </a:xfrm>
        </p:grpSpPr>
        <p:pic>
          <p:nvPicPr>
            <p:cNvPr id="3"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4"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5" name="Group 64"/>
            <p:cNvGrpSpPr/>
            <p:nvPr/>
          </p:nvGrpSpPr>
          <p:grpSpPr>
            <a:xfrm>
              <a:off x="9372600" y="250723"/>
              <a:ext cx="6193536" cy="257686"/>
              <a:chOff x="822325" y="3078477"/>
              <a:chExt cx="6193536" cy="257686"/>
            </a:xfrm>
          </p:grpSpPr>
          <p:sp>
            <p:nvSpPr>
              <p:cNvPr id="8" name="Round Diagonal Corner Rectangle 7"/>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9" name="Round Diagonal Corner Rectangle 8"/>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10" name="Round Diagonal Corner Rectangle 9"/>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11" name="Round Diagonal Corner Rectangle 10"/>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II</a:t>
                </a:r>
                <a:endParaRPr lang="en-US" sz="850" b="1" dirty="0">
                  <a:solidFill>
                    <a:schemeClr val="bg1"/>
                  </a:solidFill>
                </a:endParaRPr>
              </a:p>
            </p:txBody>
          </p:sp>
          <p:sp>
            <p:nvSpPr>
              <p:cNvPr id="12" name="Round Diagonal Corner Rectangle 11"/>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13" name="Round Diagonal Corner Rectangle 12"/>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STRUCTURAL DEPTH</a:t>
                </a:r>
                <a:endParaRPr lang="en-US" sz="850" b="1" dirty="0">
                  <a:solidFill>
                    <a:srgbClr val="FFFF00"/>
                  </a:solidFill>
                </a:endParaRPr>
              </a:p>
            </p:txBody>
          </p:sp>
          <p:sp>
            <p:nvSpPr>
              <p:cNvPr id="15" name="Round Diagonal Corner Rectangle 14"/>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6"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7"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16" name="Group 49"/>
          <p:cNvGrpSpPr/>
          <p:nvPr/>
        </p:nvGrpSpPr>
        <p:grpSpPr>
          <a:xfrm>
            <a:off x="9753600" y="1600200"/>
            <a:ext cx="3634013" cy="197230"/>
            <a:chOff x="332581" y="3202781"/>
            <a:chExt cx="3291840" cy="182880"/>
          </a:xfrm>
        </p:grpSpPr>
        <p:cxnSp>
          <p:nvCxnSpPr>
            <p:cNvPr id="17" name="Straight Connector 16"/>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9829800" y="1343085"/>
            <a:ext cx="7581900" cy="1877437"/>
          </a:xfrm>
          <a:prstGeom prst="rect">
            <a:avLst/>
          </a:prstGeom>
          <a:noFill/>
        </p:spPr>
        <p:txBody>
          <a:bodyPr wrap="square" rtlCol="0">
            <a:spAutoFit/>
          </a:bodyPr>
          <a:lstStyle/>
          <a:p>
            <a:pPr algn="just"/>
            <a:r>
              <a:rPr lang="en-US" sz="2000" b="1" dirty="0" smtClean="0">
                <a:solidFill>
                  <a:srgbClr val="00B050"/>
                </a:solidFill>
                <a:latin typeface="Arial" pitchFamily="34" charset="0"/>
                <a:cs typeface="Arial" pitchFamily="34" charset="0"/>
              </a:rPr>
              <a:t>Structural Depth</a:t>
            </a:r>
          </a:p>
          <a:p>
            <a:pPr algn="just"/>
            <a:endParaRPr lang="en-US" sz="2000" b="1" dirty="0" smtClean="0">
              <a:solidFill>
                <a:srgbClr val="00B050"/>
              </a:solidFill>
              <a:latin typeface="Arial" pitchFamily="34" charset="0"/>
              <a:cs typeface="Arial" pitchFamily="34" charset="0"/>
            </a:endParaRPr>
          </a:p>
          <a:p>
            <a:pPr algn="just"/>
            <a:r>
              <a:rPr lang="en-US" b="1" dirty="0" smtClean="0">
                <a:solidFill>
                  <a:srgbClr val="0070C0"/>
                </a:solidFill>
                <a:latin typeface="Arial" pitchFamily="34" charset="0"/>
                <a:cs typeface="Arial" pitchFamily="34" charset="0"/>
              </a:rPr>
              <a:t>Check for Irregularities Criteria</a:t>
            </a:r>
          </a:p>
          <a:p>
            <a:pPr algn="just"/>
            <a:endParaRPr lang="en-US" sz="2000" b="1" dirty="0" smtClean="0">
              <a:solidFill>
                <a:srgbClr val="00B050"/>
              </a:solidFill>
              <a:latin typeface="Arial" pitchFamily="34" charset="0"/>
              <a:cs typeface="Arial" pitchFamily="34" charset="0"/>
            </a:endParaRPr>
          </a:p>
          <a:p>
            <a:pPr marL="174625" indent="-174625" algn="just"/>
            <a:endParaRPr lang="en-US" dirty="0" smtClean="0">
              <a:latin typeface="Arial" pitchFamily="34" charset="0"/>
              <a:cs typeface="Arial" pitchFamily="34" charset="0"/>
            </a:endParaRPr>
          </a:p>
          <a:p>
            <a:pPr algn="just"/>
            <a:endParaRPr lang="en-US" sz="2000" b="1" dirty="0" smtClean="0">
              <a:solidFill>
                <a:srgbClr val="00B050"/>
              </a:solidFill>
              <a:latin typeface="Arial" pitchFamily="34" charset="0"/>
              <a:cs typeface="Arial" pitchFamily="34" charset="0"/>
            </a:endParaRPr>
          </a:p>
        </p:txBody>
      </p:sp>
      <p:graphicFrame>
        <p:nvGraphicFramePr>
          <p:cNvPr id="20" name="Table 19"/>
          <p:cNvGraphicFramePr>
            <a:graphicFrameLocks noGrp="1"/>
          </p:cNvGraphicFramePr>
          <p:nvPr/>
        </p:nvGraphicFramePr>
        <p:xfrm>
          <a:off x="10553700" y="2514600"/>
          <a:ext cx="6248401" cy="2969895"/>
        </p:xfrm>
        <a:graphic>
          <a:graphicData uri="http://schemas.openxmlformats.org/drawingml/2006/table">
            <a:tbl>
              <a:tblPr/>
              <a:tblGrid>
                <a:gridCol w="1298825"/>
                <a:gridCol w="1907284"/>
                <a:gridCol w="2293420"/>
                <a:gridCol w="748872"/>
              </a:tblGrid>
              <a:tr h="278130">
                <a:tc gridSpan="4">
                  <a:txBody>
                    <a:bodyPr/>
                    <a:lstStyle/>
                    <a:p>
                      <a:pPr algn="ctr" fontAlgn="ctr"/>
                      <a:r>
                        <a:rPr lang="en-US" sz="1500" b="1" i="0" u="none" strike="noStrike" dirty="0">
                          <a:solidFill>
                            <a:srgbClr val="FFFFFF"/>
                          </a:solidFill>
                          <a:latin typeface="Calibri"/>
                        </a:rPr>
                        <a:t>Horizontal Structural Irregularities (Table 12.3.1 ASCE)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78130">
                <a:tc>
                  <a:txBody>
                    <a:bodyPr/>
                    <a:lstStyle/>
                    <a:p>
                      <a:pPr algn="ctr" fontAlgn="ctr"/>
                      <a:r>
                        <a:rPr lang="en-US" sz="1500" b="0" i="0" u="none" strike="noStrike">
                          <a:solidFill>
                            <a:srgbClr val="000000"/>
                          </a:solidFill>
                          <a:latin typeface="Calibri"/>
                        </a:rPr>
                        <a:t>Type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n-US" sz="1500" b="0" i="0" u="none" strike="noStrike">
                          <a:solidFill>
                            <a:srgbClr val="000000"/>
                          </a:solidFill>
                          <a:latin typeface="Calibri"/>
                        </a:rPr>
                        <a:t>Irregularity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n-US" sz="1500" b="0" i="0" u="none" strike="noStrike">
                          <a:solidFill>
                            <a:srgbClr val="000000"/>
                          </a:solidFill>
                          <a:latin typeface="Calibri"/>
                        </a:rPr>
                        <a:t>Varification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n-US" sz="1500" b="0" i="0" u="none" strike="noStrike">
                          <a:solidFill>
                            <a:srgbClr val="000000"/>
                          </a:solidFill>
                          <a:latin typeface="Calibri"/>
                        </a:rPr>
                        <a:t>Status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r>
              <a:tr h="278130">
                <a:tc>
                  <a:txBody>
                    <a:bodyPr/>
                    <a:lstStyle/>
                    <a:p>
                      <a:pPr algn="ctr" fontAlgn="ctr"/>
                      <a:r>
                        <a:rPr lang="en-US" sz="1500" b="0" i="0" u="none" strike="noStrike">
                          <a:solidFill>
                            <a:srgbClr val="000000"/>
                          </a:solidFill>
                          <a:latin typeface="Calibri"/>
                        </a:rPr>
                        <a:t>1a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a:solidFill>
                            <a:srgbClr val="000000"/>
                          </a:solidFill>
                          <a:latin typeface="Calibri"/>
                        </a:rPr>
                        <a:t>Torsional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a:solidFill>
                            <a:srgbClr val="000000"/>
                          </a:solidFill>
                          <a:latin typeface="Calibri"/>
                        </a:rPr>
                        <a:t>Checked with RAM Model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a:solidFill>
                            <a:srgbClr val="000000"/>
                          </a:solidFill>
                          <a:latin typeface="Calibri"/>
                        </a:rPr>
                        <a:t>ok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34390">
                <a:tc>
                  <a:txBody>
                    <a:bodyPr/>
                    <a:lstStyle/>
                    <a:p>
                      <a:pPr algn="ctr" fontAlgn="ctr"/>
                      <a:r>
                        <a:rPr lang="en-US" sz="1500" b="0" i="0" u="none" strike="noStrike" dirty="0">
                          <a:solidFill>
                            <a:srgbClr val="FF0000"/>
                          </a:solidFill>
                          <a:latin typeface="Calibri"/>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FF0000"/>
                          </a:solidFill>
                          <a:latin typeface="Calibri"/>
                        </a:rPr>
                        <a:t>Reentrant Corner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FF0000"/>
                          </a:solidFill>
                          <a:latin typeface="Calibri"/>
                        </a:rPr>
                        <a:t>All over the building - concentration forces at corners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FF0000"/>
                          </a:solidFill>
                          <a:latin typeface="Calibri"/>
                        </a:rPr>
                        <a:t>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130">
                <a:tc>
                  <a:txBody>
                    <a:bodyPr/>
                    <a:lstStyle/>
                    <a:p>
                      <a:pPr algn="ctr" fontAlgn="ctr"/>
                      <a:r>
                        <a:rPr lang="en-US" sz="1500" b="0" i="0" u="none" strike="noStrike">
                          <a:solidFill>
                            <a:srgbClr val="000000"/>
                          </a:solidFill>
                          <a:latin typeface="Calibri"/>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a:solidFill>
                            <a:srgbClr val="000000"/>
                          </a:solidFill>
                          <a:latin typeface="Calibri"/>
                        </a:rPr>
                        <a:t>Diaphragm Discontinuity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a:solidFill>
                            <a:srgbClr val="000000"/>
                          </a:solidFill>
                          <a:latin typeface="Calibri"/>
                        </a:rPr>
                        <a:t>None by inspecting drawings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a:solidFill>
                            <a:srgbClr val="000000"/>
                          </a:solidFill>
                          <a:latin typeface="Calibri"/>
                        </a:rPr>
                        <a:t>ok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8130">
                <a:tc>
                  <a:txBody>
                    <a:bodyPr/>
                    <a:lstStyle/>
                    <a:p>
                      <a:pPr algn="ctr" fontAlgn="ctr"/>
                      <a:r>
                        <a:rPr lang="en-US" sz="1500" b="0" i="0" u="none" strike="noStrike">
                          <a:solidFill>
                            <a:srgbClr val="000000"/>
                          </a:solidFill>
                          <a:latin typeface="Calibri"/>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a:solidFill>
                            <a:srgbClr val="000000"/>
                          </a:solidFill>
                          <a:latin typeface="Calibri"/>
                        </a:rPr>
                        <a:t>Out of Plane Offsets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a:solidFill>
                            <a:srgbClr val="000000"/>
                          </a:solidFill>
                          <a:latin typeface="Calibri"/>
                        </a:rPr>
                        <a:t>None by inspecting drawings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a:solidFill>
                            <a:srgbClr val="000000"/>
                          </a:solidFill>
                          <a:latin typeface="Calibri"/>
                        </a:rPr>
                        <a:t>ok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6260">
                <a:tc>
                  <a:txBody>
                    <a:bodyPr/>
                    <a:lstStyle/>
                    <a:p>
                      <a:pPr algn="ctr" fontAlgn="ctr"/>
                      <a:r>
                        <a:rPr lang="en-US" sz="1500" b="0" i="0" u="none" strike="noStrike" dirty="0">
                          <a:solidFill>
                            <a:srgbClr val="000000"/>
                          </a:solidFill>
                          <a:latin typeface="Calibri"/>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latin typeface="Calibri"/>
                        </a:rPr>
                        <a:t>Non Parallel System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latin typeface="Calibri"/>
                        </a:rPr>
                        <a:t>All lateral resisting systems are parallel to major axis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latin typeface="Calibri"/>
                        </a:rPr>
                        <a:t>ok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21" name="Table 20"/>
          <p:cNvGraphicFramePr>
            <a:graphicFrameLocks noGrp="1"/>
          </p:cNvGraphicFramePr>
          <p:nvPr/>
        </p:nvGraphicFramePr>
        <p:xfrm>
          <a:off x="19773900" y="1638300"/>
          <a:ext cx="5791200" cy="3771898"/>
        </p:xfrm>
        <a:graphic>
          <a:graphicData uri="http://schemas.openxmlformats.org/drawingml/2006/table">
            <a:tbl>
              <a:tblPr/>
              <a:tblGrid>
                <a:gridCol w="1203789"/>
                <a:gridCol w="1767726"/>
                <a:gridCol w="2125609"/>
                <a:gridCol w="694076"/>
              </a:tblGrid>
              <a:tr h="256941">
                <a:tc gridSpan="4">
                  <a:txBody>
                    <a:bodyPr/>
                    <a:lstStyle/>
                    <a:p>
                      <a:pPr algn="ctr" fontAlgn="ctr"/>
                      <a:r>
                        <a:rPr lang="en-US" sz="1500" b="1" i="0" u="none" strike="noStrike" dirty="0">
                          <a:solidFill>
                            <a:srgbClr val="FFFFFF"/>
                          </a:solidFill>
                          <a:latin typeface="Calibri"/>
                        </a:rPr>
                        <a:t>Vertical Structural Irregularities (Table 12.3.2 ASCE)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56941">
                <a:tc>
                  <a:txBody>
                    <a:bodyPr/>
                    <a:lstStyle/>
                    <a:p>
                      <a:pPr algn="ctr" fontAlgn="ctr"/>
                      <a:r>
                        <a:rPr lang="en-US" sz="1500" b="0" i="0" u="none" strike="noStrike" dirty="0">
                          <a:solidFill>
                            <a:srgbClr val="000000"/>
                          </a:solidFill>
                          <a:latin typeface="Calibri"/>
                        </a:rPr>
                        <a:t>Type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n-US" sz="1500" b="0" i="0" u="none" strike="noStrike">
                          <a:solidFill>
                            <a:srgbClr val="000000"/>
                          </a:solidFill>
                          <a:latin typeface="Calibri"/>
                        </a:rPr>
                        <a:t>Irregularity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b"/>
                      <a:r>
                        <a:rPr lang="en-US" sz="1500" b="0" i="0" u="none" strike="noStrike">
                          <a:solidFill>
                            <a:srgbClr val="000000"/>
                          </a:solidFill>
                          <a:latin typeface="Calibri"/>
                        </a:rPr>
                        <a:t>Varification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b"/>
                      <a:r>
                        <a:rPr lang="en-US" sz="1500" b="0" i="0" u="none" strike="noStrike">
                          <a:solidFill>
                            <a:srgbClr val="000000"/>
                          </a:solidFill>
                          <a:latin typeface="Calibri"/>
                        </a:rPr>
                        <a:t>Status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r>
              <a:tr h="750269">
                <a:tc>
                  <a:txBody>
                    <a:bodyPr/>
                    <a:lstStyle/>
                    <a:p>
                      <a:pPr algn="ctr" fontAlgn="ctr"/>
                      <a:r>
                        <a:rPr lang="en-US" sz="1500" b="0" i="0" u="none" strike="noStrike">
                          <a:solidFill>
                            <a:srgbClr val="FF0000"/>
                          </a:solidFill>
                          <a:latin typeface="Calibri"/>
                        </a:rPr>
                        <a:t>1a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FF0000"/>
                          </a:solidFill>
                          <a:latin typeface="Calibri"/>
                        </a:rPr>
                        <a:t>Stiffness‐Soft Story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smtClean="0">
                          <a:solidFill>
                            <a:srgbClr val="FF0000"/>
                          </a:solidFill>
                          <a:latin typeface="Calibri"/>
                        </a:rPr>
                        <a:t>Level</a:t>
                      </a:r>
                      <a:r>
                        <a:rPr lang="en-US" sz="1500" b="0" i="0" u="none" strike="noStrike" baseline="0" dirty="0" smtClean="0">
                          <a:solidFill>
                            <a:srgbClr val="FF0000"/>
                          </a:solidFill>
                          <a:latin typeface="Calibri"/>
                        </a:rPr>
                        <a:t> 6 is a soft story due to varying heights</a:t>
                      </a:r>
                    </a:p>
                    <a:p>
                      <a:pPr algn="ctr" fontAlgn="b"/>
                      <a:endParaRPr lang="en-US" sz="1500" b="0" i="0" u="none" strike="noStrike" dirty="0">
                        <a:solidFill>
                          <a:srgbClr val="FF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US" sz="1500" b="0" i="0" u="none" strike="noStrike" dirty="0" smtClean="0">
                        <a:solidFill>
                          <a:srgbClr val="FF0000"/>
                        </a:solidFill>
                        <a:latin typeface="+mn-lt"/>
                      </a:endParaRPr>
                    </a:p>
                    <a:p>
                      <a:pPr algn="ctr" fontAlgn="b"/>
                      <a:r>
                        <a:rPr lang="en-US" sz="1500" b="0" i="0" u="none" strike="noStrike" dirty="0" smtClean="0">
                          <a:solidFill>
                            <a:srgbClr val="FF0000"/>
                          </a:solidFill>
                          <a:latin typeface="Calibri"/>
                        </a:rPr>
                        <a:t>NG</a:t>
                      </a:r>
                      <a:endParaRPr lang="en-US" sz="1500" b="0" i="0" u="none" strike="noStrike" dirty="0">
                        <a:solidFill>
                          <a:srgbClr val="FF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3605">
                <a:tc>
                  <a:txBody>
                    <a:bodyPr/>
                    <a:lstStyle/>
                    <a:p>
                      <a:pPr algn="ctr" fontAlgn="ctr"/>
                      <a:r>
                        <a:rPr lang="en-US" sz="1500" b="0" i="0" u="none" strike="noStrike">
                          <a:solidFill>
                            <a:srgbClr val="000000"/>
                          </a:solidFill>
                          <a:latin typeface="Calibri"/>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latin typeface="Calibri"/>
                        </a:rPr>
                        <a:t>Weight (Mass)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Calibri"/>
                        </a:rPr>
                        <a:t>calculated weight of each story and is fine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Calibri"/>
                        </a:rPr>
                        <a:t>ok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6941">
                <a:tc>
                  <a:txBody>
                    <a:bodyPr/>
                    <a:lstStyle/>
                    <a:p>
                      <a:pPr algn="ctr" fontAlgn="ctr"/>
                      <a:r>
                        <a:rPr lang="en-US" sz="1500" b="0" i="0" u="none" strike="noStrike">
                          <a:solidFill>
                            <a:srgbClr val="000000"/>
                          </a:solidFill>
                          <a:latin typeface="Calibri"/>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latin typeface="Calibri"/>
                        </a:rPr>
                        <a:t>Vertical Geometric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Calibri"/>
                        </a:rPr>
                        <a:t>(66/51)=1.29 &lt; 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Calibri"/>
                        </a:rPr>
                        <a:t>ok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43596">
                <a:tc>
                  <a:txBody>
                    <a:bodyPr/>
                    <a:lstStyle/>
                    <a:p>
                      <a:pPr algn="ctr" fontAlgn="ctr"/>
                      <a:r>
                        <a:rPr lang="en-US" sz="1500" b="0" i="0" u="none" strike="noStrike">
                          <a:solidFill>
                            <a:srgbClr val="000000"/>
                          </a:solidFill>
                          <a:latin typeface="Calibri"/>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dirty="0">
                          <a:solidFill>
                            <a:srgbClr val="000000"/>
                          </a:solidFill>
                          <a:latin typeface="Calibri"/>
                        </a:rPr>
                        <a:t>In-Plane Discontinuity of Vertical Lateral Force Resisting Elements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Calibri"/>
                        </a:rPr>
                        <a:t>No by drawing speculations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Calibri"/>
                        </a:rPr>
                        <a:t>ok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3605">
                <a:tc>
                  <a:txBody>
                    <a:bodyPr/>
                    <a:lstStyle/>
                    <a:p>
                      <a:pPr algn="ctr" fontAlgn="ctr"/>
                      <a:r>
                        <a:rPr lang="en-US" sz="1500" b="0" i="0" u="none" strike="noStrike">
                          <a:solidFill>
                            <a:srgbClr val="000000"/>
                          </a:solidFill>
                          <a:latin typeface="Calibri"/>
                        </a:rPr>
                        <a:t>5a, 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500" b="0" i="0" u="none" strike="noStrike">
                          <a:solidFill>
                            <a:srgbClr val="000000"/>
                          </a:solidFill>
                          <a:latin typeface="Calibri"/>
                        </a:rPr>
                        <a:t>Discontinuity on Lateral Strength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Calibri"/>
                        </a:rPr>
                        <a:t>Lateral system runs continuously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Calibri"/>
                        </a:rPr>
                        <a:t>ok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pSp>
        <p:nvGrpSpPr>
          <p:cNvPr id="22" name="Group 72"/>
          <p:cNvGrpSpPr/>
          <p:nvPr/>
        </p:nvGrpSpPr>
        <p:grpSpPr>
          <a:xfrm>
            <a:off x="125485" y="190500"/>
            <a:ext cx="8960602" cy="6555049"/>
            <a:chOff x="237671" y="268288"/>
            <a:chExt cx="9177792" cy="6627166"/>
          </a:xfrm>
        </p:grpSpPr>
        <p:grpSp>
          <p:nvGrpSpPr>
            <p:cNvPr id="23" name="Group 92"/>
            <p:cNvGrpSpPr>
              <a:grpSpLocks/>
            </p:cNvGrpSpPr>
            <p:nvPr/>
          </p:nvGrpSpPr>
          <p:grpSpPr bwMode="auto">
            <a:xfrm>
              <a:off x="5110163" y="395288"/>
              <a:ext cx="981075" cy="565150"/>
              <a:chOff x="3783921" y="107661"/>
              <a:chExt cx="981075" cy="565150"/>
            </a:xfrm>
          </p:grpSpPr>
          <p:grpSp>
            <p:nvGrpSpPr>
              <p:cNvPr id="66" name="Group 192"/>
              <p:cNvGrpSpPr>
                <a:grpSpLocks/>
              </p:cNvGrpSpPr>
              <p:nvPr/>
            </p:nvGrpSpPr>
            <p:grpSpPr bwMode="auto">
              <a:xfrm>
                <a:off x="3895165" y="227150"/>
                <a:ext cx="762000" cy="339866"/>
                <a:chOff x="-1211605" y="3738092"/>
                <a:chExt cx="990600" cy="381000"/>
              </a:xfrm>
            </p:grpSpPr>
            <p:sp>
              <p:nvSpPr>
                <p:cNvPr id="69"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70"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67" name="Oval 66"/>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8" name="Oval 67"/>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24" name="Group 129"/>
            <p:cNvGrpSpPr>
              <a:grpSpLocks/>
            </p:cNvGrpSpPr>
            <p:nvPr/>
          </p:nvGrpSpPr>
          <p:grpSpPr bwMode="auto">
            <a:xfrm>
              <a:off x="5905500" y="268288"/>
              <a:ext cx="3509963" cy="6563666"/>
              <a:chOff x="12107211" y="457658"/>
              <a:chExt cx="3509963" cy="6563666"/>
            </a:xfrm>
          </p:grpSpPr>
          <p:sp>
            <p:nvSpPr>
              <p:cNvPr id="55" name="Freeform 54"/>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6" name="Cube 55"/>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Cube 56"/>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Cube 57"/>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Oval 58"/>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0" name="Oval 59"/>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1" name="Cube 60"/>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2" name="Group 30"/>
              <p:cNvGrpSpPr>
                <a:grpSpLocks/>
              </p:cNvGrpSpPr>
              <p:nvPr/>
            </p:nvGrpSpPr>
            <p:grpSpPr bwMode="auto">
              <a:xfrm>
                <a:off x="12259611" y="683083"/>
                <a:ext cx="3357563" cy="390881"/>
                <a:chOff x="3502961" y="562432"/>
                <a:chExt cx="3357563" cy="390881"/>
              </a:xfrm>
            </p:grpSpPr>
            <p:sp>
              <p:nvSpPr>
                <p:cNvPr id="64" name="Freeform 63"/>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65" name="Straight Connector 64"/>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3" name="Freeform 62"/>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5" name="Cube 24"/>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Cube 25"/>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Freeform 26"/>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 name="Cube 27"/>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Cube 28"/>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Cube 29"/>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Cube 30"/>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Cube 31"/>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3" name="Group 115"/>
            <p:cNvGrpSpPr>
              <a:grpSpLocks/>
            </p:cNvGrpSpPr>
            <p:nvPr/>
          </p:nvGrpSpPr>
          <p:grpSpPr bwMode="auto">
            <a:xfrm>
              <a:off x="1152133" y="493203"/>
              <a:ext cx="445311" cy="377825"/>
              <a:chOff x="-1893507" y="211926"/>
              <a:chExt cx="445311" cy="377825"/>
            </a:xfrm>
          </p:grpSpPr>
          <p:sp>
            <p:nvSpPr>
              <p:cNvPr id="47" name="Oval 46"/>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8" name="Oval 47"/>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9" name="Oval 48"/>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0" name="Oval 49"/>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1" name="Oval 50"/>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 name="Oval 51"/>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Oval 52"/>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Oval 53"/>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4" name="Cube 33"/>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Cube 34"/>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37" name="Group 116"/>
            <p:cNvGrpSpPr>
              <a:grpSpLocks/>
            </p:cNvGrpSpPr>
            <p:nvPr/>
          </p:nvGrpSpPr>
          <p:grpSpPr bwMode="auto">
            <a:xfrm>
              <a:off x="1790700" y="281277"/>
              <a:ext cx="3124200" cy="730150"/>
              <a:chOff x="-3107460" y="1653540"/>
              <a:chExt cx="3124200" cy="730150"/>
            </a:xfrm>
          </p:grpSpPr>
          <p:grpSp>
            <p:nvGrpSpPr>
              <p:cNvPr id="43" name="Group 58"/>
              <p:cNvGrpSpPr>
                <a:grpSpLocks/>
              </p:cNvGrpSpPr>
              <p:nvPr/>
            </p:nvGrpSpPr>
            <p:grpSpPr bwMode="auto">
              <a:xfrm>
                <a:off x="-3107460" y="1653540"/>
                <a:ext cx="3124200" cy="587375"/>
                <a:chOff x="5451708" y="475726"/>
                <a:chExt cx="4495800" cy="586880"/>
              </a:xfrm>
            </p:grpSpPr>
            <p:sp>
              <p:nvSpPr>
                <p:cNvPr id="45"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46" name="Straight Connector 45"/>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4"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38" name="Oval 37"/>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 name="Freeform 38"/>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0"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41" name="Straight Connector 40"/>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71" name="Rounded Rectangle 70"/>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2" name="Rectangle 71"/>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73" name="Group 72"/>
          <p:cNvGrpSpPr/>
          <p:nvPr/>
        </p:nvGrpSpPr>
        <p:grpSpPr>
          <a:xfrm>
            <a:off x="280982" y="2095500"/>
            <a:ext cx="1319218" cy="2628900"/>
            <a:chOff x="8648700" y="7200900"/>
            <a:chExt cx="1319218" cy="2628900"/>
          </a:xfrm>
        </p:grpSpPr>
        <p:sp>
          <p:nvSpPr>
            <p:cNvPr id="74" name="Round Diagonal Corner Rectangle 73"/>
            <p:cNvSpPr/>
            <p:nvPr/>
          </p:nvSpPr>
          <p:spPr bwMode="auto">
            <a:xfrm>
              <a:off x="8648700" y="9105900"/>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75" name="Round Diagonal Corner Rectangle 74"/>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76" name="Round Diagonal Corner Rectangle 75"/>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77" name="Round Diagonal Corner Rectangle 76"/>
            <p:cNvSpPr/>
            <p:nvPr/>
          </p:nvSpPr>
          <p:spPr bwMode="auto">
            <a:xfrm>
              <a:off x="8648700" y="7956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78" name="Round Diagonal Corner Rectangle 77"/>
            <p:cNvSpPr/>
            <p:nvPr/>
          </p:nvSpPr>
          <p:spPr bwMode="auto">
            <a:xfrm>
              <a:off x="8648700" y="8337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79" name="Round Diagonal Corner Rectangle 78"/>
            <p:cNvSpPr/>
            <p:nvPr/>
          </p:nvSpPr>
          <p:spPr bwMode="auto">
            <a:xfrm>
              <a:off x="8648700" y="8718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80" name="Round Diagonal Corner Rectangle 79"/>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81" name="Frame 80"/>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Rounded Rectangle 81"/>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83" name="Group 85"/>
          <p:cNvGrpSpPr/>
          <p:nvPr/>
        </p:nvGrpSpPr>
        <p:grpSpPr>
          <a:xfrm>
            <a:off x="1438728" y="1406236"/>
            <a:ext cx="7629073" cy="4038600"/>
            <a:chOff x="1477285" y="1041943"/>
            <a:chExt cx="7133315" cy="4249324"/>
          </a:xfrm>
        </p:grpSpPr>
        <p:sp>
          <p:nvSpPr>
            <p:cNvPr id="84" name="Freeform 83"/>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5" name="Freeform 84"/>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86" name="TextBox 85"/>
          <p:cNvSpPr txBox="1"/>
          <p:nvPr/>
        </p:nvSpPr>
        <p:spPr>
          <a:xfrm>
            <a:off x="1866900" y="1905001"/>
            <a:ext cx="6210300" cy="2308324"/>
          </a:xfrm>
          <a:prstGeom prst="rect">
            <a:avLst/>
          </a:prstGeom>
          <a:noFill/>
        </p:spPr>
        <p:txBody>
          <a:bodyPr wrap="square" rtlCol="0">
            <a:spAutoFit/>
          </a:bodyPr>
          <a:lstStyle/>
          <a:p>
            <a:pPr marL="171450" indent="-171450">
              <a:buFont typeface="Arial" pitchFamily="34" charset="0"/>
              <a:buChar char="•"/>
            </a:pPr>
            <a:r>
              <a:rPr lang="en-US" sz="2400" b="1" dirty="0" smtClean="0">
                <a:solidFill>
                  <a:srgbClr val="00B050"/>
                </a:solidFill>
                <a:latin typeface="Arial" pitchFamily="34" charset="0"/>
                <a:cs typeface="Arial" pitchFamily="34" charset="0"/>
              </a:rPr>
              <a:t>Goals and Criteria</a:t>
            </a: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r>
              <a:rPr lang="en-US" sz="2400" b="1" dirty="0" smtClean="0">
                <a:solidFill>
                  <a:srgbClr val="00B050"/>
                </a:solidFill>
                <a:latin typeface="Arial" pitchFamily="34" charset="0"/>
                <a:cs typeface="Arial" pitchFamily="34" charset="0"/>
              </a:rPr>
              <a:t>Placement </a:t>
            </a:r>
            <a:r>
              <a:rPr lang="en-US" sz="2400" b="1" dirty="0" smtClean="0">
                <a:solidFill>
                  <a:srgbClr val="00B050"/>
                </a:solidFill>
                <a:latin typeface="Arial" pitchFamily="34" charset="0"/>
                <a:cs typeface="Arial" pitchFamily="34" charset="0"/>
              </a:rPr>
              <a:t>of Expansion </a:t>
            </a:r>
            <a:r>
              <a:rPr lang="en-US" sz="2400" b="1" dirty="0" smtClean="0">
                <a:solidFill>
                  <a:srgbClr val="00B050"/>
                </a:solidFill>
                <a:latin typeface="Arial" pitchFamily="34" charset="0"/>
                <a:cs typeface="Arial" pitchFamily="34" charset="0"/>
              </a:rPr>
              <a:t>Joints</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Expansion </a:t>
            </a:r>
            <a:r>
              <a:rPr lang="en-US" sz="2400" b="1" dirty="0" smtClean="0">
                <a:solidFill>
                  <a:srgbClr val="00B050"/>
                </a:solidFill>
                <a:latin typeface="Arial" pitchFamily="34" charset="0"/>
                <a:cs typeface="Arial" pitchFamily="34" charset="0"/>
              </a:rPr>
              <a:t>Joints Specified by </a:t>
            </a:r>
            <a:r>
              <a:rPr lang="en-US" sz="2400" b="1" dirty="0" smtClean="0">
                <a:solidFill>
                  <a:srgbClr val="00B050"/>
                </a:solidFill>
                <a:latin typeface="Arial" pitchFamily="34" charset="0"/>
                <a:cs typeface="Arial" pitchFamily="34" charset="0"/>
              </a:rPr>
              <a:t>Code</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Floor </a:t>
            </a:r>
            <a:r>
              <a:rPr lang="en-US" sz="2400" b="1" dirty="0" smtClean="0">
                <a:solidFill>
                  <a:srgbClr val="00B050"/>
                </a:solidFill>
                <a:latin typeface="Arial" pitchFamily="34" charset="0"/>
                <a:cs typeface="Arial" pitchFamily="34" charset="0"/>
              </a:rPr>
              <a:t>System </a:t>
            </a:r>
            <a:r>
              <a:rPr lang="en-US" sz="2400" b="1" dirty="0" smtClean="0">
                <a:solidFill>
                  <a:srgbClr val="00B050"/>
                </a:solidFill>
                <a:latin typeface="Arial" pitchFamily="34" charset="0"/>
                <a:cs typeface="Arial" pitchFamily="34" charset="0"/>
              </a:rPr>
              <a:t>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Lateral 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Seismic Analysis</a:t>
            </a:r>
            <a:endParaRPr lang="en-US" sz="2400" b="1" dirty="0" smtClean="0">
              <a:solidFill>
                <a:srgbClr val="00B05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p:cNvGrpSpPr/>
          <p:nvPr/>
        </p:nvGrpSpPr>
        <p:grpSpPr>
          <a:xfrm>
            <a:off x="9239250" y="88991"/>
            <a:ext cx="18145125" cy="6642009"/>
            <a:chOff x="9239250" y="88991"/>
            <a:chExt cx="18145125" cy="6642009"/>
          </a:xfrm>
        </p:grpSpPr>
        <p:pic>
          <p:nvPicPr>
            <p:cNvPr id="63"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64"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65" name="Group 64"/>
            <p:cNvGrpSpPr/>
            <p:nvPr/>
          </p:nvGrpSpPr>
          <p:grpSpPr>
            <a:xfrm>
              <a:off x="9372600" y="250723"/>
              <a:ext cx="6193536" cy="257686"/>
              <a:chOff x="822325" y="3078477"/>
              <a:chExt cx="6193536" cy="257686"/>
            </a:xfrm>
          </p:grpSpPr>
          <p:sp>
            <p:nvSpPr>
              <p:cNvPr id="66" name="Round Diagonal Corner Rectangle 65"/>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INTRODUCTION</a:t>
                </a:r>
                <a:endParaRPr lang="en-US" sz="850" b="1" dirty="0">
                  <a:solidFill>
                    <a:srgbClr val="FFFF00"/>
                  </a:solidFill>
                </a:endParaRPr>
              </a:p>
            </p:txBody>
          </p:sp>
          <p:sp>
            <p:nvSpPr>
              <p:cNvPr id="67" name="Round Diagonal Corner Rectangle 66"/>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68" name="Round Diagonal Corner Rectangle 67"/>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69" name="Round Diagonal Corner Rectangle 68"/>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II</a:t>
                </a:r>
                <a:endParaRPr lang="en-US" sz="850" b="1" dirty="0">
                  <a:solidFill>
                    <a:schemeClr val="bg1"/>
                  </a:solidFill>
                </a:endParaRPr>
              </a:p>
            </p:txBody>
          </p:sp>
          <p:sp>
            <p:nvSpPr>
              <p:cNvPr id="71" name="Round Diagonal Corner Rectangle 70"/>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72" name="Round Diagonal Corner Rectangle 71"/>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STRUCTURAL DEPTH</a:t>
                </a:r>
                <a:endParaRPr lang="en-US" sz="850" b="1" dirty="0">
                  <a:solidFill>
                    <a:schemeClr val="bg1"/>
                  </a:solidFill>
                </a:endParaRPr>
              </a:p>
            </p:txBody>
          </p:sp>
          <p:sp>
            <p:nvSpPr>
              <p:cNvPr id="74" name="Round Diagonal Corner Rectangle 73"/>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75"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76"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sp>
        <p:nvSpPr>
          <p:cNvPr id="49" name="TextBox 48"/>
          <p:cNvSpPr txBox="1"/>
          <p:nvPr/>
        </p:nvSpPr>
        <p:spPr>
          <a:xfrm>
            <a:off x="9829800" y="1371600"/>
            <a:ext cx="7772400" cy="2092881"/>
          </a:xfrm>
          <a:prstGeom prst="rect">
            <a:avLst/>
          </a:prstGeom>
          <a:noFill/>
        </p:spPr>
        <p:txBody>
          <a:bodyPr wrap="square" rtlCol="0">
            <a:spAutoFit/>
          </a:bodyPr>
          <a:lstStyle/>
          <a:p>
            <a:pPr algn="just"/>
            <a:r>
              <a:rPr lang="en-US" sz="2000" b="1" dirty="0" smtClean="0">
                <a:solidFill>
                  <a:srgbClr val="00B050"/>
                </a:solidFill>
                <a:latin typeface="Arial" pitchFamily="34" charset="0"/>
                <a:cs typeface="Arial" pitchFamily="34" charset="0"/>
              </a:rPr>
              <a:t>Building Usage</a:t>
            </a:r>
          </a:p>
          <a:p>
            <a:pPr algn="just"/>
            <a:endParaRPr lang="en-US" dirty="0" smtClean="0">
              <a:latin typeface="Arial" pitchFamily="34" charset="0"/>
              <a:cs typeface="Arial" pitchFamily="34" charset="0"/>
            </a:endParaRPr>
          </a:p>
          <a:p>
            <a:pPr algn="just">
              <a:buFont typeface="Arial" pitchFamily="34" charset="0"/>
              <a:buChar char="•"/>
            </a:pPr>
            <a:r>
              <a:rPr lang="en-US" dirty="0" smtClean="0">
                <a:latin typeface="Arial" pitchFamily="34" charset="0"/>
                <a:cs typeface="Arial" pitchFamily="34" charset="0"/>
              </a:rPr>
              <a:t> The building site is located between a residential and commercial  </a:t>
            </a:r>
          </a:p>
          <a:p>
            <a:pPr algn="just"/>
            <a:r>
              <a:rPr lang="en-US" dirty="0" smtClean="0">
                <a:latin typeface="Arial" pitchFamily="34" charset="0"/>
                <a:cs typeface="Arial" pitchFamily="34" charset="0"/>
              </a:rPr>
              <a:t>   zone.  </a:t>
            </a:r>
          </a:p>
          <a:p>
            <a:pPr algn="just">
              <a:buFont typeface="Arial" pitchFamily="34" charset="0"/>
              <a:buChar char="•"/>
            </a:pPr>
            <a:endParaRPr lang="en-US" dirty="0" smtClean="0">
              <a:latin typeface="Arial" pitchFamily="34" charset="0"/>
              <a:cs typeface="Arial" pitchFamily="34" charset="0"/>
            </a:endParaRPr>
          </a:p>
          <a:p>
            <a:pPr algn="just">
              <a:buFont typeface="Arial" pitchFamily="34" charset="0"/>
              <a:buChar char="•"/>
            </a:pPr>
            <a:r>
              <a:rPr lang="en-US" dirty="0" smtClean="0">
                <a:latin typeface="Arial" pitchFamily="34" charset="0"/>
                <a:cs typeface="Arial" pitchFamily="34" charset="0"/>
              </a:rPr>
              <a:t> The building is continuous care retirement center (CCRC)</a:t>
            </a:r>
          </a:p>
          <a:p>
            <a:pPr algn="just"/>
            <a:endParaRPr lang="en-US" sz="2000" dirty="0" smtClean="0">
              <a:latin typeface="Arial" pitchFamily="34" charset="0"/>
              <a:cs typeface="Arial" pitchFamily="34" charset="0"/>
            </a:endParaRPr>
          </a:p>
        </p:txBody>
      </p:sp>
      <p:grpSp>
        <p:nvGrpSpPr>
          <p:cNvPr id="3" name="Group 49"/>
          <p:cNvGrpSpPr/>
          <p:nvPr/>
        </p:nvGrpSpPr>
        <p:grpSpPr>
          <a:xfrm>
            <a:off x="9753600" y="1600200"/>
            <a:ext cx="3634013" cy="197230"/>
            <a:chOff x="332581" y="3202781"/>
            <a:chExt cx="3291840" cy="182880"/>
          </a:xfrm>
        </p:grpSpPr>
        <p:cxnSp>
          <p:nvCxnSpPr>
            <p:cNvPr id="56" name="Straight Connector 55"/>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18973800" y="1447800"/>
            <a:ext cx="4819650" cy="4677279"/>
            <a:chOff x="2495550" y="3286125"/>
            <a:chExt cx="4819650" cy="4677279"/>
          </a:xfrm>
        </p:grpSpPr>
        <p:pic>
          <p:nvPicPr>
            <p:cNvPr id="24" name="Picture 2"/>
            <p:cNvPicPr>
              <a:picLocks noChangeAspect="1" noChangeArrowheads="1"/>
            </p:cNvPicPr>
            <p:nvPr/>
          </p:nvPicPr>
          <p:blipFill>
            <a:blip r:embed="rId6">
              <a:lum contrast="-3000"/>
            </a:blip>
            <a:srcRect l="62277" t="23438" r="-3956" b="30252"/>
            <a:stretch>
              <a:fillRect/>
            </a:stretch>
          </p:blipFill>
          <p:spPr bwMode="auto">
            <a:xfrm>
              <a:off x="2514600" y="3286125"/>
              <a:ext cx="4800600" cy="2133600"/>
            </a:xfrm>
            <a:prstGeom prst="rect">
              <a:avLst/>
            </a:prstGeom>
            <a:noFill/>
            <a:ln w="9525">
              <a:solidFill>
                <a:schemeClr val="bg1">
                  <a:lumMod val="65000"/>
                </a:schemeClr>
              </a:solidFill>
              <a:miter lim="800000"/>
              <a:headEnd/>
              <a:tailEnd/>
            </a:ln>
            <a:effectLst/>
          </p:spPr>
        </p:pic>
        <p:sp>
          <p:nvSpPr>
            <p:cNvPr id="25" name="5-Point Star 24"/>
            <p:cNvSpPr/>
            <p:nvPr/>
          </p:nvSpPr>
          <p:spPr>
            <a:xfrm>
              <a:off x="4086225" y="4489450"/>
              <a:ext cx="76200" cy="762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810000" y="4038600"/>
              <a:ext cx="990600" cy="609600"/>
            </a:xfrm>
            <a:prstGeom prst="rect">
              <a:avLst/>
            </a:prstGeom>
            <a:noFill/>
            <a:ln>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rot="5400000">
              <a:off x="2381250" y="4143375"/>
              <a:ext cx="1524000" cy="1295400"/>
            </a:xfrm>
            <a:prstGeom prst="line">
              <a:avLst/>
            </a:prstGeom>
            <a:ln w="28575">
              <a:solidFill>
                <a:schemeClr val="accent5">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1562100" y="5676900"/>
              <a:ext cx="3276600" cy="1219200"/>
            </a:xfrm>
            <a:prstGeom prst="line">
              <a:avLst/>
            </a:prstGeom>
            <a:ln w="28575">
              <a:solidFill>
                <a:schemeClr val="accent5">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4419600" y="5029200"/>
              <a:ext cx="3276600" cy="2514600"/>
            </a:xfrm>
            <a:prstGeom prst="line">
              <a:avLst/>
            </a:prstGeom>
            <a:ln w="28575">
              <a:solidFill>
                <a:schemeClr val="accent5">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30" name="Picture 7" descr="\\aep.coeaccess.psu.edu\profiles$\dpt5001\Desktop\King Farm Location.jpg"/>
            <p:cNvPicPr>
              <a:picLocks noChangeAspect="1" noChangeArrowheads="1"/>
            </p:cNvPicPr>
            <p:nvPr/>
          </p:nvPicPr>
          <p:blipFill>
            <a:blip r:embed="rId7"/>
            <a:srcRect/>
            <a:stretch>
              <a:fillRect/>
            </a:stretch>
          </p:blipFill>
          <p:spPr bwMode="auto">
            <a:xfrm>
              <a:off x="2514600" y="5558566"/>
              <a:ext cx="4800600" cy="2404838"/>
            </a:xfrm>
            <a:prstGeom prst="rect">
              <a:avLst/>
            </a:prstGeom>
            <a:ln w="19050">
              <a:solidFill>
                <a:schemeClr val="accent1">
                  <a:lumMod val="40000"/>
                  <a:lumOff val="60000"/>
                </a:schemeClr>
              </a:solidFill>
              <a:prstDash val="dash"/>
            </a:ln>
            <a:effectLst>
              <a:outerShdw blurRad="292100" dist="139700" dir="2700000" algn="tl" rotWithShape="0">
                <a:srgbClr val="333333">
                  <a:alpha val="65000"/>
                </a:srgbClr>
              </a:outerShdw>
            </a:effectLst>
          </p:spPr>
        </p:pic>
        <p:pic>
          <p:nvPicPr>
            <p:cNvPr id="31" name="Picture 3"/>
            <p:cNvPicPr>
              <a:picLocks noChangeAspect="1" noChangeArrowheads="1"/>
            </p:cNvPicPr>
            <p:nvPr/>
          </p:nvPicPr>
          <p:blipFill>
            <a:blip r:embed="rId8"/>
            <a:srcRect l="75625" t="21639" r="7187" b="36586"/>
            <a:stretch>
              <a:fillRect/>
            </a:stretch>
          </p:blipFill>
          <p:spPr bwMode="auto">
            <a:xfrm>
              <a:off x="5181600" y="3343275"/>
              <a:ext cx="2057400" cy="2000250"/>
            </a:xfrm>
            <a:prstGeom prst="rect">
              <a:avLst/>
            </a:prstGeom>
            <a:noFill/>
            <a:ln w="9525">
              <a:noFill/>
              <a:miter lim="800000"/>
              <a:headEnd/>
              <a:tailEnd/>
            </a:ln>
            <a:effectLst/>
          </p:spPr>
        </p:pic>
        <p:cxnSp>
          <p:nvCxnSpPr>
            <p:cNvPr id="32" name="Straight Connector 31"/>
            <p:cNvCxnSpPr/>
            <p:nvPr/>
          </p:nvCxnSpPr>
          <p:spPr>
            <a:xfrm>
              <a:off x="4800600" y="4038600"/>
              <a:ext cx="2514600" cy="1524000"/>
            </a:xfrm>
            <a:prstGeom prst="line">
              <a:avLst/>
            </a:prstGeom>
            <a:ln w="28575">
              <a:solidFill>
                <a:schemeClr val="accent5">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10058400" y="2971800"/>
            <a:ext cx="3695700" cy="3170099"/>
          </a:xfrm>
          <a:prstGeom prst="rect">
            <a:avLst/>
          </a:prstGeom>
          <a:noFill/>
        </p:spPr>
        <p:txBody>
          <a:bodyPr wrap="square" rtlCol="0">
            <a:spAutoFit/>
          </a:bodyPr>
          <a:lstStyle/>
          <a:p>
            <a:pPr lvl="0"/>
            <a:endParaRPr lang="en-US" sz="1500" b="1" i="1" dirty="0" smtClean="0">
              <a:solidFill>
                <a:schemeClr val="tx2">
                  <a:lumMod val="60000"/>
                  <a:lumOff val="40000"/>
                </a:schemeClr>
              </a:solidFill>
              <a:latin typeface="Arial" pitchFamily="34" charset="0"/>
              <a:cs typeface="Arial" pitchFamily="34" charset="0"/>
            </a:endParaRPr>
          </a:p>
          <a:p>
            <a:r>
              <a:rPr lang="en-US" sz="1500" b="1" dirty="0" smtClean="0">
                <a:solidFill>
                  <a:srgbClr val="0070C0"/>
                </a:solidFill>
                <a:latin typeface="Arial" pitchFamily="34" charset="0"/>
                <a:cs typeface="Arial" pitchFamily="34" charset="0"/>
              </a:rPr>
              <a:t>Features: (living units and rec. rooms)</a:t>
            </a:r>
            <a:r>
              <a:rPr lang="en-US" sz="1500" dirty="0" smtClean="0">
                <a:solidFill>
                  <a:srgbClr val="0070C0"/>
                </a:solidFill>
                <a:latin typeface="Arial" pitchFamily="34" charset="0"/>
                <a:cs typeface="Arial" pitchFamily="34" charset="0"/>
              </a:rPr>
              <a:t> </a:t>
            </a:r>
          </a:p>
          <a:p>
            <a:r>
              <a:rPr lang="en-US" sz="1500" b="1" dirty="0" smtClean="0">
                <a:solidFill>
                  <a:srgbClr val="00B050"/>
                </a:solidFill>
                <a:latin typeface="Arial" pitchFamily="34" charset="0"/>
                <a:cs typeface="Arial" pitchFamily="34" charset="0"/>
              </a:rPr>
              <a:t> </a:t>
            </a:r>
            <a:r>
              <a:rPr lang="en-US" sz="1500" b="1" dirty="0" smtClean="0">
                <a:latin typeface="Arial" pitchFamily="34" charset="0"/>
                <a:cs typeface="Arial" pitchFamily="34" charset="0"/>
              </a:rPr>
              <a:t> </a:t>
            </a:r>
          </a:p>
          <a:p>
            <a:pPr marL="114300">
              <a:buFont typeface="Arial" pitchFamily="34" charset="0"/>
              <a:buChar char="•"/>
            </a:pPr>
            <a:r>
              <a:rPr lang="en-US" sz="1500" b="1" dirty="0" smtClean="0">
                <a:latin typeface="Arial" pitchFamily="34" charset="0"/>
                <a:cs typeface="Arial" pitchFamily="34" charset="0"/>
              </a:rPr>
              <a:t>  </a:t>
            </a:r>
            <a:r>
              <a:rPr lang="en-US" sz="1500" dirty="0" smtClean="0">
                <a:latin typeface="Arial" pitchFamily="34" charset="0"/>
                <a:cs typeface="Arial" pitchFamily="34" charset="0"/>
              </a:rPr>
              <a:t>244 Independent living units </a:t>
            </a:r>
          </a:p>
          <a:p>
            <a:pPr marL="114300">
              <a:buFont typeface="Arial" pitchFamily="34" charset="0"/>
              <a:buChar char="•"/>
            </a:pPr>
            <a:r>
              <a:rPr lang="en-US" sz="1500" dirty="0" smtClean="0">
                <a:latin typeface="Arial" pitchFamily="34" charset="0"/>
                <a:cs typeface="Arial" pitchFamily="34" charset="0"/>
              </a:rPr>
              <a:t>  43 Assisted living units </a:t>
            </a:r>
          </a:p>
          <a:p>
            <a:pPr marL="114300">
              <a:buFont typeface="Arial" pitchFamily="34" charset="0"/>
              <a:buChar char="•"/>
            </a:pPr>
            <a:r>
              <a:rPr lang="en-US" sz="1500" dirty="0" smtClean="0">
                <a:latin typeface="Arial" pitchFamily="34" charset="0"/>
                <a:cs typeface="Arial" pitchFamily="34" charset="0"/>
              </a:rPr>
              <a:t>  16 Skilled nursing units </a:t>
            </a:r>
          </a:p>
          <a:p>
            <a:pPr marL="114300">
              <a:buFont typeface="Arial" pitchFamily="34" charset="0"/>
              <a:buChar char="•"/>
            </a:pPr>
            <a:r>
              <a:rPr lang="en-US" sz="1500" dirty="0" smtClean="0">
                <a:latin typeface="Arial" pitchFamily="34" charset="0"/>
                <a:cs typeface="Arial" pitchFamily="34" charset="0"/>
              </a:rPr>
              <a:t>  10 Dementia units </a:t>
            </a:r>
          </a:p>
          <a:p>
            <a:pPr marL="114300">
              <a:buFont typeface="Arial" pitchFamily="34" charset="0"/>
              <a:buChar char="•"/>
            </a:pPr>
            <a:r>
              <a:rPr lang="en-US" sz="1500" dirty="0" smtClean="0">
                <a:latin typeface="Arial" pitchFamily="34" charset="0"/>
                <a:cs typeface="Arial" pitchFamily="34" charset="0"/>
              </a:rPr>
              <a:t>  A theater room </a:t>
            </a:r>
          </a:p>
          <a:p>
            <a:pPr marL="114300">
              <a:buFont typeface="Arial" pitchFamily="34" charset="0"/>
              <a:buChar char="•"/>
            </a:pPr>
            <a:r>
              <a:rPr lang="en-US" sz="1500" dirty="0" smtClean="0">
                <a:latin typeface="Arial" pitchFamily="34" charset="0"/>
                <a:cs typeface="Arial" pitchFamily="34" charset="0"/>
              </a:rPr>
              <a:t>  A swimming pool </a:t>
            </a:r>
          </a:p>
          <a:p>
            <a:pPr marL="114300">
              <a:buFont typeface="Arial" pitchFamily="34" charset="0"/>
              <a:buChar char="•"/>
            </a:pPr>
            <a:r>
              <a:rPr lang="en-US" sz="1500" dirty="0" smtClean="0">
                <a:latin typeface="Arial" pitchFamily="34" charset="0"/>
                <a:cs typeface="Arial" pitchFamily="34" charset="0"/>
              </a:rPr>
              <a:t>  A tennis court </a:t>
            </a:r>
          </a:p>
          <a:p>
            <a:pPr marL="114300">
              <a:buFont typeface="Arial" pitchFamily="34" charset="0"/>
              <a:buChar char="•"/>
            </a:pPr>
            <a:r>
              <a:rPr lang="en-US" sz="1500" dirty="0" smtClean="0">
                <a:latin typeface="Arial" pitchFamily="34" charset="0"/>
                <a:cs typeface="Arial" pitchFamily="34" charset="0"/>
              </a:rPr>
              <a:t>  Underground parking </a:t>
            </a:r>
          </a:p>
          <a:p>
            <a:pPr marL="114300">
              <a:buFont typeface="Arial" pitchFamily="34" charset="0"/>
              <a:buChar char="•"/>
            </a:pPr>
            <a:r>
              <a:rPr lang="en-US" sz="1500" dirty="0" smtClean="0">
                <a:latin typeface="Arial" pitchFamily="34" charset="0"/>
                <a:cs typeface="Arial" pitchFamily="34" charset="0"/>
              </a:rPr>
              <a:t>  Roof gardens</a:t>
            </a:r>
          </a:p>
          <a:p>
            <a:pPr marL="114300"/>
            <a:endParaRPr lang="en-US" sz="1000" dirty="0" smtClean="0">
              <a:latin typeface="Arial" pitchFamily="34" charset="0"/>
              <a:cs typeface="Arial" pitchFamily="34" charset="0"/>
            </a:endParaRPr>
          </a:p>
          <a:p>
            <a:pPr marL="114300"/>
            <a:endParaRPr lang="en-US" sz="1000" dirty="0" smtClean="0">
              <a:latin typeface="Arial" pitchFamily="34" charset="0"/>
              <a:cs typeface="Arial" pitchFamily="34" charset="0"/>
            </a:endParaRPr>
          </a:p>
        </p:txBody>
      </p:sp>
      <p:pic>
        <p:nvPicPr>
          <p:cNvPr id="37" name="Picture 19" descr="E:\Thesis (mines) 2008-2009\- Progress Photos (From Joey's CDs)\Most Recent\West Elevation 7-18-08.JPG"/>
          <p:cNvPicPr>
            <a:picLocks noChangeAspect="1" noChangeArrowheads="1"/>
          </p:cNvPicPr>
          <p:nvPr/>
        </p:nvPicPr>
        <p:blipFill>
          <a:blip r:embed="rId9" cstate="print"/>
          <a:srcRect l="35815" r="11464" b="9383"/>
          <a:stretch>
            <a:fillRect/>
          </a:stretch>
        </p:blipFill>
        <p:spPr bwMode="auto">
          <a:xfrm>
            <a:off x="24231600" y="1524000"/>
            <a:ext cx="2667000" cy="4648200"/>
          </a:xfrm>
          <a:prstGeom prst="rect">
            <a:avLst/>
          </a:prstGeom>
          <a:ln>
            <a:solidFill>
              <a:schemeClr val="tx1"/>
            </a:solidFill>
          </a:ln>
          <a:effectLst>
            <a:outerShdw blurRad="292100" dist="139700" dir="2700000" algn="tl" rotWithShape="0">
              <a:srgbClr val="333333">
                <a:alpha val="65000"/>
              </a:srgbClr>
            </a:outerShdw>
          </a:effectLst>
        </p:spPr>
      </p:pic>
      <p:grpSp>
        <p:nvGrpSpPr>
          <p:cNvPr id="34" name="Group 72"/>
          <p:cNvGrpSpPr/>
          <p:nvPr/>
        </p:nvGrpSpPr>
        <p:grpSpPr>
          <a:xfrm>
            <a:off x="125485" y="190500"/>
            <a:ext cx="8960602" cy="6555049"/>
            <a:chOff x="237671" y="268288"/>
            <a:chExt cx="9177792" cy="6627166"/>
          </a:xfrm>
        </p:grpSpPr>
        <p:grpSp>
          <p:nvGrpSpPr>
            <p:cNvPr id="35" name="Group 92"/>
            <p:cNvGrpSpPr>
              <a:grpSpLocks/>
            </p:cNvGrpSpPr>
            <p:nvPr/>
          </p:nvGrpSpPr>
          <p:grpSpPr bwMode="auto">
            <a:xfrm>
              <a:off x="5110163" y="395288"/>
              <a:ext cx="981075" cy="565150"/>
              <a:chOff x="3783921" y="107661"/>
              <a:chExt cx="981075" cy="565150"/>
            </a:xfrm>
          </p:grpSpPr>
          <p:grpSp>
            <p:nvGrpSpPr>
              <p:cNvPr id="95" name="Group 192"/>
              <p:cNvGrpSpPr>
                <a:grpSpLocks/>
              </p:cNvGrpSpPr>
              <p:nvPr/>
            </p:nvGrpSpPr>
            <p:grpSpPr bwMode="auto">
              <a:xfrm>
                <a:off x="3895165" y="227150"/>
                <a:ext cx="762000" cy="339866"/>
                <a:chOff x="-1211605" y="3738092"/>
                <a:chExt cx="990600" cy="381000"/>
              </a:xfrm>
            </p:grpSpPr>
            <p:sp>
              <p:nvSpPr>
                <p:cNvPr id="98"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99"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96" name="Oval 95"/>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7" name="Oval 96"/>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36" name="Group 129"/>
            <p:cNvGrpSpPr>
              <a:grpSpLocks/>
            </p:cNvGrpSpPr>
            <p:nvPr/>
          </p:nvGrpSpPr>
          <p:grpSpPr bwMode="auto">
            <a:xfrm>
              <a:off x="5905500" y="268288"/>
              <a:ext cx="3509963" cy="6563666"/>
              <a:chOff x="12107211" y="457658"/>
              <a:chExt cx="3509963" cy="6563666"/>
            </a:xfrm>
          </p:grpSpPr>
          <p:sp>
            <p:nvSpPr>
              <p:cNvPr id="84" name="Freeform 83"/>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5" name="Cube 84"/>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 name="Cube 85"/>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7" name="Cube 86"/>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 name="Oval 87"/>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9" name="Oval 88"/>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0" name="Cube 89"/>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91" name="Group 30"/>
              <p:cNvGrpSpPr>
                <a:grpSpLocks/>
              </p:cNvGrpSpPr>
              <p:nvPr/>
            </p:nvGrpSpPr>
            <p:grpSpPr bwMode="auto">
              <a:xfrm>
                <a:off x="12259611" y="683083"/>
                <a:ext cx="3357563" cy="390881"/>
                <a:chOff x="3502961" y="562432"/>
                <a:chExt cx="3357563" cy="390881"/>
              </a:xfrm>
            </p:grpSpPr>
            <p:sp>
              <p:nvSpPr>
                <p:cNvPr id="93" name="Freeform 92"/>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94" name="Straight Connector 93"/>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92" name="Freeform 91"/>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8" name="Cube 37"/>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Cube 38"/>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Freeform 39"/>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 name="Cube 40"/>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Cube 41"/>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Cube 42"/>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Cube 43"/>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Cube 44"/>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6" name="Group 115"/>
            <p:cNvGrpSpPr>
              <a:grpSpLocks/>
            </p:cNvGrpSpPr>
            <p:nvPr/>
          </p:nvGrpSpPr>
          <p:grpSpPr bwMode="auto">
            <a:xfrm>
              <a:off x="1152133" y="493203"/>
              <a:ext cx="445311" cy="377825"/>
              <a:chOff x="-1893507" y="211926"/>
              <a:chExt cx="445311" cy="377825"/>
            </a:xfrm>
          </p:grpSpPr>
          <p:sp>
            <p:nvSpPr>
              <p:cNvPr id="70" name="Oval 69"/>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3" name="Oval 72"/>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8" name="Oval 77"/>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9" name="Oval 78"/>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0" name="Oval 79"/>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1" name="Oval 80"/>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Oval 81"/>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 name="Oval 82"/>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7" name="Cube 46"/>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Cube 47"/>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51" name="Group 116"/>
            <p:cNvGrpSpPr>
              <a:grpSpLocks/>
            </p:cNvGrpSpPr>
            <p:nvPr/>
          </p:nvGrpSpPr>
          <p:grpSpPr bwMode="auto">
            <a:xfrm>
              <a:off x="1790700" y="281277"/>
              <a:ext cx="3124200" cy="730150"/>
              <a:chOff x="-3107460" y="1653540"/>
              <a:chExt cx="3124200" cy="730150"/>
            </a:xfrm>
          </p:grpSpPr>
          <p:grpSp>
            <p:nvGrpSpPr>
              <p:cNvPr id="59" name="Group 58"/>
              <p:cNvGrpSpPr>
                <a:grpSpLocks/>
              </p:cNvGrpSpPr>
              <p:nvPr/>
            </p:nvGrpSpPr>
            <p:grpSpPr bwMode="auto">
              <a:xfrm>
                <a:off x="-3107460" y="1653540"/>
                <a:ext cx="3124200" cy="587375"/>
                <a:chOff x="5451708" y="475726"/>
                <a:chExt cx="4495800" cy="586880"/>
              </a:xfrm>
            </p:grpSpPr>
            <p:sp>
              <p:nvSpPr>
                <p:cNvPr id="61"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62" name="Straight Connector 61"/>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0"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52" name="Oval 51"/>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 name="Freeform 52"/>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4"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55" name="Straight Connector 54"/>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58"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100" name="Rounded Rectangle 99"/>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1" name="Rectangle 100"/>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102" name="Group 101"/>
          <p:cNvGrpSpPr/>
          <p:nvPr/>
        </p:nvGrpSpPr>
        <p:grpSpPr>
          <a:xfrm>
            <a:off x="280982" y="2095500"/>
            <a:ext cx="1319218" cy="2628900"/>
            <a:chOff x="8648700" y="7200900"/>
            <a:chExt cx="1319218" cy="2628900"/>
          </a:xfrm>
        </p:grpSpPr>
        <p:sp>
          <p:nvSpPr>
            <p:cNvPr id="103" name="Round Diagonal Corner Rectangle 102"/>
            <p:cNvSpPr/>
            <p:nvPr/>
          </p:nvSpPr>
          <p:spPr bwMode="auto">
            <a:xfrm>
              <a:off x="8648700" y="9105900"/>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104" name="Round Diagonal Corner Rectangle 103"/>
            <p:cNvSpPr/>
            <p:nvPr/>
          </p:nvSpPr>
          <p:spPr bwMode="auto">
            <a:xfrm>
              <a:off x="8648700" y="7200900"/>
              <a:ext cx="1316736" cy="310896"/>
            </a:xfrm>
            <a:prstGeom prst="round2DiagRect">
              <a:avLst/>
            </a:prstGeom>
            <a:solidFill>
              <a:srgbClr val="F2840C"/>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105" name="Round Diagonal Corner Rectangle 104"/>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106" name="Round Diagonal Corner Rectangle 105"/>
            <p:cNvSpPr/>
            <p:nvPr/>
          </p:nvSpPr>
          <p:spPr bwMode="auto">
            <a:xfrm>
              <a:off x="8648700" y="7956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107" name="Round Diagonal Corner Rectangle 106"/>
            <p:cNvSpPr/>
            <p:nvPr/>
          </p:nvSpPr>
          <p:spPr bwMode="auto">
            <a:xfrm>
              <a:off x="8648700" y="8337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108" name="Round Diagonal Corner Rectangle 107"/>
            <p:cNvSpPr/>
            <p:nvPr/>
          </p:nvSpPr>
          <p:spPr bwMode="auto">
            <a:xfrm>
              <a:off x="8648700" y="8718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109" name="Round Diagonal Corner Rectangle 108"/>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113" name="Frame 112"/>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Rounded Rectangle 113"/>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115" name="Group 85"/>
          <p:cNvGrpSpPr/>
          <p:nvPr/>
        </p:nvGrpSpPr>
        <p:grpSpPr>
          <a:xfrm>
            <a:off x="1438728" y="1406236"/>
            <a:ext cx="7629073" cy="4038600"/>
            <a:chOff x="1477285" y="1041943"/>
            <a:chExt cx="7133315" cy="4249324"/>
          </a:xfrm>
        </p:grpSpPr>
        <p:sp>
          <p:nvSpPr>
            <p:cNvPr id="116" name="Freeform 115"/>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7" name="Freeform 116"/>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18" name="TextBox 117"/>
          <p:cNvSpPr txBox="1"/>
          <p:nvPr/>
        </p:nvSpPr>
        <p:spPr>
          <a:xfrm>
            <a:off x="1866900" y="1905000"/>
            <a:ext cx="3695700" cy="1446550"/>
          </a:xfrm>
          <a:prstGeom prst="rect">
            <a:avLst/>
          </a:prstGeom>
          <a:noFill/>
        </p:spPr>
        <p:txBody>
          <a:bodyPr wrap="square" rtlCol="0">
            <a:spAutoFit/>
          </a:bodyPr>
          <a:lstStyle/>
          <a:p>
            <a:pPr marL="171450" indent="-171450">
              <a:buFont typeface="Arial" pitchFamily="34" charset="0"/>
              <a:buChar char="•"/>
            </a:pPr>
            <a:r>
              <a:rPr lang="en-US" sz="2200" b="1" dirty="0" smtClean="0">
                <a:solidFill>
                  <a:srgbClr val="00B050"/>
                </a:solidFill>
              </a:rPr>
              <a:t>Building usage</a:t>
            </a:r>
          </a:p>
          <a:p>
            <a:pPr marL="171450" indent="-171450">
              <a:buFont typeface="Arial" pitchFamily="34" charset="0"/>
              <a:buChar char="•"/>
            </a:pPr>
            <a:r>
              <a:rPr lang="en-US" sz="2200" b="1" dirty="0" smtClean="0">
                <a:solidFill>
                  <a:srgbClr val="00B050"/>
                </a:solidFill>
              </a:rPr>
              <a:t>Rising Demand for CCRC</a:t>
            </a:r>
          </a:p>
          <a:p>
            <a:pPr marL="114300"/>
            <a:endParaRPr lang="en-US" sz="2200" b="1" dirty="0" smtClean="0">
              <a:solidFill>
                <a:srgbClr val="00B050"/>
              </a:solidFill>
              <a:latin typeface="Arial" pitchFamily="34" charset="0"/>
              <a:cs typeface="Arial" pitchFamily="34" charset="0"/>
            </a:endParaRPr>
          </a:p>
          <a:p>
            <a:pPr marL="114300"/>
            <a:endParaRPr lang="en-US" sz="2200" b="1" dirty="0" smtClean="0">
              <a:solidFill>
                <a:srgbClr val="00B05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239250" y="88991"/>
            <a:ext cx="18145125" cy="6642009"/>
            <a:chOff x="9239250" y="88991"/>
            <a:chExt cx="18145125" cy="6642009"/>
          </a:xfrm>
        </p:grpSpPr>
        <p:pic>
          <p:nvPicPr>
            <p:cNvPr id="3"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4"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5" name="Group 64"/>
            <p:cNvGrpSpPr/>
            <p:nvPr/>
          </p:nvGrpSpPr>
          <p:grpSpPr>
            <a:xfrm>
              <a:off x="9372600" y="250723"/>
              <a:ext cx="6193536" cy="257686"/>
              <a:chOff x="822325" y="3078477"/>
              <a:chExt cx="6193536" cy="257686"/>
            </a:xfrm>
          </p:grpSpPr>
          <p:sp>
            <p:nvSpPr>
              <p:cNvPr id="8" name="Round Diagonal Corner Rectangle 7"/>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9" name="Round Diagonal Corner Rectangle 8"/>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10" name="Round Diagonal Corner Rectangle 9"/>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11" name="Round Diagonal Corner Rectangle 10"/>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II</a:t>
                </a:r>
                <a:endParaRPr lang="en-US" sz="850" b="1" dirty="0">
                  <a:solidFill>
                    <a:schemeClr val="bg1"/>
                  </a:solidFill>
                </a:endParaRPr>
              </a:p>
            </p:txBody>
          </p:sp>
          <p:sp>
            <p:nvSpPr>
              <p:cNvPr id="12" name="Round Diagonal Corner Rectangle 11"/>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13" name="Round Diagonal Corner Rectangle 12"/>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STRUCTURAL DEPTH</a:t>
                </a:r>
                <a:endParaRPr lang="en-US" sz="850" b="1" dirty="0">
                  <a:solidFill>
                    <a:srgbClr val="FFFF00"/>
                  </a:solidFill>
                </a:endParaRPr>
              </a:p>
            </p:txBody>
          </p:sp>
          <p:sp>
            <p:nvSpPr>
              <p:cNvPr id="15" name="Round Diagonal Corner Rectangle 14"/>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6"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7"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16" name="Group 49"/>
          <p:cNvGrpSpPr/>
          <p:nvPr/>
        </p:nvGrpSpPr>
        <p:grpSpPr>
          <a:xfrm>
            <a:off x="9753600" y="1600200"/>
            <a:ext cx="3634013" cy="197230"/>
            <a:chOff x="332581" y="3202781"/>
            <a:chExt cx="3291840" cy="182880"/>
          </a:xfrm>
        </p:grpSpPr>
        <p:cxnSp>
          <p:nvCxnSpPr>
            <p:cNvPr id="17" name="Straight Connector 16"/>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9829800" y="1343085"/>
            <a:ext cx="7581900" cy="1661993"/>
          </a:xfrm>
          <a:prstGeom prst="rect">
            <a:avLst/>
          </a:prstGeom>
          <a:noFill/>
        </p:spPr>
        <p:txBody>
          <a:bodyPr wrap="square" rtlCol="0">
            <a:spAutoFit/>
          </a:bodyPr>
          <a:lstStyle/>
          <a:p>
            <a:pPr marL="171450" indent="-171450"/>
            <a:r>
              <a:rPr lang="en-US" sz="2000" b="1" dirty="0" smtClean="0">
                <a:solidFill>
                  <a:srgbClr val="00B050"/>
                </a:solidFill>
                <a:latin typeface="Arial" pitchFamily="34" charset="0"/>
                <a:cs typeface="Arial" pitchFamily="34" charset="0"/>
              </a:rPr>
              <a:t>Lateral Design</a:t>
            </a:r>
          </a:p>
          <a:p>
            <a:pPr algn="just"/>
            <a:endParaRPr lang="en-US" sz="2000" b="1" dirty="0" smtClean="0">
              <a:solidFill>
                <a:srgbClr val="00B050"/>
              </a:solidFill>
              <a:latin typeface="Arial" pitchFamily="34" charset="0"/>
              <a:cs typeface="Arial" pitchFamily="34" charset="0"/>
            </a:endParaRPr>
          </a:p>
          <a:p>
            <a:pPr algn="just"/>
            <a:endParaRPr lang="en-US" sz="2000" b="1" dirty="0" smtClean="0">
              <a:solidFill>
                <a:srgbClr val="00B050"/>
              </a:solidFill>
              <a:latin typeface="Arial" pitchFamily="34" charset="0"/>
              <a:cs typeface="Arial" pitchFamily="34" charset="0"/>
            </a:endParaRPr>
          </a:p>
          <a:p>
            <a:pPr marL="174625" indent="-174625" algn="just"/>
            <a:endParaRPr lang="en-US" dirty="0" smtClean="0">
              <a:latin typeface="Arial" pitchFamily="34" charset="0"/>
              <a:cs typeface="Arial" pitchFamily="34" charset="0"/>
            </a:endParaRPr>
          </a:p>
          <a:p>
            <a:pPr algn="just"/>
            <a:endParaRPr lang="en-US" sz="2000" b="1" dirty="0" smtClean="0">
              <a:solidFill>
                <a:srgbClr val="00B050"/>
              </a:solidFill>
              <a:latin typeface="Arial" pitchFamily="34" charset="0"/>
              <a:cs typeface="Arial" pitchFamily="34" charset="0"/>
            </a:endParaRPr>
          </a:p>
        </p:txBody>
      </p:sp>
      <p:pic>
        <p:nvPicPr>
          <p:cNvPr id="51" name="Picture 1"/>
          <p:cNvPicPr>
            <a:picLocks noChangeAspect="1" noChangeArrowheads="1"/>
          </p:cNvPicPr>
          <p:nvPr/>
        </p:nvPicPr>
        <p:blipFill>
          <a:blip r:embed="rId6"/>
          <a:srcRect l="26563" t="38571" r="58437" b="22143"/>
          <a:stretch>
            <a:fillRect/>
          </a:stretch>
        </p:blipFill>
        <p:spPr bwMode="auto">
          <a:xfrm>
            <a:off x="9906000" y="2887661"/>
            <a:ext cx="2667000" cy="3055939"/>
          </a:xfrm>
          <a:prstGeom prst="rect">
            <a:avLst/>
          </a:prstGeom>
          <a:ln w="3175">
            <a:solidFill>
              <a:schemeClr val="tx1"/>
            </a:solidFill>
          </a:ln>
          <a:effectLst>
            <a:outerShdw blurRad="292100" dist="139700" dir="2700000" algn="tl" rotWithShape="0">
              <a:srgbClr val="333333">
                <a:alpha val="65000"/>
              </a:srgbClr>
            </a:outerShdw>
          </a:effectLst>
        </p:spPr>
      </p:pic>
      <p:pic>
        <p:nvPicPr>
          <p:cNvPr id="52" name="Picture 2"/>
          <p:cNvPicPr>
            <a:picLocks noChangeAspect="1" noChangeArrowheads="1"/>
          </p:cNvPicPr>
          <p:nvPr/>
        </p:nvPicPr>
        <p:blipFill>
          <a:blip r:embed="rId7"/>
          <a:srcRect l="56250" t="30000" r="39525" b="48572"/>
          <a:stretch>
            <a:fillRect/>
          </a:stretch>
        </p:blipFill>
        <p:spPr bwMode="auto">
          <a:xfrm>
            <a:off x="13030200" y="2849562"/>
            <a:ext cx="1371600" cy="3043304"/>
          </a:xfrm>
          <a:prstGeom prst="rect">
            <a:avLst/>
          </a:prstGeom>
          <a:ln w="3175">
            <a:solidFill>
              <a:schemeClr val="tx1"/>
            </a:solidFill>
          </a:ln>
          <a:effectLst>
            <a:outerShdw blurRad="292100" dist="139700" dir="2700000" algn="tl" rotWithShape="0">
              <a:srgbClr val="333333">
                <a:alpha val="65000"/>
              </a:srgbClr>
            </a:outerShdw>
          </a:effectLst>
        </p:spPr>
      </p:pic>
      <p:pic>
        <p:nvPicPr>
          <p:cNvPr id="53" name="Picture 2"/>
          <p:cNvPicPr>
            <a:picLocks noChangeAspect="1" noChangeArrowheads="1"/>
          </p:cNvPicPr>
          <p:nvPr/>
        </p:nvPicPr>
        <p:blipFill>
          <a:blip r:embed="rId7"/>
          <a:srcRect l="60091" t="30000" r="35684" b="48572"/>
          <a:stretch>
            <a:fillRect/>
          </a:stretch>
        </p:blipFill>
        <p:spPr bwMode="auto">
          <a:xfrm>
            <a:off x="14630400" y="2849562"/>
            <a:ext cx="1371600" cy="3043304"/>
          </a:xfrm>
          <a:prstGeom prst="rect">
            <a:avLst/>
          </a:prstGeom>
          <a:ln w="3175">
            <a:solidFill>
              <a:schemeClr val="tx1"/>
            </a:solidFill>
          </a:ln>
          <a:effectLst>
            <a:outerShdw blurRad="292100" dist="139700" dir="2700000" algn="tl" rotWithShape="0">
              <a:srgbClr val="333333">
                <a:alpha val="65000"/>
              </a:srgbClr>
            </a:outerShdw>
          </a:effectLst>
        </p:spPr>
      </p:pic>
      <p:grpSp>
        <p:nvGrpSpPr>
          <p:cNvPr id="54" name="Group 53"/>
          <p:cNvGrpSpPr/>
          <p:nvPr/>
        </p:nvGrpSpPr>
        <p:grpSpPr>
          <a:xfrm>
            <a:off x="16192500" y="2849562"/>
            <a:ext cx="1371600" cy="3048000"/>
            <a:chOff x="685800" y="7315200"/>
            <a:chExt cx="762000" cy="1859797"/>
          </a:xfrm>
        </p:grpSpPr>
        <p:pic>
          <p:nvPicPr>
            <p:cNvPr id="55" name="Picture 2"/>
            <p:cNvPicPr>
              <a:picLocks noChangeAspect="1" noChangeArrowheads="1"/>
            </p:cNvPicPr>
            <p:nvPr/>
          </p:nvPicPr>
          <p:blipFill>
            <a:blip r:embed="rId7"/>
            <a:srcRect l="67389" t="30000" r="28770" b="48572"/>
            <a:stretch>
              <a:fillRect/>
            </a:stretch>
          </p:blipFill>
          <p:spPr bwMode="auto">
            <a:xfrm>
              <a:off x="685800" y="7315200"/>
              <a:ext cx="762000" cy="1859797"/>
            </a:xfrm>
            <a:prstGeom prst="rect">
              <a:avLst/>
            </a:prstGeom>
            <a:ln w="3175">
              <a:solidFill>
                <a:schemeClr val="tx1"/>
              </a:solidFill>
            </a:ln>
            <a:effectLst>
              <a:outerShdw blurRad="292100" dist="139700" dir="2700000" algn="tl" rotWithShape="0">
                <a:srgbClr val="333333">
                  <a:alpha val="65000"/>
                </a:srgbClr>
              </a:outerShdw>
            </a:effectLst>
          </p:spPr>
        </p:pic>
        <p:sp>
          <p:nvSpPr>
            <p:cNvPr id="56" name="Rectangle 55"/>
            <p:cNvSpPr/>
            <p:nvPr/>
          </p:nvSpPr>
          <p:spPr>
            <a:xfrm>
              <a:off x="685800" y="8763000"/>
              <a:ext cx="76200" cy="3810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Rectangle 57"/>
          <p:cNvSpPr/>
          <p:nvPr/>
        </p:nvSpPr>
        <p:spPr>
          <a:xfrm>
            <a:off x="18859500" y="1305341"/>
            <a:ext cx="8039100" cy="5078313"/>
          </a:xfrm>
          <a:prstGeom prst="rect">
            <a:avLst/>
          </a:prstGeom>
        </p:spPr>
        <p:txBody>
          <a:bodyPr wrap="square">
            <a:spAutoFit/>
          </a:bodyPr>
          <a:lstStyle/>
          <a:p>
            <a:pPr algn="just"/>
            <a:r>
              <a:rPr lang="en-US" dirty="0" smtClean="0"/>
              <a:t>Ductility </a:t>
            </a:r>
            <a:r>
              <a:rPr lang="en-US" dirty="0" smtClean="0"/>
              <a:t>is of high demand for a structural steel system for resisting seismic loads. The SCBF is considered to be a better system than the Ordinary Concentric Braced Frame (OCBF) due to the better ductility of the system achieved through individual brace member design and gusset plate design. </a:t>
            </a:r>
          </a:p>
          <a:p>
            <a:pPr algn="just"/>
            <a:endParaRPr lang="en-US" dirty="0" smtClean="0"/>
          </a:p>
          <a:p>
            <a:pPr algn="just"/>
            <a:r>
              <a:rPr lang="en-US" dirty="0" smtClean="0"/>
              <a:t>Due to poor performance during past earthquakes of chevron bracing (both V and inverted V braces), only X bracing or chevron braced frame with a zipper column is recommended for high seismic loads.  </a:t>
            </a:r>
          </a:p>
          <a:p>
            <a:pPr algn="just"/>
            <a:endParaRPr lang="en-US" dirty="0" smtClean="0"/>
          </a:p>
          <a:p>
            <a:pPr algn="just"/>
            <a:r>
              <a:rPr lang="en-US" dirty="0" smtClean="0"/>
              <a:t>Based on past research, zipper frame or X bracing configurations resulted in simultaneous buckling of the braces at all story levels and hence a well distributed energy dissipation along the height of the frame during an earth quake.  Both V and inverted V alone results in the buckling of bracings and excessive flexure of the beam at mid span where the braces intersect the beam.  I proposed to utilize a combination of an inverted V and 2 story X brace system for the prototype design.  The 2 story X brace system will be utilized where ever possible without architectural obstructions, such as hallways.  Where ever there exists a hallway, the inverted V shall be used.</a:t>
            </a:r>
            <a:endParaRPr lang="en-US" b="1" i="1" dirty="0" smtClean="0">
              <a:solidFill>
                <a:schemeClr val="tx2">
                  <a:lumMod val="60000"/>
                  <a:lumOff val="40000"/>
                </a:schemeClr>
              </a:solidFill>
              <a:cs typeface="Arial" pitchFamily="34" charset="0"/>
            </a:endParaRPr>
          </a:p>
        </p:txBody>
      </p:sp>
      <p:sp>
        <p:nvSpPr>
          <p:cNvPr id="59" name="Rectangle 58"/>
          <p:cNvSpPr/>
          <p:nvPr/>
        </p:nvSpPr>
        <p:spPr>
          <a:xfrm>
            <a:off x="9829800" y="1828800"/>
            <a:ext cx="7810500" cy="923330"/>
          </a:xfrm>
          <a:prstGeom prst="rect">
            <a:avLst/>
          </a:prstGeom>
        </p:spPr>
        <p:txBody>
          <a:bodyPr wrap="square">
            <a:spAutoFit/>
          </a:bodyPr>
          <a:lstStyle/>
          <a:p>
            <a:pPr algn="just"/>
            <a:r>
              <a:rPr lang="en-US" dirty="0" smtClean="0"/>
              <a:t>A Special Concentric Braced Frame (SCBF) is recommended in areas of high seismicity.  The difference between SCBF and OCBF is mainly due to the design of the connections to give more ductility in response to high seismicity.  </a:t>
            </a:r>
            <a:endParaRPr lang="en-US" dirty="0" smtClean="0"/>
          </a:p>
        </p:txBody>
      </p:sp>
      <p:grpSp>
        <p:nvGrpSpPr>
          <p:cNvPr id="60" name="Group 72"/>
          <p:cNvGrpSpPr/>
          <p:nvPr/>
        </p:nvGrpSpPr>
        <p:grpSpPr>
          <a:xfrm>
            <a:off x="125485" y="190500"/>
            <a:ext cx="8960602" cy="6555049"/>
            <a:chOff x="237671" y="268288"/>
            <a:chExt cx="9177792" cy="6627166"/>
          </a:xfrm>
        </p:grpSpPr>
        <p:grpSp>
          <p:nvGrpSpPr>
            <p:cNvPr id="61" name="Group 92"/>
            <p:cNvGrpSpPr>
              <a:grpSpLocks/>
            </p:cNvGrpSpPr>
            <p:nvPr/>
          </p:nvGrpSpPr>
          <p:grpSpPr bwMode="auto">
            <a:xfrm>
              <a:off x="5110163" y="395288"/>
              <a:ext cx="981075" cy="565150"/>
              <a:chOff x="3783921" y="107661"/>
              <a:chExt cx="981075" cy="565150"/>
            </a:xfrm>
          </p:grpSpPr>
          <p:grpSp>
            <p:nvGrpSpPr>
              <p:cNvPr id="104" name="Group 192"/>
              <p:cNvGrpSpPr>
                <a:grpSpLocks/>
              </p:cNvGrpSpPr>
              <p:nvPr/>
            </p:nvGrpSpPr>
            <p:grpSpPr bwMode="auto">
              <a:xfrm>
                <a:off x="3895165" y="227150"/>
                <a:ext cx="762000" cy="339866"/>
                <a:chOff x="-1211605" y="3738092"/>
                <a:chExt cx="990600" cy="381000"/>
              </a:xfrm>
            </p:grpSpPr>
            <p:sp>
              <p:nvSpPr>
                <p:cNvPr id="107"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108"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105" name="Oval 104"/>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6" name="Oval 105"/>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62" name="Group 129"/>
            <p:cNvGrpSpPr>
              <a:grpSpLocks/>
            </p:cNvGrpSpPr>
            <p:nvPr/>
          </p:nvGrpSpPr>
          <p:grpSpPr bwMode="auto">
            <a:xfrm>
              <a:off x="5905500" y="268288"/>
              <a:ext cx="3509963" cy="6563666"/>
              <a:chOff x="12107211" y="457658"/>
              <a:chExt cx="3509963" cy="6563666"/>
            </a:xfrm>
          </p:grpSpPr>
          <p:sp>
            <p:nvSpPr>
              <p:cNvPr id="93" name="Freeform 92"/>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4" name="Cube 93"/>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 name="Cube 94"/>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6" name="Cube 95"/>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7" name="Oval 96"/>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8" name="Oval 97"/>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9" name="Cube 98"/>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00" name="Group 30"/>
              <p:cNvGrpSpPr>
                <a:grpSpLocks/>
              </p:cNvGrpSpPr>
              <p:nvPr/>
            </p:nvGrpSpPr>
            <p:grpSpPr bwMode="auto">
              <a:xfrm>
                <a:off x="12259611" y="683083"/>
                <a:ext cx="3357563" cy="390881"/>
                <a:chOff x="3502961" y="562432"/>
                <a:chExt cx="3357563" cy="390881"/>
              </a:xfrm>
            </p:grpSpPr>
            <p:sp>
              <p:nvSpPr>
                <p:cNvPr id="102" name="Freeform 101"/>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103" name="Straight Connector 102"/>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01" name="Freeform 100"/>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63" name="Cube 62"/>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Cube 63"/>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Freeform 64"/>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6" name="Cube 65"/>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 name="Cube 66"/>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Cube 67"/>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Cube 68"/>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Cube 69"/>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71" name="Group 115"/>
            <p:cNvGrpSpPr>
              <a:grpSpLocks/>
            </p:cNvGrpSpPr>
            <p:nvPr/>
          </p:nvGrpSpPr>
          <p:grpSpPr bwMode="auto">
            <a:xfrm>
              <a:off x="1152133" y="493203"/>
              <a:ext cx="445311" cy="377825"/>
              <a:chOff x="-1893507" y="211926"/>
              <a:chExt cx="445311" cy="377825"/>
            </a:xfrm>
          </p:grpSpPr>
          <p:sp>
            <p:nvSpPr>
              <p:cNvPr id="85" name="Oval 84"/>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6" name="Oval 85"/>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7" name="Oval 86"/>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8" name="Oval 87"/>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9" name="Oval 88"/>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0" name="Oval 89"/>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 name="Oval 90"/>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 name="Oval 91"/>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72" name="Cube 71"/>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Cube 72"/>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75" name="Group 116"/>
            <p:cNvGrpSpPr>
              <a:grpSpLocks/>
            </p:cNvGrpSpPr>
            <p:nvPr/>
          </p:nvGrpSpPr>
          <p:grpSpPr bwMode="auto">
            <a:xfrm>
              <a:off x="1790700" y="281277"/>
              <a:ext cx="3124200" cy="730150"/>
              <a:chOff x="-3107460" y="1653540"/>
              <a:chExt cx="3124200" cy="730150"/>
            </a:xfrm>
          </p:grpSpPr>
          <p:grpSp>
            <p:nvGrpSpPr>
              <p:cNvPr id="81" name="Group 58"/>
              <p:cNvGrpSpPr>
                <a:grpSpLocks/>
              </p:cNvGrpSpPr>
              <p:nvPr/>
            </p:nvGrpSpPr>
            <p:grpSpPr bwMode="auto">
              <a:xfrm>
                <a:off x="-3107460" y="1653540"/>
                <a:ext cx="3124200" cy="587375"/>
                <a:chOff x="5451708" y="475726"/>
                <a:chExt cx="4495800" cy="586880"/>
              </a:xfrm>
            </p:grpSpPr>
            <p:sp>
              <p:nvSpPr>
                <p:cNvPr id="83"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84" name="Straight Connector 83"/>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2"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76" name="Oval 75"/>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7" name="Freeform 76"/>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8"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79" name="Straight Connector 78"/>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80"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109" name="Rounded Rectangle 108"/>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0" name="Rectangle 109"/>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111" name="Group 110"/>
          <p:cNvGrpSpPr/>
          <p:nvPr/>
        </p:nvGrpSpPr>
        <p:grpSpPr>
          <a:xfrm>
            <a:off x="280982" y="2095500"/>
            <a:ext cx="1319218" cy="2628900"/>
            <a:chOff x="8648700" y="7200900"/>
            <a:chExt cx="1319218" cy="2628900"/>
          </a:xfrm>
        </p:grpSpPr>
        <p:sp>
          <p:nvSpPr>
            <p:cNvPr id="112" name="Round Diagonal Corner Rectangle 111"/>
            <p:cNvSpPr/>
            <p:nvPr/>
          </p:nvSpPr>
          <p:spPr bwMode="auto">
            <a:xfrm>
              <a:off x="8648700" y="9105900"/>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113" name="Round Diagonal Corner Rectangle 112"/>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114" name="Round Diagonal Corner Rectangle 113"/>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115" name="Round Diagonal Corner Rectangle 114"/>
            <p:cNvSpPr/>
            <p:nvPr/>
          </p:nvSpPr>
          <p:spPr bwMode="auto">
            <a:xfrm>
              <a:off x="8648700" y="7956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116" name="Round Diagonal Corner Rectangle 115"/>
            <p:cNvSpPr/>
            <p:nvPr/>
          </p:nvSpPr>
          <p:spPr bwMode="auto">
            <a:xfrm>
              <a:off x="8648700" y="8337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117" name="Round Diagonal Corner Rectangle 116"/>
            <p:cNvSpPr/>
            <p:nvPr/>
          </p:nvSpPr>
          <p:spPr bwMode="auto">
            <a:xfrm>
              <a:off x="8648700" y="8718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118" name="Round Diagonal Corner Rectangle 117"/>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119" name="Frame 118"/>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0" name="Rounded Rectangle 119"/>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121" name="Group 85"/>
          <p:cNvGrpSpPr/>
          <p:nvPr/>
        </p:nvGrpSpPr>
        <p:grpSpPr>
          <a:xfrm>
            <a:off x="1438728" y="1406236"/>
            <a:ext cx="7629073" cy="4038600"/>
            <a:chOff x="1477285" y="1041943"/>
            <a:chExt cx="7133315" cy="4249324"/>
          </a:xfrm>
        </p:grpSpPr>
        <p:sp>
          <p:nvSpPr>
            <p:cNvPr id="122" name="Freeform 121"/>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3" name="Freeform 122"/>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24" name="TextBox 123"/>
          <p:cNvSpPr txBox="1"/>
          <p:nvPr/>
        </p:nvSpPr>
        <p:spPr>
          <a:xfrm>
            <a:off x="1866900" y="1905001"/>
            <a:ext cx="6210300" cy="2308324"/>
          </a:xfrm>
          <a:prstGeom prst="rect">
            <a:avLst/>
          </a:prstGeom>
          <a:noFill/>
        </p:spPr>
        <p:txBody>
          <a:bodyPr wrap="square" rtlCol="0">
            <a:spAutoFit/>
          </a:bodyPr>
          <a:lstStyle/>
          <a:p>
            <a:pPr marL="171450" indent="-171450">
              <a:buFont typeface="Arial" pitchFamily="34" charset="0"/>
              <a:buChar char="•"/>
            </a:pPr>
            <a:r>
              <a:rPr lang="en-US" sz="2400" b="1" dirty="0" smtClean="0">
                <a:solidFill>
                  <a:srgbClr val="00B050"/>
                </a:solidFill>
                <a:latin typeface="Arial" pitchFamily="34" charset="0"/>
                <a:cs typeface="Arial" pitchFamily="34" charset="0"/>
              </a:rPr>
              <a:t>Goals and Criteria</a:t>
            </a: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r>
              <a:rPr lang="en-US" sz="2400" b="1" dirty="0" smtClean="0">
                <a:solidFill>
                  <a:srgbClr val="00B050"/>
                </a:solidFill>
                <a:latin typeface="Arial" pitchFamily="34" charset="0"/>
                <a:cs typeface="Arial" pitchFamily="34" charset="0"/>
              </a:rPr>
              <a:t>Placement </a:t>
            </a:r>
            <a:r>
              <a:rPr lang="en-US" sz="2400" b="1" dirty="0" smtClean="0">
                <a:solidFill>
                  <a:srgbClr val="00B050"/>
                </a:solidFill>
                <a:latin typeface="Arial" pitchFamily="34" charset="0"/>
                <a:cs typeface="Arial" pitchFamily="34" charset="0"/>
              </a:rPr>
              <a:t>of Expansion </a:t>
            </a:r>
            <a:r>
              <a:rPr lang="en-US" sz="2400" b="1" dirty="0" smtClean="0">
                <a:solidFill>
                  <a:srgbClr val="00B050"/>
                </a:solidFill>
                <a:latin typeface="Arial" pitchFamily="34" charset="0"/>
                <a:cs typeface="Arial" pitchFamily="34" charset="0"/>
              </a:rPr>
              <a:t>Joints</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Expansion </a:t>
            </a:r>
            <a:r>
              <a:rPr lang="en-US" sz="2400" b="1" dirty="0" smtClean="0">
                <a:solidFill>
                  <a:srgbClr val="00B050"/>
                </a:solidFill>
                <a:latin typeface="Arial" pitchFamily="34" charset="0"/>
                <a:cs typeface="Arial" pitchFamily="34" charset="0"/>
              </a:rPr>
              <a:t>Joints Specified by </a:t>
            </a:r>
            <a:r>
              <a:rPr lang="en-US" sz="2400" b="1" dirty="0" smtClean="0">
                <a:solidFill>
                  <a:srgbClr val="00B050"/>
                </a:solidFill>
                <a:latin typeface="Arial" pitchFamily="34" charset="0"/>
                <a:cs typeface="Arial" pitchFamily="34" charset="0"/>
              </a:rPr>
              <a:t>Code</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Floor </a:t>
            </a:r>
            <a:r>
              <a:rPr lang="en-US" sz="2400" b="1" dirty="0" smtClean="0">
                <a:solidFill>
                  <a:srgbClr val="00B050"/>
                </a:solidFill>
                <a:latin typeface="Arial" pitchFamily="34" charset="0"/>
                <a:cs typeface="Arial" pitchFamily="34" charset="0"/>
              </a:rPr>
              <a:t>System </a:t>
            </a:r>
            <a:r>
              <a:rPr lang="en-US" sz="2400" b="1" dirty="0" smtClean="0">
                <a:solidFill>
                  <a:srgbClr val="00B050"/>
                </a:solidFill>
                <a:latin typeface="Arial" pitchFamily="34" charset="0"/>
                <a:cs typeface="Arial" pitchFamily="34" charset="0"/>
              </a:rPr>
              <a:t>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Lateral 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Seismic Analysis</a:t>
            </a:r>
            <a:endParaRPr lang="en-US" sz="2400" b="1" dirty="0" smtClean="0">
              <a:solidFill>
                <a:srgbClr val="00B05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239250" y="88991"/>
            <a:ext cx="18145125" cy="6642009"/>
            <a:chOff x="9239250" y="88991"/>
            <a:chExt cx="18145125" cy="6642009"/>
          </a:xfrm>
        </p:grpSpPr>
        <p:pic>
          <p:nvPicPr>
            <p:cNvPr id="3"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4"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5" name="Group 64"/>
            <p:cNvGrpSpPr/>
            <p:nvPr/>
          </p:nvGrpSpPr>
          <p:grpSpPr>
            <a:xfrm>
              <a:off x="9372600" y="250723"/>
              <a:ext cx="6193536" cy="257686"/>
              <a:chOff x="822325" y="3078477"/>
              <a:chExt cx="6193536" cy="257686"/>
            </a:xfrm>
          </p:grpSpPr>
          <p:sp>
            <p:nvSpPr>
              <p:cNvPr id="8" name="Round Diagonal Corner Rectangle 7"/>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9" name="Round Diagonal Corner Rectangle 8"/>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10" name="Round Diagonal Corner Rectangle 9"/>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11" name="Round Diagonal Corner Rectangle 10"/>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II</a:t>
                </a:r>
                <a:endParaRPr lang="en-US" sz="850" b="1" dirty="0">
                  <a:solidFill>
                    <a:schemeClr val="bg1"/>
                  </a:solidFill>
                </a:endParaRPr>
              </a:p>
            </p:txBody>
          </p:sp>
          <p:sp>
            <p:nvSpPr>
              <p:cNvPr id="12" name="Round Diagonal Corner Rectangle 11"/>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13" name="Round Diagonal Corner Rectangle 12"/>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STRUCTURAL DEPTH</a:t>
                </a:r>
                <a:endParaRPr lang="en-US" sz="850" b="1" dirty="0">
                  <a:solidFill>
                    <a:srgbClr val="FFFF00"/>
                  </a:solidFill>
                </a:endParaRPr>
              </a:p>
            </p:txBody>
          </p:sp>
          <p:sp>
            <p:nvSpPr>
              <p:cNvPr id="15" name="Round Diagonal Corner Rectangle 14"/>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6"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7"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14" name="Group 49"/>
          <p:cNvGrpSpPr/>
          <p:nvPr/>
        </p:nvGrpSpPr>
        <p:grpSpPr>
          <a:xfrm>
            <a:off x="9753600" y="1600200"/>
            <a:ext cx="3634013" cy="197230"/>
            <a:chOff x="332581" y="3202781"/>
            <a:chExt cx="3291840" cy="182880"/>
          </a:xfrm>
        </p:grpSpPr>
        <p:cxnSp>
          <p:nvCxnSpPr>
            <p:cNvPr id="17" name="Straight Connector 16"/>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0" name="Picture 2"/>
          <p:cNvPicPr>
            <a:picLocks noChangeAspect="1" noChangeArrowheads="1"/>
          </p:cNvPicPr>
          <p:nvPr/>
        </p:nvPicPr>
        <p:blipFill>
          <a:blip r:embed="rId6"/>
          <a:srcRect t="50000" r="50000" b="5469"/>
          <a:stretch>
            <a:fillRect/>
          </a:stretch>
        </p:blipFill>
        <p:spPr bwMode="auto">
          <a:xfrm>
            <a:off x="9867900" y="2095500"/>
            <a:ext cx="7914104" cy="2819400"/>
          </a:xfrm>
          <a:prstGeom prst="rect">
            <a:avLst/>
          </a:prstGeom>
          <a:noFill/>
          <a:ln w="9525">
            <a:noFill/>
            <a:miter lim="800000"/>
            <a:headEnd/>
            <a:tailEnd/>
          </a:ln>
          <a:effectLst/>
        </p:spPr>
      </p:pic>
      <p:sp>
        <p:nvSpPr>
          <p:cNvPr id="21" name="TextBox 20"/>
          <p:cNvSpPr txBox="1"/>
          <p:nvPr/>
        </p:nvSpPr>
        <p:spPr>
          <a:xfrm>
            <a:off x="9829800" y="1343085"/>
            <a:ext cx="7581900" cy="1661993"/>
          </a:xfrm>
          <a:prstGeom prst="rect">
            <a:avLst/>
          </a:prstGeom>
          <a:noFill/>
        </p:spPr>
        <p:txBody>
          <a:bodyPr wrap="square" rtlCol="0">
            <a:spAutoFit/>
          </a:bodyPr>
          <a:lstStyle/>
          <a:p>
            <a:pPr marL="171450" indent="-171450"/>
            <a:r>
              <a:rPr lang="en-US" sz="2000" b="1" dirty="0" smtClean="0">
                <a:solidFill>
                  <a:srgbClr val="00B050"/>
                </a:solidFill>
                <a:latin typeface="Arial" pitchFamily="34" charset="0"/>
                <a:cs typeface="Arial" pitchFamily="34" charset="0"/>
              </a:rPr>
              <a:t>Lateral Design</a:t>
            </a:r>
          </a:p>
          <a:p>
            <a:pPr algn="just"/>
            <a:endParaRPr lang="en-US" sz="2000" b="1" dirty="0" smtClean="0">
              <a:solidFill>
                <a:srgbClr val="00B050"/>
              </a:solidFill>
              <a:latin typeface="Arial" pitchFamily="34" charset="0"/>
              <a:cs typeface="Arial" pitchFamily="34" charset="0"/>
            </a:endParaRPr>
          </a:p>
          <a:p>
            <a:pPr algn="just"/>
            <a:endParaRPr lang="en-US" sz="2000" b="1" dirty="0" smtClean="0">
              <a:solidFill>
                <a:srgbClr val="00B050"/>
              </a:solidFill>
              <a:latin typeface="Arial" pitchFamily="34" charset="0"/>
              <a:cs typeface="Arial" pitchFamily="34" charset="0"/>
            </a:endParaRPr>
          </a:p>
          <a:p>
            <a:pPr marL="174625" indent="-174625" algn="just"/>
            <a:endParaRPr lang="en-US" dirty="0" smtClean="0">
              <a:latin typeface="Arial" pitchFamily="34" charset="0"/>
              <a:cs typeface="Arial" pitchFamily="34" charset="0"/>
            </a:endParaRPr>
          </a:p>
          <a:p>
            <a:pPr algn="just"/>
            <a:endParaRPr lang="en-US" sz="2000" b="1" dirty="0" smtClean="0">
              <a:solidFill>
                <a:srgbClr val="00B050"/>
              </a:solidFill>
              <a:latin typeface="Arial" pitchFamily="34" charset="0"/>
              <a:cs typeface="Arial" pitchFamily="34" charset="0"/>
            </a:endParaRPr>
          </a:p>
        </p:txBody>
      </p:sp>
      <p:pic>
        <p:nvPicPr>
          <p:cNvPr id="24" name="Picture 5"/>
          <p:cNvPicPr>
            <a:picLocks noChangeAspect="1" noChangeArrowheads="1"/>
          </p:cNvPicPr>
          <p:nvPr/>
        </p:nvPicPr>
        <p:blipFill>
          <a:blip r:embed="rId7"/>
          <a:srcRect l="12187" t="10156" r="77813" b="7813"/>
          <a:stretch>
            <a:fillRect/>
          </a:stretch>
        </p:blipFill>
        <p:spPr bwMode="auto">
          <a:xfrm>
            <a:off x="21069300" y="1333500"/>
            <a:ext cx="1416594" cy="4648200"/>
          </a:xfrm>
          <a:prstGeom prst="rect">
            <a:avLst/>
          </a:prstGeom>
          <a:noFill/>
          <a:ln w="9525">
            <a:noFill/>
            <a:miter lim="800000"/>
            <a:headEnd/>
            <a:tailEnd/>
          </a:ln>
          <a:effectLst/>
        </p:spPr>
      </p:pic>
      <p:pic>
        <p:nvPicPr>
          <p:cNvPr id="25" name="Picture 6"/>
          <p:cNvPicPr>
            <a:picLocks noChangeAspect="1" noChangeArrowheads="1"/>
          </p:cNvPicPr>
          <p:nvPr/>
        </p:nvPicPr>
        <p:blipFill>
          <a:blip r:embed="rId8"/>
          <a:srcRect l="9062" t="10938" r="77188" b="5469"/>
          <a:stretch>
            <a:fillRect/>
          </a:stretch>
        </p:blipFill>
        <p:spPr bwMode="auto">
          <a:xfrm>
            <a:off x="18745200" y="1333500"/>
            <a:ext cx="1880075" cy="4572000"/>
          </a:xfrm>
          <a:prstGeom prst="rect">
            <a:avLst/>
          </a:prstGeom>
          <a:noFill/>
          <a:ln w="9525">
            <a:noFill/>
            <a:miter lim="800000"/>
            <a:headEnd/>
            <a:tailEnd/>
          </a:ln>
          <a:effectLst/>
        </p:spPr>
      </p:pic>
      <p:sp>
        <p:nvSpPr>
          <p:cNvPr id="26" name="TextBox 25"/>
          <p:cNvSpPr txBox="1"/>
          <p:nvPr/>
        </p:nvSpPr>
        <p:spPr>
          <a:xfrm>
            <a:off x="18859500" y="5962650"/>
            <a:ext cx="1638300" cy="369332"/>
          </a:xfrm>
          <a:prstGeom prst="rect">
            <a:avLst/>
          </a:prstGeom>
          <a:noFill/>
        </p:spPr>
        <p:txBody>
          <a:bodyPr wrap="square" rtlCol="0">
            <a:spAutoFit/>
          </a:bodyPr>
          <a:lstStyle/>
          <a:p>
            <a:pPr algn="just"/>
            <a:r>
              <a:rPr lang="en-US" b="1" dirty="0" smtClean="0">
                <a:solidFill>
                  <a:srgbClr val="0070C0"/>
                </a:solidFill>
                <a:latin typeface="Arial" pitchFamily="34" charset="0"/>
                <a:cs typeface="Arial" pitchFamily="34" charset="0"/>
              </a:rPr>
              <a:t>N-S Direction</a:t>
            </a:r>
          </a:p>
        </p:txBody>
      </p:sp>
      <p:sp>
        <p:nvSpPr>
          <p:cNvPr id="27" name="TextBox 26"/>
          <p:cNvSpPr txBox="1"/>
          <p:nvPr/>
        </p:nvSpPr>
        <p:spPr>
          <a:xfrm>
            <a:off x="20993100" y="5972175"/>
            <a:ext cx="1752600" cy="369332"/>
          </a:xfrm>
          <a:prstGeom prst="rect">
            <a:avLst/>
          </a:prstGeom>
          <a:noFill/>
        </p:spPr>
        <p:txBody>
          <a:bodyPr wrap="square" rtlCol="0">
            <a:spAutoFit/>
          </a:bodyPr>
          <a:lstStyle/>
          <a:p>
            <a:pPr algn="just"/>
            <a:r>
              <a:rPr lang="en-US" b="1" dirty="0" smtClean="0">
                <a:solidFill>
                  <a:srgbClr val="0070C0"/>
                </a:solidFill>
                <a:latin typeface="Arial" pitchFamily="34" charset="0"/>
                <a:cs typeface="Arial" pitchFamily="34" charset="0"/>
              </a:rPr>
              <a:t>E-W Direction</a:t>
            </a:r>
          </a:p>
        </p:txBody>
      </p:sp>
      <p:sp>
        <p:nvSpPr>
          <p:cNvPr id="29" name="TextBox 28"/>
          <p:cNvSpPr txBox="1"/>
          <p:nvPr/>
        </p:nvSpPr>
        <p:spPr>
          <a:xfrm>
            <a:off x="9601200" y="4914900"/>
            <a:ext cx="4267200" cy="923330"/>
          </a:xfrm>
          <a:prstGeom prst="rect">
            <a:avLst/>
          </a:prstGeom>
          <a:noFill/>
        </p:spPr>
        <p:txBody>
          <a:bodyPr wrap="square" rtlCol="0">
            <a:spAutoFit/>
          </a:bodyPr>
          <a:lstStyle/>
          <a:p>
            <a:pPr algn="just"/>
            <a:endParaRPr lang="en-US" b="1" dirty="0" smtClean="0">
              <a:solidFill>
                <a:srgbClr val="0070C0"/>
              </a:solidFill>
              <a:latin typeface="Arial" pitchFamily="34" charset="0"/>
              <a:cs typeface="Arial" pitchFamily="34" charset="0"/>
            </a:endParaRPr>
          </a:p>
          <a:p>
            <a:pPr algn="just"/>
            <a:r>
              <a:rPr lang="en-US" b="1" dirty="0" smtClean="0">
                <a:solidFill>
                  <a:srgbClr val="0070C0"/>
                </a:solidFill>
                <a:latin typeface="Arial" pitchFamily="34" charset="0"/>
                <a:cs typeface="Arial" pitchFamily="34" charset="0"/>
              </a:rPr>
              <a:t>Redundancy Factor</a:t>
            </a:r>
            <a:r>
              <a:rPr lang="en-US" b="1" dirty="0" smtClean="0">
                <a:solidFill>
                  <a:srgbClr val="0070C0"/>
                </a:solidFill>
                <a:cs typeface="Arial" pitchFamily="34" charset="0"/>
              </a:rPr>
              <a:t> </a:t>
            </a:r>
            <a:r>
              <a:rPr lang="el-GR" b="1" dirty="0" smtClean="0">
                <a:solidFill>
                  <a:srgbClr val="0070C0"/>
                </a:solidFill>
                <a:cs typeface="GreekS"/>
              </a:rPr>
              <a:t>ρ</a:t>
            </a:r>
            <a:r>
              <a:rPr lang="en-US" b="1" dirty="0" smtClean="0">
                <a:solidFill>
                  <a:srgbClr val="0070C0"/>
                </a:solidFill>
                <a:cs typeface="GreekS"/>
              </a:rPr>
              <a:t> = 1.3</a:t>
            </a:r>
          </a:p>
          <a:p>
            <a:pPr algn="just"/>
            <a:r>
              <a:rPr lang="en-US" b="1" dirty="0" smtClean="0">
                <a:solidFill>
                  <a:srgbClr val="0070C0"/>
                </a:solidFill>
                <a:cs typeface="GreekS"/>
              </a:rPr>
              <a:t>Use Equivalent Lateral Force Procedure.</a:t>
            </a:r>
            <a:r>
              <a:rPr lang="en-US" b="1" dirty="0" smtClean="0">
                <a:solidFill>
                  <a:srgbClr val="0070C0"/>
                </a:solidFill>
                <a:cs typeface="Arial" pitchFamily="34" charset="0"/>
              </a:rPr>
              <a:t> </a:t>
            </a:r>
            <a:endParaRPr lang="en-US" b="1" dirty="0" smtClean="0">
              <a:cs typeface="Arial" pitchFamily="34" charset="0"/>
            </a:endParaRPr>
          </a:p>
        </p:txBody>
      </p:sp>
      <p:sp>
        <p:nvSpPr>
          <p:cNvPr id="31" name="Rectangular Callout 30"/>
          <p:cNvSpPr/>
          <p:nvPr/>
        </p:nvSpPr>
        <p:spPr>
          <a:xfrm>
            <a:off x="13944600" y="1905000"/>
            <a:ext cx="1333500" cy="876300"/>
          </a:xfrm>
          <a:prstGeom prst="wedgeRectCallout">
            <a:avLst>
              <a:gd name="adj1" fmla="val -60227"/>
              <a:gd name="adj2" fmla="val 131833"/>
            </a:avLst>
          </a:prstGeom>
          <a:solidFill>
            <a:schemeClr val="bg2">
              <a:lumMod val="9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14173200" y="2362200"/>
            <a:ext cx="152400" cy="152400"/>
          </a:xfrm>
          <a:prstGeom prst="ellipse">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14592300" y="2247900"/>
            <a:ext cx="152400" cy="152400"/>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Box 11"/>
          <p:cNvSpPr txBox="1">
            <a:spLocks noChangeArrowheads="1"/>
          </p:cNvSpPr>
          <p:nvPr/>
        </p:nvSpPr>
        <p:spPr bwMode="auto">
          <a:xfrm>
            <a:off x="14249400" y="1981200"/>
            <a:ext cx="1295400" cy="276999"/>
          </a:xfrm>
          <a:prstGeom prst="rect">
            <a:avLst/>
          </a:prstGeom>
          <a:noFill/>
          <a:ln w="9525">
            <a:noFill/>
            <a:miter lim="800000"/>
            <a:headEnd/>
            <a:tailEnd/>
          </a:ln>
          <a:effectLst/>
          <a:scene3d>
            <a:camera prst="orthographicFront"/>
            <a:lightRig rig="threePt" dir="t"/>
          </a:scene3d>
          <a:sp3d>
            <a:bevelT w="139700" h="139700" prst="divot"/>
          </a:sp3d>
        </p:spPr>
        <p:txBody>
          <a:bodyPr wrap="square">
            <a:spAutoFit/>
          </a:bodyPr>
          <a:lstStyle/>
          <a:p>
            <a:pPr>
              <a:defRPr/>
            </a:pPr>
            <a:r>
              <a:rPr lang="en-US" sz="1200" b="1" dirty="0" smtClean="0">
                <a:solidFill>
                  <a:srgbClr val="FF0000"/>
                </a:solidFill>
              </a:rPr>
              <a:t>CR: </a:t>
            </a:r>
            <a:r>
              <a:rPr lang="en-US" sz="1200" b="1" dirty="0" smtClean="0"/>
              <a:t>141.8, 2954</a:t>
            </a:r>
            <a:endParaRPr lang="en-US" sz="1200" b="1" dirty="0"/>
          </a:p>
        </p:txBody>
      </p:sp>
      <p:sp>
        <p:nvSpPr>
          <p:cNvPr id="35" name="Text Box 11"/>
          <p:cNvSpPr txBox="1">
            <a:spLocks noChangeArrowheads="1"/>
          </p:cNvSpPr>
          <p:nvPr/>
        </p:nvSpPr>
        <p:spPr bwMode="auto">
          <a:xfrm>
            <a:off x="13906500" y="2514600"/>
            <a:ext cx="1333500" cy="276999"/>
          </a:xfrm>
          <a:prstGeom prst="rect">
            <a:avLst/>
          </a:prstGeom>
          <a:noFill/>
          <a:ln w="9525">
            <a:noFill/>
            <a:miter lim="800000"/>
            <a:headEnd/>
            <a:tailEnd/>
          </a:ln>
          <a:effectLst/>
          <a:scene3d>
            <a:camera prst="orthographicFront"/>
            <a:lightRig rig="threePt" dir="t"/>
          </a:scene3d>
          <a:sp3d>
            <a:bevelT w="139700" h="139700" prst="divot"/>
          </a:sp3d>
        </p:spPr>
        <p:txBody>
          <a:bodyPr wrap="square">
            <a:spAutoFit/>
          </a:bodyPr>
          <a:lstStyle/>
          <a:p>
            <a:pPr>
              <a:defRPr/>
            </a:pPr>
            <a:r>
              <a:rPr lang="en-US" sz="1200" b="1" dirty="0" smtClean="0">
                <a:solidFill>
                  <a:srgbClr val="00B0F0"/>
                </a:solidFill>
              </a:rPr>
              <a:t>CM</a:t>
            </a:r>
            <a:r>
              <a:rPr lang="en-US" sz="1200" b="1" dirty="0" smtClean="0"/>
              <a:t>: 140.27, 29.18  </a:t>
            </a:r>
            <a:endParaRPr lang="en-US" sz="1200" b="1" dirty="0"/>
          </a:p>
        </p:txBody>
      </p:sp>
      <p:sp>
        <p:nvSpPr>
          <p:cNvPr id="36" name="Oval 35"/>
          <p:cNvSpPr/>
          <p:nvPr/>
        </p:nvSpPr>
        <p:spPr>
          <a:xfrm>
            <a:off x="22364700" y="41529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2326600" y="30099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22332950" y="17145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21240750" y="4114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21221700" y="2971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21228050" y="1676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0535900" y="4114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20497800" y="2971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20504150" y="1676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8891250" y="40767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8853150" y="29337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8859500" y="16383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22860000" y="1271855"/>
            <a:ext cx="4114800" cy="5816977"/>
          </a:xfrm>
          <a:prstGeom prst="rect">
            <a:avLst/>
          </a:prstGeom>
          <a:noFill/>
        </p:spPr>
        <p:txBody>
          <a:bodyPr wrap="square" rtlCol="0">
            <a:spAutoFit/>
          </a:bodyPr>
          <a:lstStyle/>
          <a:p>
            <a:pPr algn="just"/>
            <a:r>
              <a:rPr lang="en-US" b="1" dirty="0" smtClean="0">
                <a:solidFill>
                  <a:srgbClr val="0070C0"/>
                </a:solidFill>
                <a:latin typeface="Arial" pitchFamily="34" charset="0"/>
                <a:cs typeface="Arial" pitchFamily="34" charset="0"/>
              </a:rPr>
              <a:t>Frame Members:</a:t>
            </a:r>
          </a:p>
          <a:p>
            <a:pPr algn="just">
              <a:buFont typeface="Arial" pitchFamily="34" charset="0"/>
              <a:buChar char="•"/>
            </a:pPr>
            <a:r>
              <a:rPr lang="en-US" sz="1500" dirty="0" smtClean="0">
                <a:latin typeface="Arial" pitchFamily="34" charset="0"/>
                <a:cs typeface="Arial" pitchFamily="34" charset="0"/>
              </a:rPr>
              <a:t> Columns: W 16x77, W18x119</a:t>
            </a:r>
          </a:p>
          <a:p>
            <a:pPr algn="just">
              <a:buFont typeface="Arial" pitchFamily="34" charset="0"/>
              <a:buChar char="•"/>
            </a:pPr>
            <a:r>
              <a:rPr lang="en-US" sz="1500" dirty="0" smtClean="0">
                <a:latin typeface="Arial" pitchFamily="34" charset="0"/>
                <a:cs typeface="Arial" pitchFamily="34" charset="0"/>
              </a:rPr>
              <a:t> Beams: W18 x 106</a:t>
            </a:r>
          </a:p>
          <a:p>
            <a:pPr algn="just">
              <a:buFont typeface="Arial" pitchFamily="34" charset="0"/>
              <a:buChar char="•"/>
            </a:pPr>
            <a:r>
              <a:rPr lang="en-US" sz="1500" dirty="0" smtClean="0">
                <a:latin typeface="Arial" pitchFamily="34" charset="0"/>
                <a:cs typeface="Arial" pitchFamily="34" charset="0"/>
              </a:rPr>
              <a:t> Braces: HSS 9x9x5/8</a:t>
            </a:r>
          </a:p>
          <a:p>
            <a:pPr algn="just">
              <a:buFont typeface="Arial" pitchFamily="34" charset="0"/>
              <a:buChar char="•"/>
            </a:pPr>
            <a:endParaRPr lang="en-US" dirty="0" smtClean="0">
              <a:latin typeface="Arial" pitchFamily="34" charset="0"/>
              <a:cs typeface="Arial" pitchFamily="34" charset="0"/>
            </a:endParaRPr>
          </a:p>
          <a:p>
            <a:r>
              <a:rPr lang="en-US" sz="1500" dirty="0" smtClean="0">
                <a:latin typeface="Arial" pitchFamily="34" charset="0"/>
                <a:cs typeface="Arial" pitchFamily="34" charset="0"/>
              </a:rPr>
              <a:t>AISC 341 requires splices be located in the columns to prevent story </a:t>
            </a:r>
            <a:r>
              <a:rPr lang="en-US" sz="1500" dirty="0" smtClean="0">
                <a:latin typeface="Arial" pitchFamily="34" charset="0"/>
                <a:cs typeface="Arial" pitchFamily="34" charset="0"/>
              </a:rPr>
              <a:t>mechanisms</a:t>
            </a:r>
          </a:p>
          <a:p>
            <a:endParaRPr lang="en-US" sz="1500" dirty="0" smtClean="0">
              <a:latin typeface="Arial" pitchFamily="34" charset="0"/>
              <a:cs typeface="Arial" pitchFamily="34" charset="0"/>
            </a:endParaRPr>
          </a:p>
          <a:p>
            <a:endParaRPr lang="en-US" sz="1500" dirty="0" smtClean="0">
              <a:latin typeface="Arial" pitchFamily="34" charset="0"/>
              <a:cs typeface="Arial" pitchFamily="34" charset="0"/>
            </a:endParaRPr>
          </a:p>
          <a:p>
            <a:endParaRPr lang="en-US" sz="1500" dirty="0" smtClean="0">
              <a:latin typeface="Arial" pitchFamily="34" charset="0"/>
              <a:cs typeface="Arial" pitchFamily="34" charset="0"/>
            </a:endParaRPr>
          </a:p>
          <a:p>
            <a:endParaRPr lang="en-US" sz="1500" dirty="0" smtClean="0">
              <a:latin typeface="Arial" pitchFamily="34" charset="0"/>
              <a:cs typeface="Arial" pitchFamily="34" charset="0"/>
            </a:endParaRPr>
          </a:p>
          <a:p>
            <a:endParaRPr lang="en-US" sz="1500" dirty="0" smtClean="0">
              <a:latin typeface="Arial" pitchFamily="34" charset="0"/>
              <a:cs typeface="Arial" pitchFamily="34" charset="0"/>
            </a:endParaRPr>
          </a:p>
          <a:p>
            <a:endParaRPr lang="en-US" sz="1500" dirty="0" smtClean="0">
              <a:latin typeface="Arial" pitchFamily="34" charset="0"/>
              <a:cs typeface="Arial" pitchFamily="34" charset="0"/>
            </a:endParaRPr>
          </a:p>
          <a:p>
            <a:endParaRPr lang="en-US" sz="1500" dirty="0" smtClean="0">
              <a:latin typeface="Arial" pitchFamily="34" charset="0"/>
              <a:cs typeface="Arial" pitchFamily="34" charset="0"/>
            </a:endParaRPr>
          </a:p>
          <a:p>
            <a:endParaRPr lang="en-US" sz="1500" dirty="0" smtClean="0">
              <a:latin typeface="Arial" pitchFamily="34" charset="0"/>
              <a:cs typeface="Arial" pitchFamily="34" charset="0"/>
            </a:endParaRPr>
          </a:p>
          <a:p>
            <a:endParaRPr lang="en-US" sz="1500" dirty="0" smtClean="0">
              <a:latin typeface="Arial" pitchFamily="34" charset="0"/>
              <a:cs typeface="Arial" pitchFamily="34" charset="0"/>
            </a:endParaRPr>
          </a:p>
          <a:p>
            <a:endParaRPr lang="en-US" sz="1500" dirty="0" smtClean="0">
              <a:latin typeface="Arial" pitchFamily="34" charset="0"/>
              <a:cs typeface="Arial" pitchFamily="34" charset="0"/>
            </a:endParaRPr>
          </a:p>
          <a:p>
            <a:r>
              <a:rPr lang="en-US" sz="1500" dirty="0" smtClean="0">
                <a:latin typeface="Arial" pitchFamily="34" charset="0"/>
                <a:cs typeface="Arial" pitchFamily="34" charset="0"/>
              </a:rPr>
              <a:t>X-braces are deemed better performers because of the buckling of the braces and excessive beam flexure during an earth quake.</a:t>
            </a:r>
          </a:p>
          <a:p>
            <a:pPr algn="just"/>
            <a:endParaRPr lang="en-US" sz="1500" dirty="0" smtClean="0">
              <a:latin typeface="Arial" pitchFamily="34" charset="0"/>
              <a:cs typeface="Arial" pitchFamily="34" charset="0"/>
            </a:endParaRPr>
          </a:p>
          <a:p>
            <a:pPr algn="just"/>
            <a:endParaRPr lang="en-US" b="1" dirty="0" smtClean="0">
              <a:solidFill>
                <a:srgbClr val="0070C0"/>
              </a:solidFill>
              <a:latin typeface="Arial" pitchFamily="34" charset="0"/>
              <a:cs typeface="Arial" pitchFamily="34" charset="0"/>
            </a:endParaRPr>
          </a:p>
          <a:p>
            <a:pPr algn="just"/>
            <a:endParaRPr lang="en-US" b="1" dirty="0" smtClean="0">
              <a:cs typeface="Arial" pitchFamily="34" charset="0"/>
            </a:endParaRPr>
          </a:p>
        </p:txBody>
      </p:sp>
      <p:graphicFrame>
        <p:nvGraphicFramePr>
          <p:cNvPr id="49" name="Table 48"/>
          <p:cNvGraphicFramePr>
            <a:graphicFrameLocks noGrp="1"/>
          </p:cNvGraphicFramePr>
          <p:nvPr/>
        </p:nvGraphicFramePr>
        <p:xfrm>
          <a:off x="15697200" y="4610100"/>
          <a:ext cx="2070100" cy="1619250"/>
        </p:xfrm>
        <a:graphic>
          <a:graphicData uri="http://schemas.openxmlformats.org/drawingml/2006/table">
            <a:tbl>
              <a:tblPr/>
              <a:tblGrid>
                <a:gridCol w="613363"/>
                <a:gridCol w="709201"/>
                <a:gridCol w="747536"/>
              </a:tblGrid>
              <a:tr h="161925">
                <a:tc gridSpan="3">
                  <a:txBody>
                    <a:bodyPr/>
                    <a:lstStyle/>
                    <a:p>
                      <a:pPr algn="ctr" fontAlgn="b"/>
                      <a:r>
                        <a:rPr lang="en-US" sz="1000" b="1" i="0" u="none" strike="noStrike" dirty="0">
                          <a:solidFill>
                            <a:srgbClr val="FFFFFF"/>
                          </a:solidFill>
                          <a:latin typeface="Arial"/>
                        </a:rPr>
                        <a:t>Center of Rigidity for SCBF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r>
              <a:tr h="161925">
                <a:tc>
                  <a:txBody>
                    <a:bodyPr/>
                    <a:lstStyle/>
                    <a:p>
                      <a:pPr algn="ctr" fontAlgn="b"/>
                      <a:r>
                        <a:rPr lang="en-US" sz="1000" b="1" i="0" u="none" strike="noStrike">
                          <a:solidFill>
                            <a:srgbClr val="000000"/>
                          </a:solidFill>
                          <a:latin typeface="Arial"/>
                        </a:rPr>
                        <a:t>Story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b"/>
                      <a:r>
                        <a:rPr lang="en-US" sz="1000" b="1" i="0" u="none" strike="noStrike">
                          <a:solidFill>
                            <a:srgbClr val="000000"/>
                          </a:solidFill>
                          <a:latin typeface="Arial"/>
                        </a:rPr>
                        <a:t>X Direction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b"/>
                      <a:r>
                        <a:rPr lang="en-US" sz="1000" b="1" i="0" u="none" strike="noStrike">
                          <a:solidFill>
                            <a:srgbClr val="000000"/>
                          </a:solidFill>
                          <a:latin typeface="Arial"/>
                        </a:rPr>
                        <a:t>Y Direction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r>
              <a:tr h="161925">
                <a:tc>
                  <a:txBody>
                    <a:bodyPr/>
                    <a:lstStyle/>
                    <a:p>
                      <a:pPr algn="ctr" fontAlgn="b"/>
                      <a:r>
                        <a:rPr lang="en-US" sz="1000" b="0" i="0" u="none" strike="noStrike">
                          <a:solidFill>
                            <a:srgbClr val="000000"/>
                          </a:solidFill>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ctr" fontAlgn="b"/>
                      <a:r>
                        <a:rPr lang="en-US" sz="1000" b="0" i="0" u="none" strike="noStrike">
                          <a:solidFill>
                            <a:srgbClr val="000000"/>
                          </a:solidFill>
                          <a:latin typeface="Arial"/>
                        </a:rPr>
                        <a:t>Roof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142.67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Arial"/>
                        </a:rPr>
                        <a:t>29.73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ctr" fontAlgn="b"/>
                      <a:r>
                        <a:rPr lang="en-US" sz="1000" b="0" i="0" u="none" strike="noStrike">
                          <a:solidFill>
                            <a:srgbClr val="000000"/>
                          </a:solidFill>
                          <a:latin typeface="Arial"/>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142.67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29.73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ctr" fontAlgn="b"/>
                      <a:r>
                        <a:rPr lang="en-US" sz="1000" b="0" i="0" u="none" strike="noStrike">
                          <a:solidFill>
                            <a:srgbClr val="000000"/>
                          </a:solidFill>
                          <a:latin typeface="Arial"/>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Arial"/>
                        </a:rPr>
                        <a:t>141.8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Arial"/>
                        </a:rPr>
                        <a:t>29.5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ctr" fontAlgn="b"/>
                      <a:r>
                        <a:rPr lang="en-US" sz="1000" b="0" i="0" u="none" strike="noStrike">
                          <a:solidFill>
                            <a:srgbClr val="000000"/>
                          </a:solidFill>
                          <a:latin typeface="Arial"/>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141.8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29.5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ctr" fontAlgn="b"/>
                      <a:r>
                        <a:rPr lang="en-US" sz="1000" b="0" i="0" u="none" strike="noStrike">
                          <a:solidFill>
                            <a:srgbClr val="000000"/>
                          </a:solidFill>
                          <a:latin typeface="Arial"/>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141.8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29.5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ctr" fontAlgn="b"/>
                      <a:r>
                        <a:rPr lang="en-US" sz="1000" b="0" i="0" u="none" strike="noStrike">
                          <a:solidFill>
                            <a:srgbClr val="000000"/>
                          </a:solidFill>
                          <a:latin typeface="Arial"/>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141.8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29.5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ctr" fontAlgn="b"/>
                      <a:r>
                        <a:rPr lang="en-US" sz="1000" b="0" i="0" u="none" strike="noStrike">
                          <a:solidFill>
                            <a:srgbClr val="000000"/>
                          </a:solidFill>
                          <a:latin typeface="Arial"/>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141.8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Arial"/>
                        </a:rPr>
                        <a:t>29.5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50" name="Table 49"/>
          <p:cNvGraphicFramePr>
            <a:graphicFrameLocks noGrp="1"/>
          </p:cNvGraphicFramePr>
          <p:nvPr/>
        </p:nvGraphicFramePr>
        <p:xfrm>
          <a:off x="13449300" y="4610100"/>
          <a:ext cx="2032000" cy="1619250"/>
        </p:xfrm>
        <a:graphic>
          <a:graphicData uri="http://schemas.openxmlformats.org/drawingml/2006/table">
            <a:tbl>
              <a:tblPr/>
              <a:tblGrid>
                <a:gridCol w="613434"/>
                <a:gridCol w="709283"/>
                <a:gridCol w="709283"/>
              </a:tblGrid>
              <a:tr h="161925">
                <a:tc gridSpan="3">
                  <a:txBody>
                    <a:bodyPr/>
                    <a:lstStyle/>
                    <a:p>
                      <a:pPr algn="ctr" fontAlgn="b"/>
                      <a:r>
                        <a:rPr lang="en-US" sz="1000" b="1" i="0" u="none" strike="noStrike" dirty="0">
                          <a:solidFill>
                            <a:srgbClr val="FFFFFF"/>
                          </a:solidFill>
                          <a:latin typeface="Arial"/>
                        </a:rPr>
                        <a:t>Center of Mass for SCBF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r>
              <a:tr h="161925">
                <a:tc>
                  <a:txBody>
                    <a:bodyPr/>
                    <a:lstStyle/>
                    <a:p>
                      <a:pPr algn="ctr" fontAlgn="b"/>
                      <a:r>
                        <a:rPr lang="en-US" sz="1000" b="1" i="0" u="none" strike="noStrike">
                          <a:solidFill>
                            <a:srgbClr val="000000"/>
                          </a:solidFill>
                          <a:latin typeface="Arial"/>
                        </a:rPr>
                        <a:t>Story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b"/>
                      <a:r>
                        <a:rPr lang="en-US" sz="1000" b="1" i="0" u="none" strike="noStrike">
                          <a:solidFill>
                            <a:srgbClr val="000000"/>
                          </a:solidFill>
                          <a:latin typeface="Arial"/>
                        </a:rPr>
                        <a:t>X Direction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b"/>
                      <a:r>
                        <a:rPr lang="en-US" sz="1000" b="1" i="0" u="none" strike="noStrike">
                          <a:solidFill>
                            <a:srgbClr val="000000"/>
                          </a:solidFill>
                          <a:latin typeface="Arial"/>
                        </a:rPr>
                        <a:t>Y Direction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r>
              <a:tr h="161925">
                <a:tc>
                  <a:txBody>
                    <a:bodyPr/>
                    <a:lstStyle/>
                    <a:p>
                      <a:pPr algn="ctr" fontAlgn="b"/>
                      <a:r>
                        <a:rPr lang="en-US" sz="1000" b="0" i="0" u="none" strike="noStrike">
                          <a:solidFill>
                            <a:srgbClr val="000000"/>
                          </a:solidFill>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ctr" fontAlgn="b"/>
                      <a:r>
                        <a:rPr lang="en-US" sz="1000" b="0" i="0" u="none" strike="noStrike">
                          <a:solidFill>
                            <a:srgbClr val="000000"/>
                          </a:solidFill>
                          <a:latin typeface="Arial"/>
                        </a:rPr>
                        <a:t>Roof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140.05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23.19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ctr" fontAlgn="b"/>
                      <a:r>
                        <a:rPr lang="en-US" sz="1000" b="0" i="0" u="none" strike="noStrike">
                          <a:solidFill>
                            <a:srgbClr val="000000"/>
                          </a:solidFill>
                          <a:latin typeface="Arial"/>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140.05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23.19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ctr" fontAlgn="b"/>
                      <a:r>
                        <a:rPr lang="en-US" sz="1000" b="0" i="0" u="none" strike="noStrike">
                          <a:solidFill>
                            <a:srgbClr val="000000"/>
                          </a:solidFill>
                          <a:latin typeface="Arial"/>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140.78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29.18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ctr" fontAlgn="b"/>
                      <a:r>
                        <a:rPr lang="en-US" sz="1000" b="0" i="0" u="none" strike="noStrike">
                          <a:solidFill>
                            <a:srgbClr val="000000"/>
                          </a:solidFill>
                          <a:latin typeface="Arial"/>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140.78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29.18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ctr" fontAlgn="b"/>
                      <a:r>
                        <a:rPr lang="en-US" sz="1000" b="0" i="0" u="none" strike="noStrike">
                          <a:solidFill>
                            <a:srgbClr val="000000"/>
                          </a:solidFill>
                          <a:latin typeface="Arial"/>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140.78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29.18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ctr" fontAlgn="b"/>
                      <a:r>
                        <a:rPr lang="en-US" sz="1000" b="0" i="0" u="none" strike="noStrike">
                          <a:solidFill>
                            <a:srgbClr val="000000"/>
                          </a:solidFill>
                          <a:latin typeface="Arial"/>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140.78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Arial"/>
                        </a:rPr>
                        <a:t>29.18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61925">
                <a:tc>
                  <a:txBody>
                    <a:bodyPr/>
                    <a:lstStyle/>
                    <a:p>
                      <a:pPr algn="ctr" fontAlgn="b"/>
                      <a:r>
                        <a:rPr lang="en-US" sz="1000" b="0" i="0" u="none" strike="noStrike">
                          <a:solidFill>
                            <a:srgbClr val="000000"/>
                          </a:solidFill>
                          <a:latin typeface="Arial"/>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140.78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Arial"/>
                        </a:rPr>
                        <a:t>29.18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51" name="Picture 1"/>
          <p:cNvPicPr>
            <a:picLocks noChangeAspect="1" noChangeArrowheads="1"/>
          </p:cNvPicPr>
          <p:nvPr/>
        </p:nvPicPr>
        <p:blipFill>
          <a:blip r:embed="rId9"/>
          <a:srcRect t="8946" b="5431"/>
          <a:stretch>
            <a:fillRect/>
          </a:stretch>
        </p:blipFill>
        <p:spPr bwMode="auto">
          <a:xfrm>
            <a:off x="23431500" y="3048000"/>
            <a:ext cx="2514600" cy="2246376"/>
          </a:xfrm>
          <a:prstGeom prst="rect">
            <a:avLst/>
          </a:prstGeom>
          <a:noFill/>
          <a:ln w="3175">
            <a:solidFill>
              <a:schemeClr val="tx1"/>
            </a:solidFill>
            <a:miter lim="800000"/>
            <a:headEnd/>
            <a:tailEnd/>
          </a:ln>
          <a:effectLst/>
        </p:spPr>
      </p:pic>
      <p:grpSp>
        <p:nvGrpSpPr>
          <p:cNvPr id="52" name="Group 72"/>
          <p:cNvGrpSpPr/>
          <p:nvPr/>
        </p:nvGrpSpPr>
        <p:grpSpPr>
          <a:xfrm>
            <a:off x="125485" y="190500"/>
            <a:ext cx="8960602" cy="6555049"/>
            <a:chOff x="237671" y="268288"/>
            <a:chExt cx="9177792" cy="6627166"/>
          </a:xfrm>
        </p:grpSpPr>
        <p:grpSp>
          <p:nvGrpSpPr>
            <p:cNvPr id="53" name="Group 92"/>
            <p:cNvGrpSpPr>
              <a:grpSpLocks/>
            </p:cNvGrpSpPr>
            <p:nvPr/>
          </p:nvGrpSpPr>
          <p:grpSpPr bwMode="auto">
            <a:xfrm>
              <a:off x="5110163" y="395288"/>
              <a:ext cx="981075" cy="565150"/>
              <a:chOff x="3783921" y="107661"/>
              <a:chExt cx="981075" cy="565150"/>
            </a:xfrm>
          </p:grpSpPr>
          <p:grpSp>
            <p:nvGrpSpPr>
              <p:cNvPr id="96" name="Group 192"/>
              <p:cNvGrpSpPr>
                <a:grpSpLocks/>
              </p:cNvGrpSpPr>
              <p:nvPr/>
            </p:nvGrpSpPr>
            <p:grpSpPr bwMode="auto">
              <a:xfrm>
                <a:off x="3895165" y="227150"/>
                <a:ext cx="762000" cy="339866"/>
                <a:chOff x="-1211605" y="3738092"/>
                <a:chExt cx="990600" cy="381000"/>
              </a:xfrm>
            </p:grpSpPr>
            <p:sp>
              <p:nvSpPr>
                <p:cNvPr id="99"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100"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97" name="Oval 96"/>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8" name="Oval 97"/>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54" name="Group 129"/>
            <p:cNvGrpSpPr>
              <a:grpSpLocks/>
            </p:cNvGrpSpPr>
            <p:nvPr/>
          </p:nvGrpSpPr>
          <p:grpSpPr bwMode="auto">
            <a:xfrm>
              <a:off x="5905500" y="268288"/>
              <a:ext cx="3509963" cy="6563666"/>
              <a:chOff x="12107211" y="457658"/>
              <a:chExt cx="3509963" cy="6563666"/>
            </a:xfrm>
          </p:grpSpPr>
          <p:sp>
            <p:nvSpPr>
              <p:cNvPr id="85" name="Freeform 84"/>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6" name="Cube 85"/>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7" name="Cube 86"/>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8" name="Cube 87"/>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 name="Oval 88"/>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0" name="Oval 89"/>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1" name="Cube 90"/>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92" name="Group 30"/>
              <p:cNvGrpSpPr>
                <a:grpSpLocks/>
              </p:cNvGrpSpPr>
              <p:nvPr/>
            </p:nvGrpSpPr>
            <p:grpSpPr bwMode="auto">
              <a:xfrm>
                <a:off x="12259611" y="683083"/>
                <a:ext cx="3357563" cy="390881"/>
                <a:chOff x="3502961" y="562432"/>
                <a:chExt cx="3357563" cy="390881"/>
              </a:xfrm>
            </p:grpSpPr>
            <p:sp>
              <p:nvSpPr>
                <p:cNvPr id="94" name="Freeform 93"/>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95" name="Straight Connector 94"/>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93" name="Freeform 92"/>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55" name="Cube 54"/>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Cube 55"/>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Freeform 56"/>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 name="Cube 57"/>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Cube 58"/>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Cube 59"/>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Cube 60"/>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Cube 61"/>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3" name="Group 115"/>
            <p:cNvGrpSpPr>
              <a:grpSpLocks/>
            </p:cNvGrpSpPr>
            <p:nvPr/>
          </p:nvGrpSpPr>
          <p:grpSpPr bwMode="auto">
            <a:xfrm>
              <a:off x="1152133" y="493203"/>
              <a:ext cx="445311" cy="377825"/>
              <a:chOff x="-1893507" y="211926"/>
              <a:chExt cx="445311" cy="377825"/>
            </a:xfrm>
          </p:grpSpPr>
          <p:sp>
            <p:nvSpPr>
              <p:cNvPr id="77" name="Oval 76"/>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8" name="Oval 77"/>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9" name="Oval 78"/>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0" name="Oval 79"/>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1" name="Oval 80"/>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2" name="Oval 81"/>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 name="Oval 82"/>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4" name="Oval 83"/>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64" name="Cube 63"/>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Cube 64"/>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67" name="Group 116"/>
            <p:cNvGrpSpPr>
              <a:grpSpLocks/>
            </p:cNvGrpSpPr>
            <p:nvPr/>
          </p:nvGrpSpPr>
          <p:grpSpPr bwMode="auto">
            <a:xfrm>
              <a:off x="1790700" y="281277"/>
              <a:ext cx="3124200" cy="730150"/>
              <a:chOff x="-3107460" y="1653540"/>
              <a:chExt cx="3124200" cy="730150"/>
            </a:xfrm>
          </p:grpSpPr>
          <p:grpSp>
            <p:nvGrpSpPr>
              <p:cNvPr id="73" name="Group 58"/>
              <p:cNvGrpSpPr>
                <a:grpSpLocks/>
              </p:cNvGrpSpPr>
              <p:nvPr/>
            </p:nvGrpSpPr>
            <p:grpSpPr bwMode="auto">
              <a:xfrm>
                <a:off x="-3107460" y="1653540"/>
                <a:ext cx="3124200" cy="587375"/>
                <a:chOff x="5451708" y="475726"/>
                <a:chExt cx="4495800" cy="586880"/>
              </a:xfrm>
            </p:grpSpPr>
            <p:sp>
              <p:nvSpPr>
                <p:cNvPr id="75"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76" name="Straight Connector 75"/>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4"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68" name="Oval 67"/>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9" name="Freeform 68"/>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0"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71" name="Straight Connector 70"/>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101" name="Rounded Rectangle 100"/>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2" name="Rectangle 101"/>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103" name="Group 102"/>
          <p:cNvGrpSpPr/>
          <p:nvPr/>
        </p:nvGrpSpPr>
        <p:grpSpPr>
          <a:xfrm>
            <a:off x="280982" y="2095500"/>
            <a:ext cx="1319218" cy="2628900"/>
            <a:chOff x="8648700" y="7200900"/>
            <a:chExt cx="1319218" cy="2628900"/>
          </a:xfrm>
        </p:grpSpPr>
        <p:sp>
          <p:nvSpPr>
            <p:cNvPr id="104" name="Round Diagonal Corner Rectangle 103"/>
            <p:cNvSpPr/>
            <p:nvPr/>
          </p:nvSpPr>
          <p:spPr bwMode="auto">
            <a:xfrm>
              <a:off x="8648700" y="9105900"/>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105" name="Round Diagonal Corner Rectangle 104"/>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106" name="Round Diagonal Corner Rectangle 105"/>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107" name="Round Diagonal Corner Rectangle 106"/>
            <p:cNvSpPr/>
            <p:nvPr/>
          </p:nvSpPr>
          <p:spPr bwMode="auto">
            <a:xfrm>
              <a:off x="8648700" y="7956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108" name="Round Diagonal Corner Rectangle 107"/>
            <p:cNvSpPr/>
            <p:nvPr/>
          </p:nvSpPr>
          <p:spPr bwMode="auto">
            <a:xfrm>
              <a:off x="8648700" y="8337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109" name="Round Diagonal Corner Rectangle 108"/>
            <p:cNvSpPr/>
            <p:nvPr/>
          </p:nvSpPr>
          <p:spPr bwMode="auto">
            <a:xfrm>
              <a:off x="8648700" y="8718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110" name="Round Diagonal Corner Rectangle 109"/>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111" name="Frame 110"/>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Rounded Rectangle 111"/>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113" name="Group 85"/>
          <p:cNvGrpSpPr/>
          <p:nvPr/>
        </p:nvGrpSpPr>
        <p:grpSpPr>
          <a:xfrm>
            <a:off x="1438728" y="1406236"/>
            <a:ext cx="7629073" cy="4038600"/>
            <a:chOff x="1477285" y="1041943"/>
            <a:chExt cx="7133315" cy="4249324"/>
          </a:xfrm>
        </p:grpSpPr>
        <p:sp>
          <p:nvSpPr>
            <p:cNvPr id="114" name="Freeform 113"/>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5" name="Freeform 114"/>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16" name="TextBox 115"/>
          <p:cNvSpPr txBox="1"/>
          <p:nvPr/>
        </p:nvSpPr>
        <p:spPr>
          <a:xfrm>
            <a:off x="1866900" y="1905001"/>
            <a:ext cx="6210300" cy="2308324"/>
          </a:xfrm>
          <a:prstGeom prst="rect">
            <a:avLst/>
          </a:prstGeom>
          <a:noFill/>
        </p:spPr>
        <p:txBody>
          <a:bodyPr wrap="square" rtlCol="0">
            <a:spAutoFit/>
          </a:bodyPr>
          <a:lstStyle/>
          <a:p>
            <a:pPr marL="171450" indent="-171450">
              <a:buFont typeface="Arial" pitchFamily="34" charset="0"/>
              <a:buChar char="•"/>
            </a:pPr>
            <a:r>
              <a:rPr lang="en-US" sz="2400" b="1" dirty="0" smtClean="0">
                <a:solidFill>
                  <a:srgbClr val="00B050"/>
                </a:solidFill>
                <a:latin typeface="Arial" pitchFamily="34" charset="0"/>
                <a:cs typeface="Arial" pitchFamily="34" charset="0"/>
              </a:rPr>
              <a:t>Goals and Criteria</a:t>
            </a: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r>
              <a:rPr lang="en-US" sz="2400" b="1" dirty="0" smtClean="0">
                <a:solidFill>
                  <a:srgbClr val="00B050"/>
                </a:solidFill>
                <a:latin typeface="Arial" pitchFamily="34" charset="0"/>
                <a:cs typeface="Arial" pitchFamily="34" charset="0"/>
              </a:rPr>
              <a:t>Placement </a:t>
            </a:r>
            <a:r>
              <a:rPr lang="en-US" sz="2400" b="1" dirty="0" smtClean="0">
                <a:solidFill>
                  <a:srgbClr val="00B050"/>
                </a:solidFill>
                <a:latin typeface="Arial" pitchFamily="34" charset="0"/>
                <a:cs typeface="Arial" pitchFamily="34" charset="0"/>
              </a:rPr>
              <a:t>of Expansion </a:t>
            </a:r>
            <a:r>
              <a:rPr lang="en-US" sz="2400" b="1" dirty="0" smtClean="0">
                <a:solidFill>
                  <a:srgbClr val="00B050"/>
                </a:solidFill>
                <a:latin typeface="Arial" pitchFamily="34" charset="0"/>
                <a:cs typeface="Arial" pitchFamily="34" charset="0"/>
              </a:rPr>
              <a:t>Joints</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Expansion </a:t>
            </a:r>
            <a:r>
              <a:rPr lang="en-US" sz="2400" b="1" dirty="0" smtClean="0">
                <a:solidFill>
                  <a:srgbClr val="00B050"/>
                </a:solidFill>
                <a:latin typeface="Arial" pitchFamily="34" charset="0"/>
                <a:cs typeface="Arial" pitchFamily="34" charset="0"/>
              </a:rPr>
              <a:t>Joints Specified by </a:t>
            </a:r>
            <a:r>
              <a:rPr lang="en-US" sz="2400" b="1" dirty="0" smtClean="0">
                <a:solidFill>
                  <a:srgbClr val="00B050"/>
                </a:solidFill>
                <a:latin typeface="Arial" pitchFamily="34" charset="0"/>
                <a:cs typeface="Arial" pitchFamily="34" charset="0"/>
              </a:rPr>
              <a:t>Code</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Floor </a:t>
            </a:r>
            <a:r>
              <a:rPr lang="en-US" sz="2400" b="1" dirty="0" smtClean="0">
                <a:solidFill>
                  <a:srgbClr val="00B050"/>
                </a:solidFill>
                <a:latin typeface="Arial" pitchFamily="34" charset="0"/>
                <a:cs typeface="Arial" pitchFamily="34" charset="0"/>
              </a:rPr>
              <a:t>System </a:t>
            </a:r>
            <a:r>
              <a:rPr lang="en-US" sz="2400" b="1" dirty="0" smtClean="0">
                <a:solidFill>
                  <a:srgbClr val="00B050"/>
                </a:solidFill>
                <a:latin typeface="Arial" pitchFamily="34" charset="0"/>
                <a:cs typeface="Arial" pitchFamily="34" charset="0"/>
              </a:rPr>
              <a:t>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Lateral 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Seismic Analysis</a:t>
            </a:r>
            <a:endParaRPr lang="en-US" sz="2400" b="1" dirty="0" smtClean="0">
              <a:solidFill>
                <a:srgbClr val="00B05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239250" y="88991"/>
            <a:ext cx="18145125" cy="6642009"/>
            <a:chOff x="9239250" y="88991"/>
            <a:chExt cx="18145125" cy="6642009"/>
          </a:xfrm>
        </p:grpSpPr>
        <p:pic>
          <p:nvPicPr>
            <p:cNvPr id="3"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4"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5" name="Group 64"/>
            <p:cNvGrpSpPr/>
            <p:nvPr/>
          </p:nvGrpSpPr>
          <p:grpSpPr>
            <a:xfrm>
              <a:off x="9372600" y="250723"/>
              <a:ext cx="6193536" cy="257686"/>
              <a:chOff x="822325" y="3078477"/>
              <a:chExt cx="6193536" cy="257686"/>
            </a:xfrm>
          </p:grpSpPr>
          <p:sp>
            <p:nvSpPr>
              <p:cNvPr id="8" name="Round Diagonal Corner Rectangle 7"/>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9" name="Round Diagonal Corner Rectangle 8"/>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10" name="Round Diagonal Corner Rectangle 9"/>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11" name="Round Diagonal Corner Rectangle 10"/>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II</a:t>
                </a:r>
                <a:endParaRPr lang="en-US" sz="850" b="1" dirty="0">
                  <a:solidFill>
                    <a:schemeClr val="bg1"/>
                  </a:solidFill>
                </a:endParaRPr>
              </a:p>
            </p:txBody>
          </p:sp>
          <p:sp>
            <p:nvSpPr>
              <p:cNvPr id="12" name="Round Diagonal Corner Rectangle 11"/>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13" name="Round Diagonal Corner Rectangle 12"/>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STRUCTURAL DEPTH</a:t>
                </a:r>
                <a:endParaRPr lang="en-US" sz="850" b="1" dirty="0">
                  <a:solidFill>
                    <a:srgbClr val="FFFF00"/>
                  </a:solidFill>
                </a:endParaRPr>
              </a:p>
            </p:txBody>
          </p:sp>
          <p:sp>
            <p:nvSpPr>
              <p:cNvPr id="15" name="Round Diagonal Corner Rectangle 14"/>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6"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7"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14" name="Group 49"/>
          <p:cNvGrpSpPr/>
          <p:nvPr/>
        </p:nvGrpSpPr>
        <p:grpSpPr>
          <a:xfrm>
            <a:off x="9753600" y="1600200"/>
            <a:ext cx="3634013" cy="197230"/>
            <a:chOff x="332581" y="3202781"/>
            <a:chExt cx="3291840" cy="182880"/>
          </a:xfrm>
        </p:grpSpPr>
        <p:cxnSp>
          <p:nvCxnSpPr>
            <p:cNvPr id="17" name="Straight Connector 16"/>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9829800" y="1343085"/>
            <a:ext cx="7581900" cy="1661993"/>
          </a:xfrm>
          <a:prstGeom prst="rect">
            <a:avLst/>
          </a:prstGeom>
          <a:noFill/>
        </p:spPr>
        <p:txBody>
          <a:bodyPr wrap="square" rtlCol="0">
            <a:spAutoFit/>
          </a:bodyPr>
          <a:lstStyle/>
          <a:p>
            <a:pPr marL="171450" indent="-171450"/>
            <a:r>
              <a:rPr lang="en-US" sz="2000" b="1" dirty="0" smtClean="0">
                <a:solidFill>
                  <a:srgbClr val="00B050"/>
                </a:solidFill>
                <a:latin typeface="Arial" pitchFamily="34" charset="0"/>
                <a:cs typeface="Arial" pitchFamily="34" charset="0"/>
              </a:rPr>
              <a:t>Lateral Design</a:t>
            </a:r>
          </a:p>
          <a:p>
            <a:pPr algn="just"/>
            <a:endParaRPr lang="en-US" sz="2000" b="1" dirty="0" smtClean="0">
              <a:solidFill>
                <a:srgbClr val="00B050"/>
              </a:solidFill>
              <a:latin typeface="Arial" pitchFamily="34" charset="0"/>
              <a:cs typeface="Arial" pitchFamily="34" charset="0"/>
            </a:endParaRPr>
          </a:p>
          <a:p>
            <a:pPr algn="just"/>
            <a:endParaRPr lang="en-US" sz="2000" b="1" dirty="0" smtClean="0">
              <a:solidFill>
                <a:srgbClr val="00B050"/>
              </a:solidFill>
              <a:latin typeface="Arial" pitchFamily="34" charset="0"/>
              <a:cs typeface="Arial" pitchFamily="34" charset="0"/>
            </a:endParaRPr>
          </a:p>
          <a:p>
            <a:pPr marL="174625" indent="-174625" algn="just"/>
            <a:endParaRPr lang="en-US" dirty="0" smtClean="0">
              <a:latin typeface="Arial" pitchFamily="34" charset="0"/>
              <a:cs typeface="Arial" pitchFamily="34" charset="0"/>
            </a:endParaRPr>
          </a:p>
          <a:p>
            <a:pPr algn="just"/>
            <a:endParaRPr lang="en-US" sz="2000" b="1" dirty="0" smtClean="0">
              <a:solidFill>
                <a:srgbClr val="00B050"/>
              </a:solidFill>
              <a:latin typeface="Arial" pitchFamily="34" charset="0"/>
              <a:cs typeface="Arial" pitchFamily="34" charset="0"/>
            </a:endParaRPr>
          </a:p>
        </p:txBody>
      </p:sp>
      <p:sp>
        <p:nvSpPr>
          <p:cNvPr id="52" name="Rectangle 51"/>
          <p:cNvSpPr/>
          <p:nvPr/>
        </p:nvSpPr>
        <p:spPr>
          <a:xfrm>
            <a:off x="9867900" y="1790700"/>
            <a:ext cx="8039100" cy="4524315"/>
          </a:xfrm>
          <a:prstGeom prst="rect">
            <a:avLst/>
          </a:prstGeom>
        </p:spPr>
        <p:txBody>
          <a:bodyPr wrap="square">
            <a:spAutoFit/>
          </a:bodyPr>
          <a:lstStyle/>
          <a:p>
            <a:pPr algn="just"/>
            <a:r>
              <a:rPr lang="en-US" dirty="0" smtClean="0">
                <a:cs typeface="Arial" pitchFamily="34" charset="0"/>
              </a:rPr>
              <a:t>After </a:t>
            </a:r>
            <a:r>
              <a:rPr lang="en-US" dirty="0" smtClean="0">
                <a:cs typeface="Arial" pitchFamily="34" charset="0"/>
              </a:rPr>
              <a:t>the earthquake of Northridge 1994, it was discovered that steel moment frame buildings experience brittle fractures of beam-to-column connections.  It had demonstrated that brittle fractures was initiated within connections at very low levels of plastic demand and also while the structures remained elastic. </a:t>
            </a:r>
            <a:endParaRPr lang="en-US" dirty="0" smtClean="0">
              <a:cs typeface="Arial" pitchFamily="34" charset="0"/>
            </a:endParaRPr>
          </a:p>
          <a:p>
            <a:pPr algn="just"/>
            <a:endParaRPr lang="en-US" dirty="0" smtClean="0">
              <a:cs typeface="Arial" pitchFamily="34" charset="0"/>
            </a:endParaRPr>
          </a:p>
          <a:p>
            <a:pPr algn="just"/>
            <a:r>
              <a:rPr lang="en-US" dirty="0" smtClean="0">
                <a:cs typeface="Arial" pitchFamily="34" charset="0"/>
              </a:rPr>
              <a:t>Due </a:t>
            </a:r>
            <a:r>
              <a:rPr lang="en-US" dirty="0" smtClean="0">
                <a:cs typeface="Arial" pitchFamily="34" charset="0"/>
              </a:rPr>
              <a:t>to this event, FEMA 350 prequalified several connection types.  One is the welded flange plate (WFP), the other being a reduced beam section (RBS).</a:t>
            </a:r>
          </a:p>
          <a:p>
            <a:pPr algn="just"/>
            <a:endParaRPr lang="en-US" dirty="0" smtClean="0">
              <a:cs typeface="Arial" pitchFamily="34" charset="0"/>
            </a:endParaRPr>
          </a:p>
          <a:p>
            <a:pPr algn="just"/>
            <a:r>
              <a:rPr lang="en-US" dirty="0" smtClean="0">
                <a:cs typeface="Arial" pitchFamily="34" charset="0"/>
              </a:rPr>
              <a:t>The RBS connection utilizes less material, and thus is the preferred choice in the prototype design of Ingleside at King </a:t>
            </a:r>
            <a:r>
              <a:rPr lang="en-US" dirty="0" smtClean="0">
                <a:cs typeface="Arial" pitchFamily="34" charset="0"/>
              </a:rPr>
              <a:t>Farm. RBS </a:t>
            </a:r>
            <a:r>
              <a:rPr lang="en-US" dirty="0" smtClean="0">
                <a:cs typeface="Arial" pitchFamily="34" charset="0"/>
              </a:rPr>
              <a:t>also has no reinforcing other than the weld metal is used to joint the flanges of the beam to the column.  This is so that plastic hinges will form at these reduced section areas of the beam.  The formation of plastic hinges at the beam-column interface during seismic event results in large inelastic strain demands at the connection leading to brittle failure.  The reduced section of the beam at the desired location of the plastic hinge can remedy this issue.</a:t>
            </a:r>
            <a:endParaRPr lang="en-US" dirty="0" smtClean="0">
              <a:cs typeface="Arial" pitchFamily="34" charset="0"/>
            </a:endParaRPr>
          </a:p>
        </p:txBody>
      </p:sp>
      <p:pic>
        <p:nvPicPr>
          <p:cNvPr id="53" name="Picture 2" descr="\\aep.coeaccess.psu.edu\profiles$\dpt5001\Desktop\3.jpg"/>
          <p:cNvPicPr>
            <a:picLocks noChangeAspect="1" noChangeArrowheads="1"/>
          </p:cNvPicPr>
          <p:nvPr/>
        </p:nvPicPr>
        <p:blipFill>
          <a:blip r:embed="rId6"/>
          <a:srcRect l="17663" t="9174" r="42089" b="49087"/>
          <a:stretch>
            <a:fillRect/>
          </a:stretch>
        </p:blipFill>
        <p:spPr bwMode="auto">
          <a:xfrm>
            <a:off x="18783300" y="1409700"/>
            <a:ext cx="3162300" cy="4621822"/>
          </a:xfrm>
          <a:prstGeom prst="rect">
            <a:avLst/>
          </a:prstGeom>
          <a:noFill/>
        </p:spPr>
      </p:pic>
      <p:pic>
        <p:nvPicPr>
          <p:cNvPr id="54" name="Picture 3" descr="\\aep.coeaccess.psu.edu\profiles$\dpt5001\Desktop\5.jpg"/>
          <p:cNvPicPr>
            <a:picLocks noChangeAspect="1" noChangeArrowheads="1"/>
          </p:cNvPicPr>
          <p:nvPr/>
        </p:nvPicPr>
        <p:blipFill>
          <a:blip r:embed="rId7"/>
          <a:srcRect l="33170" t="5593" r="21732" b="74645"/>
          <a:stretch>
            <a:fillRect/>
          </a:stretch>
        </p:blipFill>
        <p:spPr bwMode="auto">
          <a:xfrm>
            <a:off x="21945600" y="2133600"/>
            <a:ext cx="4930665" cy="3108464"/>
          </a:xfrm>
          <a:prstGeom prst="rect">
            <a:avLst/>
          </a:prstGeom>
          <a:noFill/>
        </p:spPr>
      </p:pic>
      <p:grpSp>
        <p:nvGrpSpPr>
          <p:cNvPr id="55" name="Group 72"/>
          <p:cNvGrpSpPr/>
          <p:nvPr/>
        </p:nvGrpSpPr>
        <p:grpSpPr>
          <a:xfrm>
            <a:off x="125485" y="190500"/>
            <a:ext cx="8960602" cy="6555049"/>
            <a:chOff x="237671" y="268288"/>
            <a:chExt cx="9177792" cy="6627166"/>
          </a:xfrm>
        </p:grpSpPr>
        <p:grpSp>
          <p:nvGrpSpPr>
            <p:cNvPr id="56" name="Group 92"/>
            <p:cNvGrpSpPr>
              <a:grpSpLocks/>
            </p:cNvGrpSpPr>
            <p:nvPr/>
          </p:nvGrpSpPr>
          <p:grpSpPr bwMode="auto">
            <a:xfrm>
              <a:off x="5110163" y="395288"/>
              <a:ext cx="981075" cy="565150"/>
              <a:chOff x="3783921" y="107661"/>
              <a:chExt cx="981075" cy="565150"/>
            </a:xfrm>
          </p:grpSpPr>
          <p:grpSp>
            <p:nvGrpSpPr>
              <p:cNvPr id="99" name="Group 192"/>
              <p:cNvGrpSpPr>
                <a:grpSpLocks/>
              </p:cNvGrpSpPr>
              <p:nvPr/>
            </p:nvGrpSpPr>
            <p:grpSpPr bwMode="auto">
              <a:xfrm>
                <a:off x="3895165" y="227150"/>
                <a:ext cx="762000" cy="339866"/>
                <a:chOff x="-1211605" y="3738092"/>
                <a:chExt cx="990600" cy="381000"/>
              </a:xfrm>
            </p:grpSpPr>
            <p:sp>
              <p:nvSpPr>
                <p:cNvPr id="102"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103"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100" name="Oval 99"/>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1" name="Oval 100"/>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57" name="Group 129"/>
            <p:cNvGrpSpPr>
              <a:grpSpLocks/>
            </p:cNvGrpSpPr>
            <p:nvPr/>
          </p:nvGrpSpPr>
          <p:grpSpPr bwMode="auto">
            <a:xfrm>
              <a:off x="5905500" y="268288"/>
              <a:ext cx="3509963" cy="6563666"/>
              <a:chOff x="12107211" y="457658"/>
              <a:chExt cx="3509963" cy="6563666"/>
            </a:xfrm>
          </p:grpSpPr>
          <p:sp>
            <p:nvSpPr>
              <p:cNvPr id="88" name="Freeform 87"/>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9" name="Cube 88"/>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0" name="Cube 89"/>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 name="Cube 90"/>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 name="Oval 91"/>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3" name="Oval 92"/>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4" name="Cube 93"/>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95" name="Group 30"/>
              <p:cNvGrpSpPr>
                <a:grpSpLocks/>
              </p:cNvGrpSpPr>
              <p:nvPr/>
            </p:nvGrpSpPr>
            <p:grpSpPr bwMode="auto">
              <a:xfrm>
                <a:off x="12259611" y="683083"/>
                <a:ext cx="3357563" cy="390881"/>
                <a:chOff x="3502961" y="562432"/>
                <a:chExt cx="3357563" cy="390881"/>
              </a:xfrm>
            </p:grpSpPr>
            <p:sp>
              <p:nvSpPr>
                <p:cNvPr id="97" name="Freeform 96"/>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98" name="Straight Connector 97"/>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96" name="Freeform 95"/>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58" name="Cube 57"/>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Cube 58"/>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Freeform 59"/>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1" name="Cube 60"/>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Cube 61"/>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 name="Cube 62"/>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Cube 63"/>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Cube 64"/>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6" name="Group 115"/>
            <p:cNvGrpSpPr>
              <a:grpSpLocks/>
            </p:cNvGrpSpPr>
            <p:nvPr/>
          </p:nvGrpSpPr>
          <p:grpSpPr bwMode="auto">
            <a:xfrm>
              <a:off x="1152133" y="493203"/>
              <a:ext cx="445311" cy="377825"/>
              <a:chOff x="-1893507" y="211926"/>
              <a:chExt cx="445311" cy="377825"/>
            </a:xfrm>
          </p:grpSpPr>
          <p:sp>
            <p:nvSpPr>
              <p:cNvPr id="80" name="Oval 79"/>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1" name="Oval 80"/>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2" name="Oval 81"/>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3" name="Oval 82"/>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4" name="Oval 83"/>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5" name="Oval 84"/>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 name="Oval 85"/>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7" name="Oval 86"/>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67" name="Cube 66"/>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Cube 67"/>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70" name="Group 116"/>
            <p:cNvGrpSpPr>
              <a:grpSpLocks/>
            </p:cNvGrpSpPr>
            <p:nvPr/>
          </p:nvGrpSpPr>
          <p:grpSpPr bwMode="auto">
            <a:xfrm>
              <a:off x="1790700" y="281277"/>
              <a:ext cx="3124200" cy="730150"/>
              <a:chOff x="-3107460" y="1653540"/>
              <a:chExt cx="3124200" cy="730150"/>
            </a:xfrm>
          </p:grpSpPr>
          <p:grpSp>
            <p:nvGrpSpPr>
              <p:cNvPr id="76" name="Group 58"/>
              <p:cNvGrpSpPr>
                <a:grpSpLocks/>
              </p:cNvGrpSpPr>
              <p:nvPr/>
            </p:nvGrpSpPr>
            <p:grpSpPr bwMode="auto">
              <a:xfrm>
                <a:off x="-3107460" y="1653540"/>
                <a:ext cx="3124200" cy="587375"/>
                <a:chOff x="5451708" y="475726"/>
                <a:chExt cx="4495800" cy="586880"/>
              </a:xfrm>
            </p:grpSpPr>
            <p:sp>
              <p:nvSpPr>
                <p:cNvPr id="78"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79" name="Straight Connector 78"/>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7"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71" name="Oval 70"/>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2" name="Freeform 71"/>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3"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74" name="Straight Connector 73"/>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75"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104" name="Rounded Rectangle 103"/>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5" name="Rectangle 104"/>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106" name="Group 105"/>
          <p:cNvGrpSpPr/>
          <p:nvPr/>
        </p:nvGrpSpPr>
        <p:grpSpPr>
          <a:xfrm>
            <a:off x="280982" y="2095500"/>
            <a:ext cx="1319218" cy="2628900"/>
            <a:chOff x="8648700" y="7200900"/>
            <a:chExt cx="1319218" cy="2628900"/>
          </a:xfrm>
        </p:grpSpPr>
        <p:sp>
          <p:nvSpPr>
            <p:cNvPr id="107" name="Round Diagonal Corner Rectangle 106"/>
            <p:cNvSpPr/>
            <p:nvPr/>
          </p:nvSpPr>
          <p:spPr bwMode="auto">
            <a:xfrm>
              <a:off x="8648700" y="9105900"/>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108" name="Round Diagonal Corner Rectangle 107"/>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109" name="Round Diagonal Corner Rectangle 108"/>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110" name="Round Diagonal Corner Rectangle 109"/>
            <p:cNvSpPr/>
            <p:nvPr/>
          </p:nvSpPr>
          <p:spPr bwMode="auto">
            <a:xfrm>
              <a:off x="8648700" y="7956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111" name="Round Diagonal Corner Rectangle 110"/>
            <p:cNvSpPr/>
            <p:nvPr/>
          </p:nvSpPr>
          <p:spPr bwMode="auto">
            <a:xfrm>
              <a:off x="8648700" y="8337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112" name="Round Diagonal Corner Rectangle 111"/>
            <p:cNvSpPr/>
            <p:nvPr/>
          </p:nvSpPr>
          <p:spPr bwMode="auto">
            <a:xfrm>
              <a:off x="8648700" y="8718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113" name="Round Diagonal Corner Rectangle 112"/>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114" name="Frame 113"/>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Rounded Rectangle 114"/>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116" name="Group 85"/>
          <p:cNvGrpSpPr/>
          <p:nvPr/>
        </p:nvGrpSpPr>
        <p:grpSpPr>
          <a:xfrm>
            <a:off x="1438728" y="1406236"/>
            <a:ext cx="7629073" cy="4038600"/>
            <a:chOff x="1477285" y="1041943"/>
            <a:chExt cx="7133315" cy="4249324"/>
          </a:xfrm>
        </p:grpSpPr>
        <p:sp>
          <p:nvSpPr>
            <p:cNvPr id="117" name="Freeform 116"/>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8" name="Freeform 117"/>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19" name="TextBox 118"/>
          <p:cNvSpPr txBox="1"/>
          <p:nvPr/>
        </p:nvSpPr>
        <p:spPr>
          <a:xfrm>
            <a:off x="1866900" y="1905001"/>
            <a:ext cx="6210300" cy="2308324"/>
          </a:xfrm>
          <a:prstGeom prst="rect">
            <a:avLst/>
          </a:prstGeom>
          <a:noFill/>
        </p:spPr>
        <p:txBody>
          <a:bodyPr wrap="square" rtlCol="0">
            <a:spAutoFit/>
          </a:bodyPr>
          <a:lstStyle/>
          <a:p>
            <a:pPr marL="171450" indent="-171450">
              <a:buFont typeface="Arial" pitchFamily="34" charset="0"/>
              <a:buChar char="•"/>
            </a:pPr>
            <a:r>
              <a:rPr lang="en-US" sz="2400" b="1" dirty="0" smtClean="0">
                <a:solidFill>
                  <a:srgbClr val="00B050"/>
                </a:solidFill>
                <a:latin typeface="Arial" pitchFamily="34" charset="0"/>
                <a:cs typeface="Arial" pitchFamily="34" charset="0"/>
              </a:rPr>
              <a:t>Goals and Criteria</a:t>
            </a: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r>
              <a:rPr lang="en-US" sz="2400" b="1" dirty="0" smtClean="0">
                <a:solidFill>
                  <a:srgbClr val="00B050"/>
                </a:solidFill>
                <a:latin typeface="Arial" pitchFamily="34" charset="0"/>
                <a:cs typeface="Arial" pitchFamily="34" charset="0"/>
              </a:rPr>
              <a:t>Placement </a:t>
            </a:r>
            <a:r>
              <a:rPr lang="en-US" sz="2400" b="1" dirty="0" smtClean="0">
                <a:solidFill>
                  <a:srgbClr val="00B050"/>
                </a:solidFill>
                <a:latin typeface="Arial" pitchFamily="34" charset="0"/>
                <a:cs typeface="Arial" pitchFamily="34" charset="0"/>
              </a:rPr>
              <a:t>of Expansion </a:t>
            </a:r>
            <a:r>
              <a:rPr lang="en-US" sz="2400" b="1" dirty="0" smtClean="0">
                <a:solidFill>
                  <a:srgbClr val="00B050"/>
                </a:solidFill>
                <a:latin typeface="Arial" pitchFamily="34" charset="0"/>
                <a:cs typeface="Arial" pitchFamily="34" charset="0"/>
              </a:rPr>
              <a:t>Joints</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Expansion </a:t>
            </a:r>
            <a:r>
              <a:rPr lang="en-US" sz="2400" b="1" dirty="0" smtClean="0">
                <a:solidFill>
                  <a:srgbClr val="00B050"/>
                </a:solidFill>
                <a:latin typeface="Arial" pitchFamily="34" charset="0"/>
                <a:cs typeface="Arial" pitchFamily="34" charset="0"/>
              </a:rPr>
              <a:t>Joints Specified by </a:t>
            </a:r>
            <a:r>
              <a:rPr lang="en-US" sz="2400" b="1" dirty="0" smtClean="0">
                <a:solidFill>
                  <a:srgbClr val="00B050"/>
                </a:solidFill>
                <a:latin typeface="Arial" pitchFamily="34" charset="0"/>
                <a:cs typeface="Arial" pitchFamily="34" charset="0"/>
              </a:rPr>
              <a:t>Code</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Floor </a:t>
            </a:r>
            <a:r>
              <a:rPr lang="en-US" sz="2400" b="1" dirty="0" smtClean="0">
                <a:solidFill>
                  <a:srgbClr val="00B050"/>
                </a:solidFill>
                <a:latin typeface="Arial" pitchFamily="34" charset="0"/>
                <a:cs typeface="Arial" pitchFamily="34" charset="0"/>
              </a:rPr>
              <a:t>System </a:t>
            </a:r>
            <a:r>
              <a:rPr lang="en-US" sz="2400" b="1" dirty="0" smtClean="0">
                <a:solidFill>
                  <a:srgbClr val="00B050"/>
                </a:solidFill>
                <a:latin typeface="Arial" pitchFamily="34" charset="0"/>
                <a:cs typeface="Arial" pitchFamily="34" charset="0"/>
              </a:rPr>
              <a:t>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Lateral 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Seismic Analysis</a:t>
            </a:r>
            <a:endParaRPr lang="en-US" sz="2400" b="1" dirty="0" smtClean="0">
              <a:solidFill>
                <a:srgbClr val="00B05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239250" y="88991"/>
            <a:ext cx="18145125" cy="6642009"/>
            <a:chOff x="9239250" y="88991"/>
            <a:chExt cx="18145125" cy="6642009"/>
          </a:xfrm>
        </p:grpSpPr>
        <p:pic>
          <p:nvPicPr>
            <p:cNvPr id="3"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4"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5" name="Group 64"/>
            <p:cNvGrpSpPr/>
            <p:nvPr/>
          </p:nvGrpSpPr>
          <p:grpSpPr>
            <a:xfrm>
              <a:off x="9372600" y="250723"/>
              <a:ext cx="6193536" cy="257686"/>
              <a:chOff x="822325" y="3078477"/>
              <a:chExt cx="6193536" cy="257686"/>
            </a:xfrm>
          </p:grpSpPr>
          <p:sp>
            <p:nvSpPr>
              <p:cNvPr id="8" name="Round Diagonal Corner Rectangle 7"/>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9" name="Round Diagonal Corner Rectangle 8"/>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10" name="Round Diagonal Corner Rectangle 9"/>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11" name="Round Diagonal Corner Rectangle 10"/>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II</a:t>
                </a:r>
                <a:endParaRPr lang="en-US" sz="850" b="1" dirty="0">
                  <a:solidFill>
                    <a:schemeClr val="bg1"/>
                  </a:solidFill>
                </a:endParaRPr>
              </a:p>
            </p:txBody>
          </p:sp>
          <p:sp>
            <p:nvSpPr>
              <p:cNvPr id="12" name="Round Diagonal Corner Rectangle 11"/>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13" name="Round Diagonal Corner Rectangle 12"/>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STRUCTURAL DEPTH</a:t>
                </a:r>
                <a:endParaRPr lang="en-US" sz="850" b="1" dirty="0">
                  <a:solidFill>
                    <a:srgbClr val="FFFF00"/>
                  </a:solidFill>
                </a:endParaRPr>
              </a:p>
            </p:txBody>
          </p:sp>
          <p:sp>
            <p:nvSpPr>
              <p:cNvPr id="15" name="Round Diagonal Corner Rectangle 14"/>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6"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7"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16" name="Group 49"/>
          <p:cNvGrpSpPr/>
          <p:nvPr/>
        </p:nvGrpSpPr>
        <p:grpSpPr>
          <a:xfrm>
            <a:off x="9753600" y="1600200"/>
            <a:ext cx="3634013" cy="197230"/>
            <a:chOff x="332581" y="3202781"/>
            <a:chExt cx="3291840" cy="182880"/>
          </a:xfrm>
        </p:grpSpPr>
        <p:cxnSp>
          <p:nvCxnSpPr>
            <p:cNvPr id="17" name="Straight Connector 16"/>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9829800" y="1343085"/>
            <a:ext cx="7581900" cy="1661993"/>
          </a:xfrm>
          <a:prstGeom prst="rect">
            <a:avLst/>
          </a:prstGeom>
          <a:noFill/>
        </p:spPr>
        <p:txBody>
          <a:bodyPr wrap="square" rtlCol="0">
            <a:spAutoFit/>
          </a:bodyPr>
          <a:lstStyle/>
          <a:p>
            <a:pPr marL="171450" indent="-171450"/>
            <a:r>
              <a:rPr lang="en-US" sz="2000" b="1" dirty="0" smtClean="0">
                <a:solidFill>
                  <a:srgbClr val="00B050"/>
                </a:solidFill>
                <a:latin typeface="Arial" pitchFamily="34" charset="0"/>
                <a:cs typeface="Arial" pitchFamily="34" charset="0"/>
              </a:rPr>
              <a:t>Seismic Analysis</a:t>
            </a:r>
          </a:p>
          <a:p>
            <a:pPr algn="just"/>
            <a:endParaRPr lang="en-US" sz="2000" b="1" dirty="0" smtClean="0">
              <a:solidFill>
                <a:srgbClr val="00B050"/>
              </a:solidFill>
              <a:latin typeface="Arial" pitchFamily="34" charset="0"/>
              <a:cs typeface="Arial" pitchFamily="34" charset="0"/>
            </a:endParaRPr>
          </a:p>
          <a:p>
            <a:pPr algn="just"/>
            <a:endParaRPr lang="en-US" sz="2000" b="1" dirty="0" smtClean="0">
              <a:solidFill>
                <a:srgbClr val="00B050"/>
              </a:solidFill>
              <a:latin typeface="Arial" pitchFamily="34" charset="0"/>
              <a:cs typeface="Arial" pitchFamily="34" charset="0"/>
            </a:endParaRPr>
          </a:p>
          <a:p>
            <a:pPr marL="174625" indent="-174625" algn="just"/>
            <a:endParaRPr lang="en-US" dirty="0" smtClean="0">
              <a:latin typeface="Arial" pitchFamily="34" charset="0"/>
              <a:cs typeface="Arial" pitchFamily="34" charset="0"/>
            </a:endParaRPr>
          </a:p>
          <a:p>
            <a:pPr algn="just"/>
            <a:endParaRPr lang="en-US" sz="2000" b="1" dirty="0" smtClean="0">
              <a:solidFill>
                <a:srgbClr val="00B050"/>
              </a:solidFill>
              <a:latin typeface="Arial" pitchFamily="34" charset="0"/>
              <a:cs typeface="Arial" pitchFamily="34" charset="0"/>
            </a:endParaRPr>
          </a:p>
        </p:txBody>
      </p:sp>
      <p:graphicFrame>
        <p:nvGraphicFramePr>
          <p:cNvPr id="21" name="Table 20"/>
          <p:cNvGraphicFramePr>
            <a:graphicFrameLocks noGrp="1"/>
          </p:cNvGraphicFramePr>
          <p:nvPr/>
        </p:nvGraphicFramePr>
        <p:xfrm>
          <a:off x="10287000" y="2019300"/>
          <a:ext cx="6396897" cy="3695700"/>
        </p:xfrm>
        <a:graphic>
          <a:graphicData uri="http://schemas.openxmlformats.org/drawingml/2006/table">
            <a:tbl>
              <a:tblPr/>
              <a:tblGrid>
                <a:gridCol w="787476"/>
                <a:gridCol w="841413"/>
                <a:gridCol w="1693614"/>
                <a:gridCol w="690390"/>
                <a:gridCol w="690390"/>
                <a:gridCol w="690390"/>
                <a:gridCol w="1003224"/>
              </a:tblGrid>
              <a:tr h="310042">
                <a:tc gridSpan="7">
                  <a:txBody>
                    <a:bodyPr/>
                    <a:lstStyle/>
                    <a:p>
                      <a:pPr algn="ctr" fontAlgn="b"/>
                      <a:r>
                        <a:rPr lang="en-US" sz="1500" b="1" i="0" u="none" strike="noStrike" dirty="0">
                          <a:solidFill>
                            <a:srgbClr val="FFFFFF"/>
                          </a:solidFill>
                          <a:latin typeface="Arial"/>
                        </a:rPr>
                        <a:t>Drift and Displacement Calculations for SCBF N-S Direction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905322">
                <a:tc>
                  <a:txBody>
                    <a:bodyPr/>
                    <a:lstStyle/>
                    <a:p>
                      <a:pPr algn="ctr" fontAlgn="ctr"/>
                      <a:r>
                        <a:rPr lang="en-US" sz="1500" b="1" i="0" u="none" strike="noStrike">
                          <a:solidFill>
                            <a:srgbClr val="000000"/>
                          </a:solidFill>
                          <a:latin typeface="Arial"/>
                        </a:rPr>
                        <a:t>Story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n-US" sz="1500" b="1" i="0" u="none" strike="noStrike" dirty="0">
                          <a:solidFill>
                            <a:srgbClr val="000000"/>
                          </a:solidFill>
                          <a:latin typeface="Arial"/>
                        </a:rPr>
                        <a:t>Height (Ft.)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n-US" sz="1500" b="1" i="0" u="none" strike="noStrike" dirty="0">
                          <a:solidFill>
                            <a:srgbClr val="000000"/>
                          </a:solidFill>
                          <a:latin typeface="Arial"/>
                        </a:rPr>
                        <a:t>Story Displacement (in)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l-GR" sz="1500" b="1" i="0" u="none" strike="noStrike">
                          <a:solidFill>
                            <a:srgbClr val="000000"/>
                          </a:solidFill>
                          <a:latin typeface="Arial"/>
                        </a:rPr>
                        <a:t>δ</a:t>
                      </a:r>
                      <a:r>
                        <a:rPr lang="en-US" sz="1500" b="1" i="0" u="none" strike="noStrike">
                          <a:solidFill>
                            <a:srgbClr val="000000"/>
                          </a:solidFill>
                          <a:latin typeface="Arial"/>
                        </a:rPr>
                        <a:t>xe (in)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l-GR" sz="1500" b="1" i="0" u="none" strike="noStrike">
                          <a:solidFill>
                            <a:srgbClr val="000000"/>
                          </a:solidFill>
                          <a:latin typeface="Arial"/>
                        </a:rPr>
                        <a:t>δ</a:t>
                      </a:r>
                      <a:r>
                        <a:rPr lang="en-US" sz="1500" b="1" i="0" u="none" strike="noStrike">
                          <a:solidFill>
                            <a:srgbClr val="000000"/>
                          </a:solidFill>
                          <a:latin typeface="Arial"/>
                        </a:rPr>
                        <a:t>x (in)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l-GR" sz="1500" b="1" i="0" u="none" strike="noStrike">
                          <a:solidFill>
                            <a:srgbClr val="000000"/>
                          </a:solidFill>
                          <a:latin typeface="Arial"/>
                        </a:rPr>
                        <a:t>Δ</a:t>
                      </a:r>
                      <a:r>
                        <a:rPr lang="en-US" sz="1500" b="1" i="0" u="none" strike="noStrike">
                          <a:solidFill>
                            <a:srgbClr val="000000"/>
                          </a:solidFill>
                          <a:latin typeface="Arial"/>
                        </a:rPr>
                        <a:t>a (in)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n-US" sz="1500" b="1" i="0" u="none" strike="noStrike">
                          <a:solidFill>
                            <a:srgbClr val="000000"/>
                          </a:solidFill>
                          <a:latin typeface="Arial"/>
                        </a:rPr>
                        <a:t>Final Results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r>
              <a:tr h="310042">
                <a:tc>
                  <a:txBody>
                    <a:bodyPr/>
                    <a:lstStyle/>
                    <a:p>
                      <a:pPr algn="ctr" fontAlgn="b"/>
                      <a:r>
                        <a:rPr lang="en-US" sz="1500" b="0" i="0" u="none" strike="noStrike">
                          <a:solidFill>
                            <a:srgbClr val="000000"/>
                          </a:solidFill>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solidFill>
                            <a:srgbClr val="000000"/>
                          </a:solidFill>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solidFill>
                            <a:srgbClr val="000000"/>
                          </a:solidFill>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042">
                <a:tc>
                  <a:txBody>
                    <a:bodyPr/>
                    <a:lstStyle/>
                    <a:p>
                      <a:pPr algn="ctr" fontAlgn="b"/>
                      <a:r>
                        <a:rPr lang="en-US" sz="1500" b="0" i="0" u="none" strike="noStrike">
                          <a:solidFill>
                            <a:srgbClr val="000000"/>
                          </a:solidFill>
                          <a:latin typeface="Arial"/>
                        </a:rPr>
                        <a:t>Roof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Arial"/>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Arial"/>
                        </a:rPr>
                        <a:t>0.684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a:solidFill>
                            <a:srgbClr val="000000"/>
                          </a:solidFill>
                          <a:latin typeface="Arial"/>
                        </a:rPr>
                        <a:t>0.104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a:solidFill>
                            <a:srgbClr val="000000"/>
                          </a:solidFill>
                          <a:latin typeface="Arial"/>
                        </a:rPr>
                        <a:t>0.475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Arial"/>
                        </a:rPr>
                        <a:t>2.880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Arial"/>
                        </a:rPr>
                        <a:t>ok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042">
                <a:tc>
                  <a:txBody>
                    <a:bodyPr/>
                    <a:lstStyle/>
                    <a:p>
                      <a:pPr algn="ctr" fontAlgn="b"/>
                      <a:r>
                        <a:rPr lang="en-US" sz="1500" b="0" i="0" u="none" strike="noStrike">
                          <a:solidFill>
                            <a:srgbClr val="000000"/>
                          </a:solidFill>
                          <a:latin typeface="Arial"/>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Arial"/>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Arial"/>
                        </a:rPr>
                        <a:t>0.580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a:solidFill>
                            <a:srgbClr val="000000"/>
                          </a:solidFill>
                          <a:latin typeface="Arial"/>
                        </a:rPr>
                        <a:t>0.117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a:solidFill>
                            <a:srgbClr val="000000"/>
                          </a:solidFill>
                          <a:latin typeface="Arial"/>
                        </a:rPr>
                        <a:t>0.534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Arial"/>
                        </a:rPr>
                        <a:t>2.880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Arial"/>
                        </a:rPr>
                        <a:t>ok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042">
                <a:tc>
                  <a:txBody>
                    <a:bodyPr/>
                    <a:lstStyle/>
                    <a:p>
                      <a:pPr algn="ctr" fontAlgn="b"/>
                      <a:r>
                        <a:rPr lang="en-US" sz="1500" b="0" i="0" u="none" strike="noStrike">
                          <a:solidFill>
                            <a:srgbClr val="000000"/>
                          </a:solidFill>
                          <a:latin typeface="Arial"/>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Arial"/>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Arial"/>
                        </a:rPr>
                        <a:t>0.463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dirty="0">
                          <a:solidFill>
                            <a:srgbClr val="000000"/>
                          </a:solidFill>
                          <a:latin typeface="Arial"/>
                        </a:rPr>
                        <a:t>0.101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a:solidFill>
                            <a:srgbClr val="000000"/>
                          </a:solidFill>
                          <a:latin typeface="Arial"/>
                        </a:rPr>
                        <a:t>0.461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Arial"/>
                        </a:rPr>
                        <a:t>2.400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Arial"/>
                        </a:rPr>
                        <a:t>ok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042">
                <a:tc>
                  <a:txBody>
                    <a:bodyPr/>
                    <a:lstStyle/>
                    <a:p>
                      <a:pPr algn="ctr" fontAlgn="b"/>
                      <a:r>
                        <a:rPr lang="en-US" sz="1500" b="0" i="0" u="none" strike="noStrike">
                          <a:solidFill>
                            <a:srgbClr val="000000"/>
                          </a:solidFill>
                          <a:latin typeface="Arial"/>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Arial"/>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Arial"/>
                        </a:rPr>
                        <a:t>0.362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dirty="0">
                          <a:solidFill>
                            <a:srgbClr val="000000"/>
                          </a:solidFill>
                          <a:latin typeface="Arial"/>
                        </a:rPr>
                        <a:t>0.101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dirty="0">
                          <a:solidFill>
                            <a:srgbClr val="000000"/>
                          </a:solidFill>
                          <a:latin typeface="Arial"/>
                        </a:rPr>
                        <a:t>0.461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Arial"/>
                        </a:rPr>
                        <a:t>2.400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Arial"/>
                        </a:rPr>
                        <a:t>ok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042">
                <a:tc>
                  <a:txBody>
                    <a:bodyPr/>
                    <a:lstStyle/>
                    <a:p>
                      <a:pPr algn="ctr" fontAlgn="b"/>
                      <a:r>
                        <a:rPr lang="en-US" sz="1500" b="0" i="0" u="none" strike="noStrike">
                          <a:solidFill>
                            <a:srgbClr val="000000"/>
                          </a:solidFill>
                          <a:latin typeface="Arial"/>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Arial"/>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Arial"/>
                        </a:rPr>
                        <a:t>0.261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a:solidFill>
                            <a:srgbClr val="000000"/>
                          </a:solidFill>
                          <a:latin typeface="Arial"/>
                        </a:rPr>
                        <a:t>0.096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dirty="0">
                          <a:solidFill>
                            <a:srgbClr val="000000"/>
                          </a:solidFill>
                          <a:latin typeface="Arial"/>
                        </a:rPr>
                        <a:t>0.438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Arial"/>
                        </a:rPr>
                        <a:t>2.400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Arial"/>
                        </a:rPr>
                        <a:t>ok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042">
                <a:tc>
                  <a:txBody>
                    <a:bodyPr/>
                    <a:lstStyle/>
                    <a:p>
                      <a:pPr algn="ctr" fontAlgn="b"/>
                      <a:r>
                        <a:rPr lang="en-US" sz="1500" b="0" i="0" u="none" strike="noStrike">
                          <a:solidFill>
                            <a:srgbClr val="000000"/>
                          </a:solidFill>
                          <a:latin typeface="Arial"/>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Arial"/>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Arial"/>
                        </a:rPr>
                        <a:t>0.165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a:solidFill>
                            <a:srgbClr val="000000"/>
                          </a:solidFill>
                          <a:latin typeface="Arial"/>
                        </a:rPr>
                        <a:t>0.084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a:solidFill>
                            <a:srgbClr val="000000"/>
                          </a:solidFill>
                          <a:latin typeface="Arial"/>
                        </a:rPr>
                        <a:t>0.384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Arial"/>
                        </a:rPr>
                        <a:t>2.400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Arial"/>
                        </a:rPr>
                        <a:t>ok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042">
                <a:tc>
                  <a:txBody>
                    <a:bodyPr/>
                    <a:lstStyle/>
                    <a:p>
                      <a:pPr algn="ctr" fontAlgn="b"/>
                      <a:r>
                        <a:rPr lang="en-US" sz="1500" b="0" i="0" u="none" strike="noStrike">
                          <a:solidFill>
                            <a:srgbClr val="000000"/>
                          </a:solidFill>
                          <a:latin typeface="Arial"/>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Arial"/>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Arial"/>
                        </a:rPr>
                        <a:t>0.081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a:solidFill>
                            <a:srgbClr val="000000"/>
                          </a:solidFill>
                          <a:latin typeface="Arial"/>
                        </a:rPr>
                        <a:t>0.081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a:solidFill>
                            <a:srgbClr val="000000"/>
                          </a:solidFill>
                          <a:latin typeface="Arial"/>
                        </a:rPr>
                        <a:t>0.370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Arial"/>
                        </a:rPr>
                        <a:t>3.360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Arial"/>
                        </a:rPr>
                        <a:t>ok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22" name="Table 21"/>
          <p:cNvGraphicFramePr>
            <a:graphicFrameLocks noGrp="1"/>
          </p:cNvGraphicFramePr>
          <p:nvPr/>
        </p:nvGraphicFramePr>
        <p:xfrm>
          <a:off x="19164300" y="3429000"/>
          <a:ext cx="7581900" cy="2600325"/>
        </p:xfrm>
        <a:graphic>
          <a:graphicData uri="http://schemas.openxmlformats.org/drawingml/2006/table">
            <a:tbl>
              <a:tblPr/>
              <a:tblGrid>
                <a:gridCol w="1229181"/>
                <a:gridCol w="1229181"/>
                <a:gridCol w="1233083"/>
                <a:gridCol w="1233083"/>
                <a:gridCol w="1498430"/>
                <a:gridCol w="1158942"/>
              </a:tblGrid>
              <a:tr h="220294">
                <a:tc gridSpan="6">
                  <a:txBody>
                    <a:bodyPr/>
                    <a:lstStyle/>
                    <a:p>
                      <a:pPr algn="ctr" fontAlgn="b"/>
                      <a:r>
                        <a:rPr lang="en-US" sz="1500" b="1" i="0" u="none" strike="noStrike" dirty="0">
                          <a:solidFill>
                            <a:srgbClr val="FFFFFF"/>
                          </a:solidFill>
                          <a:latin typeface="Calibri"/>
                        </a:rPr>
                        <a:t>Soft Story Check for SCBF N-S Direction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61750">
                <a:tc>
                  <a:txBody>
                    <a:bodyPr/>
                    <a:lstStyle/>
                    <a:p>
                      <a:pPr algn="ctr" fontAlgn="ctr"/>
                      <a:r>
                        <a:rPr lang="en-US" sz="1500" b="1" i="0" u="none" strike="noStrike" dirty="0">
                          <a:solidFill>
                            <a:srgbClr val="000000"/>
                          </a:solidFill>
                          <a:latin typeface="Arial"/>
                        </a:rPr>
                        <a:t>Story Drift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n-US" sz="1500" b="1" i="0" u="none" strike="noStrike" dirty="0">
                          <a:solidFill>
                            <a:srgbClr val="000000"/>
                          </a:solidFill>
                          <a:latin typeface="Arial"/>
                        </a:rPr>
                        <a:t>Drift Ratio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n-US" sz="1500" b="1" i="0" u="none" strike="noStrike" dirty="0">
                          <a:solidFill>
                            <a:srgbClr val="000000"/>
                          </a:solidFill>
                          <a:latin typeface="Arial"/>
                        </a:rPr>
                        <a:t>0.7x the Story Drift Ratio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n-US" sz="1500" b="1" i="0" u="none" strike="noStrike" dirty="0">
                          <a:solidFill>
                            <a:srgbClr val="000000"/>
                          </a:solidFill>
                          <a:latin typeface="Arial"/>
                        </a:rPr>
                        <a:t>0.8x the Story Drift Ratio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n-US" sz="1500" b="1" i="0" u="none" strike="noStrike" dirty="0">
                          <a:solidFill>
                            <a:srgbClr val="000000"/>
                          </a:solidFill>
                          <a:latin typeface="Arial"/>
                        </a:rPr>
                        <a:t>Avg. Story Drift Ratio of Next 3 Stories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n-US" sz="1500" b="1" i="0" u="none" strike="noStrike" dirty="0">
                          <a:solidFill>
                            <a:srgbClr val="000000"/>
                          </a:solidFill>
                          <a:latin typeface="Arial"/>
                        </a:rPr>
                        <a:t>Soft Story Issue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r>
              <a:tr h="220294">
                <a:tc>
                  <a:txBody>
                    <a:bodyPr/>
                    <a:lstStyle/>
                    <a:p>
                      <a:pPr algn="ctr" fontAlgn="b"/>
                      <a:r>
                        <a:rPr lang="en-US" sz="1500" b="0" i="0" u="none" strike="noStrike" dirty="0">
                          <a:solidFill>
                            <a:srgbClr val="000000"/>
                          </a:solidFill>
                          <a:latin typeface="Calibri"/>
                        </a:rPr>
                        <a:t>0.104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Calibri"/>
                        </a:rPr>
                        <a:t>0.0087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Calibri"/>
                        </a:rPr>
                        <a:t>0.0061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Calibri"/>
                        </a:rPr>
                        <a:t>0.0069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Calibri"/>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smtClean="0">
                          <a:solidFill>
                            <a:srgbClr val="000000"/>
                          </a:solidFill>
                          <a:latin typeface="Calibri"/>
                        </a:rPr>
                        <a:t>No</a:t>
                      </a:r>
                      <a:endParaRPr lang="en-US" sz="15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0294">
                <a:tc>
                  <a:txBody>
                    <a:bodyPr/>
                    <a:lstStyle/>
                    <a:p>
                      <a:pPr algn="ctr" fontAlgn="b"/>
                      <a:r>
                        <a:rPr lang="en-US" sz="1500" b="0" i="0" u="none" strike="noStrike">
                          <a:solidFill>
                            <a:srgbClr val="000000"/>
                          </a:solidFill>
                          <a:latin typeface="Calibri"/>
                        </a:rPr>
                        <a:t>0.117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Calibri"/>
                        </a:rPr>
                        <a:t>0.0097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Calibri"/>
                        </a:rPr>
                        <a:t>0.0068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Calibri"/>
                        </a:rPr>
                        <a:t>0.0078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Calibri"/>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Calibri"/>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0294">
                <a:tc>
                  <a:txBody>
                    <a:bodyPr/>
                    <a:lstStyle/>
                    <a:p>
                      <a:pPr algn="ctr" fontAlgn="b"/>
                      <a:r>
                        <a:rPr lang="en-US" sz="1500" b="0" i="0" u="none" strike="noStrike">
                          <a:solidFill>
                            <a:srgbClr val="000000"/>
                          </a:solidFill>
                          <a:latin typeface="Calibri"/>
                        </a:rPr>
                        <a:t>0.101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Calibri"/>
                        </a:rPr>
                        <a:t>0.0101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Calibri"/>
                        </a:rPr>
                        <a:t>0.0071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Calibri"/>
                        </a:rPr>
                        <a:t>0.0081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Calibri"/>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Calibri"/>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0294">
                <a:tc>
                  <a:txBody>
                    <a:bodyPr/>
                    <a:lstStyle/>
                    <a:p>
                      <a:pPr algn="ctr" fontAlgn="b"/>
                      <a:r>
                        <a:rPr lang="en-US" sz="1500" b="0" i="0" u="none" strike="noStrike">
                          <a:solidFill>
                            <a:srgbClr val="000000"/>
                          </a:solidFill>
                          <a:latin typeface="Calibri"/>
                        </a:rPr>
                        <a:t>0.101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Calibri"/>
                        </a:rPr>
                        <a:t>0.0101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Calibri"/>
                        </a:rPr>
                        <a:t>0.0071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Calibri"/>
                        </a:rPr>
                        <a:t>0.0081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Calibri"/>
                        </a:rPr>
                        <a:t>0.0095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Calibri"/>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0294">
                <a:tc>
                  <a:txBody>
                    <a:bodyPr/>
                    <a:lstStyle/>
                    <a:p>
                      <a:pPr algn="ctr" fontAlgn="b"/>
                      <a:r>
                        <a:rPr lang="en-US" sz="1500" b="0" i="0" u="none" strike="noStrike">
                          <a:solidFill>
                            <a:srgbClr val="000000"/>
                          </a:solidFill>
                          <a:latin typeface="Calibri"/>
                        </a:rPr>
                        <a:t>0.096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Calibri"/>
                        </a:rPr>
                        <a:t>0.0096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Calibri"/>
                        </a:rPr>
                        <a:t>0.0067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Calibri"/>
                        </a:rPr>
                        <a:t>0.0077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Calibri"/>
                        </a:rPr>
                        <a:t>0.0100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Calibri"/>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0294">
                <a:tc>
                  <a:txBody>
                    <a:bodyPr/>
                    <a:lstStyle/>
                    <a:p>
                      <a:pPr algn="ctr" fontAlgn="b"/>
                      <a:r>
                        <a:rPr lang="en-US" sz="1500" b="0" i="0" u="none" strike="noStrike">
                          <a:solidFill>
                            <a:srgbClr val="000000"/>
                          </a:solidFill>
                          <a:latin typeface="Calibri"/>
                        </a:rPr>
                        <a:t>0.084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Calibri"/>
                        </a:rPr>
                        <a:t>0.0084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Calibri"/>
                        </a:rPr>
                        <a:t>0.0059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Calibri"/>
                        </a:rPr>
                        <a:t>0.0067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Calibri"/>
                        </a:rPr>
                        <a:t>0.0099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Calibri"/>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0294">
                <a:tc>
                  <a:txBody>
                    <a:bodyPr/>
                    <a:lstStyle/>
                    <a:p>
                      <a:pPr algn="ctr" fontAlgn="b"/>
                      <a:r>
                        <a:rPr lang="en-US" sz="1500" b="0" i="0" u="none" strike="noStrike">
                          <a:solidFill>
                            <a:srgbClr val="000000"/>
                          </a:solidFill>
                          <a:latin typeface="Calibri"/>
                        </a:rPr>
                        <a:t>0.081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Calibri"/>
                        </a:rPr>
                        <a:t>0.0058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Calibri"/>
                        </a:rPr>
                        <a:t>0.0041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Calibri"/>
                        </a:rPr>
                        <a:t>0.0046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Calibri"/>
                        </a:rPr>
                        <a:t>0.0094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Calibri"/>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23" name="Picture 1"/>
          <p:cNvPicPr>
            <a:picLocks noChangeAspect="1" noChangeArrowheads="1"/>
          </p:cNvPicPr>
          <p:nvPr/>
        </p:nvPicPr>
        <p:blipFill>
          <a:blip r:embed="rId6"/>
          <a:srcRect l="15000" t="27143" r="58750" b="56428"/>
          <a:stretch>
            <a:fillRect/>
          </a:stretch>
        </p:blipFill>
        <p:spPr bwMode="auto">
          <a:xfrm>
            <a:off x="19316699" y="1219200"/>
            <a:ext cx="6781801" cy="2133600"/>
          </a:xfrm>
          <a:prstGeom prst="rect">
            <a:avLst/>
          </a:prstGeom>
          <a:noFill/>
          <a:ln w="9525">
            <a:noFill/>
            <a:miter lim="800000"/>
            <a:headEnd/>
            <a:tailEnd/>
          </a:ln>
          <a:effectLst/>
        </p:spPr>
      </p:pic>
      <p:sp>
        <p:nvSpPr>
          <p:cNvPr id="24" name="Rectangle 23"/>
          <p:cNvSpPr/>
          <p:nvPr/>
        </p:nvSpPr>
        <p:spPr>
          <a:xfrm>
            <a:off x="23812500" y="2933700"/>
            <a:ext cx="647700" cy="304800"/>
          </a:xfrm>
          <a:prstGeom prst="rect">
            <a:avLst/>
          </a:prstGeom>
          <a:solidFill>
            <a:srgbClr val="FF0000">
              <a:alpha val="1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175">
                <a:solidFill>
                  <a:schemeClr val="tx1"/>
                </a:solidFill>
              </a:ln>
            </a:endParaRPr>
          </a:p>
        </p:txBody>
      </p:sp>
      <p:grpSp>
        <p:nvGrpSpPr>
          <p:cNvPr id="25" name="Group 72"/>
          <p:cNvGrpSpPr/>
          <p:nvPr/>
        </p:nvGrpSpPr>
        <p:grpSpPr>
          <a:xfrm>
            <a:off x="125485" y="190500"/>
            <a:ext cx="8960602" cy="6555049"/>
            <a:chOff x="237671" y="268288"/>
            <a:chExt cx="9177792" cy="6627166"/>
          </a:xfrm>
        </p:grpSpPr>
        <p:grpSp>
          <p:nvGrpSpPr>
            <p:cNvPr id="26" name="Group 92"/>
            <p:cNvGrpSpPr>
              <a:grpSpLocks/>
            </p:cNvGrpSpPr>
            <p:nvPr/>
          </p:nvGrpSpPr>
          <p:grpSpPr bwMode="auto">
            <a:xfrm>
              <a:off x="5110163" y="395288"/>
              <a:ext cx="981075" cy="565150"/>
              <a:chOff x="3783921" y="107661"/>
              <a:chExt cx="981075" cy="565150"/>
            </a:xfrm>
          </p:grpSpPr>
          <p:grpSp>
            <p:nvGrpSpPr>
              <p:cNvPr id="69" name="Group 192"/>
              <p:cNvGrpSpPr>
                <a:grpSpLocks/>
              </p:cNvGrpSpPr>
              <p:nvPr/>
            </p:nvGrpSpPr>
            <p:grpSpPr bwMode="auto">
              <a:xfrm>
                <a:off x="3895165" y="227150"/>
                <a:ext cx="762000" cy="339866"/>
                <a:chOff x="-1211605" y="3738092"/>
                <a:chExt cx="990600" cy="381000"/>
              </a:xfrm>
            </p:grpSpPr>
            <p:sp>
              <p:nvSpPr>
                <p:cNvPr id="72"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73"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70" name="Oval 69"/>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1" name="Oval 70"/>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27" name="Group 129"/>
            <p:cNvGrpSpPr>
              <a:grpSpLocks/>
            </p:cNvGrpSpPr>
            <p:nvPr/>
          </p:nvGrpSpPr>
          <p:grpSpPr bwMode="auto">
            <a:xfrm>
              <a:off x="5905500" y="268288"/>
              <a:ext cx="3509963" cy="6563666"/>
              <a:chOff x="12107211" y="457658"/>
              <a:chExt cx="3509963" cy="6563666"/>
            </a:xfrm>
          </p:grpSpPr>
          <p:sp>
            <p:nvSpPr>
              <p:cNvPr id="58" name="Freeform 57"/>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 name="Cube 58"/>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Cube 59"/>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Cube 60"/>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Oval 61"/>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3" name="Oval 62"/>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4" name="Cube 63"/>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5" name="Group 30"/>
              <p:cNvGrpSpPr>
                <a:grpSpLocks/>
              </p:cNvGrpSpPr>
              <p:nvPr/>
            </p:nvGrpSpPr>
            <p:grpSpPr bwMode="auto">
              <a:xfrm>
                <a:off x="12259611" y="683083"/>
                <a:ext cx="3357563" cy="390881"/>
                <a:chOff x="3502961" y="562432"/>
                <a:chExt cx="3357563" cy="390881"/>
              </a:xfrm>
            </p:grpSpPr>
            <p:sp>
              <p:nvSpPr>
                <p:cNvPr id="67" name="Freeform 66"/>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68" name="Straight Connector 67"/>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6" name="Freeform 65"/>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8" name="Cube 27"/>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Cube 28"/>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Freeform 29"/>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 name="Cube 30"/>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Cube 31"/>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Cube 32"/>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Cube 33"/>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Cube 34"/>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6" name="Group 115"/>
            <p:cNvGrpSpPr>
              <a:grpSpLocks/>
            </p:cNvGrpSpPr>
            <p:nvPr/>
          </p:nvGrpSpPr>
          <p:grpSpPr bwMode="auto">
            <a:xfrm>
              <a:off x="1152133" y="493203"/>
              <a:ext cx="445311" cy="377825"/>
              <a:chOff x="-1893507" y="211926"/>
              <a:chExt cx="445311" cy="377825"/>
            </a:xfrm>
          </p:grpSpPr>
          <p:sp>
            <p:nvSpPr>
              <p:cNvPr id="50" name="Oval 49"/>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1" name="Oval 50"/>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 name="Oval 51"/>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 name="Oval 52"/>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 name="Oval 53"/>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 name="Oval 54"/>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Oval 55"/>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Oval 56"/>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7" name="Cube 36"/>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Cube 37"/>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40" name="Group 116"/>
            <p:cNvGrpSpPr>
              <a:grpSpLocks/>
            </p:cNvGrpSpPr>
            <p:nvPr/>
          </p:nvGrpSpPr>
          <p:grpSpPr bwMode="auto">
            <a:xfrm>
              <a:off x="1790700" y="281277"/>
              <a:ext cx="3124200" cy="730150"/>
              <a:chOff x="-3107460" y="1653540"/>
              <a:chExt cx="3124200" cy="730150"/>
            </a:xfrm>
          </p:grpSpPr>
          <p:grpSp>
            <p:nvGrpSpPr>
              <p:cNvPr id="46" name="Group 58"/>
              <p:cNvGrpSpPr>
                <a:grpSpLocks/>
              </p:cNvGrpSpPr>
              <p:nvPr/>
            </p:nvGrpSpPr>
            <p:grpSpPr bwMode="auto">
              <a:xfrm>
                <a:off x="-3107460" y="1653540"/>
                <a:ext cx="3124200" cy="587375"/>
                <a:chOff x="5451708" y="475726"/>
                <a:chExt cx="4495800" cy="586880"/>
              </a:xfrm>
            </p:grpSpPr>
            <p:sp>
              <p:nvSpPr>
                <p:cNvPr id="48"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49" name="Straight Connector 48"/>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7"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41" name="Oval 40"/>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 name="Freeform 41"/>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3"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44" name="Straight Connector 43"/>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74" name="Rounded Rectangle 73"/>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5" name="Rectangle 74"/>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76" name="Group 75"/>
          <p:cNvGrpSpPr/>
          <p:nvPr/>
        </p:nvGrpSpPr>
        <p:grpSpPr>
          <a:xfrm>
            <a:off x="280982" y="2095500"/>
            <a:ext cx="1319218" cy="2628900"/>
            <a:chOff x="8648700" y="7200900"/>
            <a:chExt cx="1319218" cy="2628900"/>
          </a:xfrm>
        </p:grpSpPr>
        <p:sp>
          <p:nvSpPr>
            <p:cNvPr id="77" name="Round Diagonal Corner Rectangle 76"/>
            <p:cNvSpPr/>
            <p:nvPr/>
          </p:nvSpPr>
          <p:spPr bwMode="auto">
            <a:xfrm>
              <a:off x="8648700" y="9105900"/>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78" name="Round Diagonal Corner Rectangle 77"/>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79" name="Round Diagonal Corner Rectangle 78"/>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80" name="Round Diagonal Corner Rectangle 79"/>
            <p:cNvSpPr/>
            <p:nvPr/>
          </p:nvSpPr>
          <p:spPr bwMode="auto">
            <a:xfrm>
              <a:off x="8648700" y="7956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81" name="Round Diagonal Corner Rectangle 80"/>
            <p:cNvSpPr/>
            <p:nvPr/>
          </p:nvSpPr>
          <p:spPr bwMode="auto">
            <a:xfrm>
              <a:off x="8648700" y="8337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82" name="Round Diagonal Corner Rectangle 81"/>
            <p:cNvSpPr/>
            <p:nvPr/>
          </p:nvSpPr>
          <p:spPr bwMode="auto">
            <a:xfrm>
              <a:off x="8648700" y="8718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83" name="Round Diagonal Corner Rectangle 82"/>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84" name="Frame 83"/>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Rounded Rectangle 84"/>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86" name="Group 85"/>
          <p:cNvGrpSpPr/>
          <p:nvPr/>
        </p:nvGrpSpPr>
        <p:grpSpPr>
          <a:xfrm>
            <a:off x="1438728" y="1406236"/>
            <a:ext cx="7629073" cy="4038600"/>
            <a:chOff x="1477285" y="1041943"/>
            <a:chExt cx="7133315" cy="4249324"/>
          </a:xfrm>
        </p:grpSpPr>
        <p:sp>
          <p:nvSpPr>
            <p:cNvPr id="87" name="Freeform 86"/>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8" name="Freeform 87"/>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89" name="TextBox 88"/>
          <p:cNvSpPr txBox="1"/>
          <p:nvPr/>
        </p:nvSpPr>
        <p:spPr>
          <a:xfrm>
            <a:off x="1866900" y="1905001"/>
            <a:ext cx="6210300" cy="2308324"/>
          </a:xfrm>
          <a:prstGeom prst="rect">
            <a:avLst/>
          </a:prstGeom>
          <a:noFill/>
        </p:spPr>
        <p:txBody>
          <a:bodyPr wrap="square" rtlCol="0">
            <a:spAutoFit/>
          </a:bodyPr>
          <a:lstStyle/>
          <a:p>
            <a:pPr marL="171450" indent="-171450">
              <a:buFont typeface="Arial" pitchFamily="34" charset="0"/>
              <a:buChar char="•"/>
            </a:pPr>
            <a:r>
              <a:rPr lang="en-US" sz="2400" b="1" dirty="0" smtClean="0">
                <a:solidFill>
                  <a:srgbClr val="00B050"/>
                </a:solidFill>
                <a:latin typeface="Arial" pitchFamily="34" charset="0"/>
                <a:cs typeface="Arial" pitchFamily="34" charset="0"/>
              </a:rPr>
              <a:t>Goals and Criteria</a:t>
            </a: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r>
              <a:rPr lang="en-US" sz="2400" b="1" dirty="0" smtClean="0">
                <a:solidFill>
                  <a:srgbClr val="00B050"/>
                </a:solidFill>
                <a:latin typeface="Arial" pitchFamily="34" charset="0"/>
                <a:cs typeface="Arial" pitchFamily="34" charset="0"/>
              </a:rPr>
              <a:t>Placement </a:t>
            </a:r>
            <a:r>
              <a:rPr lang="en-US" sz="2400" b="1" dirty="0" smtClean="0">
                <a:solidFill>
                  <a:srgbClr val="00B050"/>
                </a:solidFill>
                <a:latin typeface="Arial" pitchFamily="34" charset="0"/>
                <a:cs typeface="Arial" pitchFamily="34" charset="0"/>
              </a:rPr>
              <a:t>of Expansion </a:t>
            </a:r>
            <a:r>
              <a:rPr lang="en-US" sz="2400" b="1" dirty="0" smtClean="0">
                <a:solidFill>
                  <a:srgbClr val="00B050"/>
                </a:solidFill>
                <a:latin typeface="Arial" pitchFamily="34" charset="0"/>
                <a:cs typeface="Arial" pitchFamily="34" charset="0"/>
              </a:rPr>
              <a:t>Joints</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Expansion </a:t>
            </a:r>
            <a:r>
              <a:rPr lang="en-US" sz="2400" b="1" dirty="0" smtClean="0">
                <a:solidFill>
                  <a:srgbClr val="00B050"/>
                </a:solidFill>
                <a:latin typeface="Arial" pitchFamily="34" charset="0"/>
                <a:cs typeface="Arial" pitchFamily="34" charset="0"/>
              </a:rPr>
              <a:t>Joints Specified by </a:t>
            </a:r>
            <a:r>
              <a:rPr lang="en-US" sz="2400" b="1" dirty="0" smtClean="0">
                <a:solidFill>
                  <a:srgbClr val="00B050"/>
                </a:solidFill>
                <a:latin typeface="Arial" pitchFamily="34" charset="0"/>
                <a:cs typeface="Arial" pitchFamily="34" charset="0"/>
              </a:rPr>
              <a:t>Code</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Floor </a:t>
            </a:r>
            <a:r>
              <a:rPr lang="en-US" sz="2400" b="1" dirty="0" smtClean="0">
                <a:solidFill>
                  <a:srgbClr val="00B050"/>
                </a:solidFill>
                <a:latin typeface="Arial" pitchFamily="34" charset="0"/>
                <a:cs typeface="Arial" pitchFamily="34" charset="0"/>
              </a:rPr>
              <a:t>System </a:t>
            </a:r>
            <a:r>
              <a:rPr lang="en-US" sz="2400" b="1" dirty="0" smtClean="0">
                <a:solidFill>
                  <a:srgbClr val="00B050"/>
                </a:solidFill>
                <a:latin typeface="Arial" pitchFamily="34" charset="0"/>
                <a:cs typeface="Arial" pitchFamily="34" charset="0"/>
              </a:rPr>
              <a:t>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Lateral 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Seismic Analysis</a:t>
            </a:r>
            <a:endParaRPr lang="en-US" sz="2400" b="1" dirty="0" smtClean="0">
              <a:solidFill>
                <a:srgbClr val="00B05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239250" y="88991"/>
            <a:ext cx="18145125" cy="6642009"/>
            <a:chOff x="9239250" y="88991"/>
            <a:chExt cx="18145125" cy="6642009"/>
          </a:xfrm>
        </p:grpSpPr>
        <p:pic>
          <p:nvPicPr>
            <p:cNvPr id="3"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4"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5" name="Group 64"/>
            <p:cNvGrpSpPr/>
            <p:nvPr/>
          </p:nvGrpSpPr>
          <p:grpSpPr>
            <a:xfrm>
              <a:off x="9372600" y="250723"/>
              <a:ext cx="6193536" cy="257686"/>
              <a:chOff x="822325" y="3078477"/>
              <a:chExt cx="6193536" cy="257686"/>
            </a:xfrm>
          </p:grpSpPr>
          <p:sp>
            <p:nvSpPr>
              <p:cNvPr id="8" name="Round Diagonal Corner Rectangle 7"/>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9" name="Round Diagonal Corner Rectangle 8"/>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10" name="Round Diagonal Corner Rectangle 9"/>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11" name="Round Diagonal Corner Rectangle 10"/>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II</a:t>
                </a:r>
                <a:endParaRPr lang="en-US" sz="850" b="1" dirty="0">
                  <a:solidFill>
                    <a:schemeClr val="bg1"/>
                  </a:solidFill>
                </a:endParaRPr>
              </a:p>
            </p:txBody>
          </p:sp>
          <p:sp>
            <p:nvSpPr>
              <p:cNvPr id="12" name="Round Diagonal Corner Rectangle 11"/>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13" name="Round Diagonal Corner Rectangle 12"/>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STRUCTURAL DEPTH</a:t>
                </a:r>
                <a:endParaRPr lang="en-US" sz="850" b="1" dirty="0">
                  <a:solidFill>
                    <a:srgbClr val="FFFF00"/>
                  </a:solidFill>
                </a:endParaRPr>
              </a:p>
            </p:txBody>
          </p:sp>
          <p:sp>
            <p:nvSpPr>
              <p:cNvPr id="15" name="Round Diagonal Corner Rectangle 14"/>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6"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7"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14" name="Group 49"/>
          <p:cNvGrpSpPr/>
          <p:nvPr/>
        </p:nvGrpSpPr>
        <p:grpSpPr>
          <a:xfrm>
            <a:off x="9753600" y="1600200"/>
            <a:ext cx="3634013" cy="197230"/>
            <a:chOff x="332581" y="3202781"/>
            <a:chExt cx="3291840" cy="182880"/>
          </a:xfrm>
        </p:grpSpPr>
        <p:cxnSp>
          <p:nvCxnSpPr>
            <p:cNvPr id="17" name="Straight Connector 16"/>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9829800" y="1343085"/>
            <a:ext cx="7581900" cy="1600438"/>
          </a:xfrm>
          <a:prstGeom prst="rect">
            <a:avLst/>
          </a:prstGeom>
          <a:noFill/>
        </p:spPr>
        <p:txBody>
          <a:bodyPr wrap="square" rtlCol="0">
            <a:spAutoFit/>
          </a:bodyPr>
          <a:lstStyle/>
          <a:p>
            <a:pPr marL="171450" indent="-171450"/>
            <a:r>
              <a:rPr lang="en-US" sz="2000" b="1" dirty="0" smtClean="0">
                <a:solidFill>
                  <a:srgbClr val="00B050"/>
                </a:solidFill>
                <a:latin typeface="Arial" pitchFamily="34" charset="0"/>
                <a:cs typeface="Arial" pitchFamily="34" charset="0"/>
              </a:rPr>
              <a:t>Seismic Analysis</a:t>
            </a:r>
          </a:p>
          <a:p>
            <a:pPr algn="just"/>
            <a:endParaRPr lang="en-US" sz="2000" b="1" dirty="0" smtClean="0">
              <a:solidFill>
                <a:srgbClr val="00B050"/>
              </a:solidFill>
              <a:latin typeface="Arial" pitchFamily="34" charset="0"/>
              <a:cs typeface="Arial" pitchFamily="34" charset="0"/>
            </a:endParaRPr>
          </a:p>
          <a:p>
            <a:pPr algn="just"/>
            <a:endParaRPr lang="en-US" sz="2000" b="1" dirty="0" smtClean="0">
              <a:solidFill>
                <a:srgbClr val="00B050"/>
              </a:solidFill>
              <a:latin typeface="Arial" pitchFamily="34" charset="0"/>
              <a:cs typeface="Arial" pitchFamily="34" charset="0"/>
            </a:endParaRPr>
          </a:p>
          <a:p>
            <a:pPr marL="174625" indent="-174625" algn="just"/>
            <a:endParaRPr lang="en-US" dirty="0" smtClean="0">
              <a:latin typeface="Arial" pitchFamily="34" charset="0"/>
              <a:cs typeface="Arial" pitchFamily="34" charset="0"/>
            </a:endParaRPr>
          </a:p>
          <a:p>
            <a:pPr algn="just"/>
            <a:endParaRPr lang="en-US" sz="2000" b="1" dirty="0" smtClean="0">
              <a:solidFill>
                <a:srgbClr val="00B050"/>
              </a:solidFill>
              <a:latin typeface="Arial" pitchFamily="34" charset="0"/>
              <a:cs typeface="Arial" pitchFamily="34" charset="0"/>
            </a:endParaRPr>
          </a:p>
        </p:txBody>
      </p:sp>
      <p:graphicFrame>
        <p:nvGraphicFramePr>
          <p:cNvPr id="23" name="Table 22"/>
          <p:cNvGraphicFramePr>
            <a:graphicFrameLocks noGrp="1"/>
          </p:cNvGraphicFramePr>
          <p:nvPr/>
        </p:nvGraphicFramePr>
        <p:xfrm>
          <a:off x="10547350" y="2233612"/>
          <a:ext cx="5949950" cy="3176584"/>
        </p:xfrm>
        <a:graphic>
          <a:graphicData uri="http://schemas.openxmlformats.org/drawingml/2006/table">
            <a:tbl>
              <a:tblPr/>
              <a:tblGrid>
                <a:gridCol w="732456"/>
                <a:gridCol w="782624"/>
                <a:gridCol w="1575282"/>
                <a:gridCol w="642153"/>
                <a:gridCol w="642153"/>
                <a:gridCol w="642153"/>
                <a:gridCol w="933129"/>
              </a:tblGrid>
              <a:tr h="287734">
                <a:tc gridSpan="7">
                  <a:txBody>
                    <a:bodyPr/>
                    <a:lstStyle/>
                    <a:p>
                      <a:pPr algn="ctr" fontAlgn="b"/>
                      <a:r>
                        <a:rPr lang="en-US" sz="1500" b="1" i="0" u="none" strike="noStrike" dirty="0">
                          <a:solidFill>
                            <a:srgbClr val="FFFFFF"/>
                          </a:solidFill>
                          <a:latin typeface="+mj-lt"/>
                        </a:rPr>
                        <a:t>Drift and Displacement Calculations for SCBF E-W Direction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86978">
                <a:tc>
                  <a:txBody>
                    <a:bodyPr/>
                    <a:lstStyle/>
                    <a:p>
                      <a:pPr algn="ctr" fontAlgn="ctr"/>
                      <a:r>
                        <a:rPr lang="en-US" sz="1500" b="1" i="0" u="none" strike="noStrike">
                          <a:solidFill>
                            <a:srgbClr val="000000"/>
                          </a:solidFill>
                          <a:latin typeface="+mj-lt"/>
                        </a:rPr>
                        <a:t>Story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n-US" sz="1500" b="1" i="0" u="none" strike="noStrike" dirty="0">
                          <a:solidFill>
                            <a:srgbClr val="000000"/>
                          </a:solidFill>
                          <a:latin typeface="+mj-lt"/>
                        </a:rPr>
                        <a:t>Height (Ft.)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n-US" sz="1500" b="1" i="0" u="none" strike="noStrike">
                          <a:solidFill>
                            <a:srgbClr val="000000"/>
                          </a:solidFill>
                          <a:latin typeface="+mj-lt"/>
                        </a:rPr>
                        <a:t>Story Displacement (in)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l-GR" sz="1500" b="1" i="0" u="none" strike="noStrike">
                          <a:solidFill>
                            <a:srgbClr val="000000"/>
                          </a:solidFill>
                          <a:latin typeface="+mj-lt"/>
                        </a:rPr>
                        <a:t>δ</a:t>
                      </a:r>
                      <a:r>
                        <a:rPr lang="en-US" sz="1500" b="1" i="0" u="none" strike="noStrike">
                          <a:solidFill>
                            <a:srgbClr val="000000"/>
                          </a:solidFill>
                          <a:latin typeface="+mj-lt"/>
                        </a:rPr>
                        <a:t>xe (in)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l-GR" sz="1500" b="1" i="0" u="none" strike="noStrike">
                          <a:solidFill>
                            <a:srgbClr val="000000"/>
                          </a:solidFill>
                          <a:latin typeface="+mj-lt"/>
                        </a:rPr>
                        <a:t>δ</a:t>
                      </a:r>
                      <a:r>
                        <a:rPr lang="en-US" sz="1500" b="1" i="0" u="none" strike="noStrike">
                          <a:solidFill>
                            <a:srgbClr val="000000"/>
                          </a:solidFill>
                          <a:latin typeface="+mj-lt"/>
                        </a:rPr>
                        <a:t>x (in)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l-GR" sz="1500" b="1" i="0" u="none" strike="noStrike">
                          <a:solidFill>
                            <a:srgbClr val="000000"/>
                          </a:solidFill>
                          <a:latin typeface="+mj-lt"/>
                        </a:rPr>
                        <a:t>Δ</a:t>
                      </a:r>
                      <a:r>
                        <a:rPr lang="en-US" sz="1500" b="1" i="0" u="none" strike="noStrike">
                          <a:solidFill>
                            <a:srgbClr val="000000"/>
                          </a:solidFill>
                          <a:latin typeface="+mj-lt"/>
                        </a:rPr>
                        <a:t>a (in)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n-US" sz="1500" b="1" i="0" u="none" strike="noStrike">
                          <a:solidFill>
                            <a:srgbClr val="000000"/>
                          </a:solidFill>
                          <a:latin typeface="+mj-lt"/>
                        </a:rPr>
                        <a:t>Final Results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r>
              <a:tr h="287734">
                <a:tc>
                  <a:txBody>
                    <a:bodyPr/>
                    <a:lstStyle/>
                    <a:p>
                      <a:pPr algn="ctr" fontAlgn="b"/>
                      <a:r>
                        <a:rPr lang="en-US" sz="1500" b="0" i="0" u="none" strike="noStrike">
                          <a:solidFill>
                            <a:srgbClr val="000000"/>
                          </a:solidFill>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500" b="0" i="0" u="none" strike="noStrike">
                          <a:solidFill>
                            <a:srgbClr val="000000"/>
                          </a:solidFill>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j-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7734">
                <a:tc>
                  <a:txBody>
                    <a:bodyPr/>
                    <a:lstStyle/>
                    <a:p>
                      <a:pPr algn="ctr" fontAlgn="b"/>
                      <a:r>
                        <a:rPr lang="en-US" sz="1500" b="0" i="0" u="none" strike="noStrike">
                          <a:solidFill>
                            <a:srgbClr val="000000"/>
                          </a:solidFill>
                          <a:latin typeface="+mj-lt"/>
                        </a:rPr>
                        <a:t>Roof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mj-lt"/>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mj-lt"/>
                        </a:rPr>
                        <a:t>1.055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j-lt"/>
                        </a:rPr>
                        <a:t>0.206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a:solidFill>
                            <a:srgbClr val="000000"/>
                          </a:solidFill>
                          <a:latin typeface="+mj-lt"/>
                        </a:rPr>
                        <a:t>0.988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j-lt"/>
                        </a:rPr>
                        <a:t>2.880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j-lt"/>
                        </a:rPr>
                        <a:t>ok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7734">
                <a:tc>
                  <a:txBody>
                    <a:bodyPr/>
                    <a:lstStyle/>
                    <a:p>
                      <a:pPr algn="ctr" fontAlgn="b"/>
                      <a:r>
                        <a:rPr lang="en-US" sz="1500" b="0" i="0" u="none" strike="noStrike">
                          <a:solidFill>
                            <a:srgbClr val="000000"/>
                          </a:solidFill>
                          <a:latin typeface="+mj-lt"/>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mj-lt"/>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j-lt"/>
                        </a:rPr>
                        <a:t>0.849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j-lt"/>
                        </a:rPr>
                        <a:t>0.176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a:solidFill>
                            <a:srgbClr val="000000"/>
                          </a:solidFill>
                          <a:latin typeface="+mj-lt"/>
                        </a:rPr>
                        <a:t>0.844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j-lt"/>
                        </a:rPr>
                        <a:t>2.880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j-lt"/>
                        </a:rPr>
                        <a:t>ok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7734">
                <a:tc>
                  <a:txBody>
                    <a:bodyPr/>
                    <a:lstStyle/>
                    <a:p>
                      <a:pPr algn="ctr" fontAlgn="b"/>
                      <a:r>
                        <a:rPr lang="en-US" sz="1500" b="0" i="0" u="none" strike="noStrike" dirty="0">
                          <a:solidFill>
                            <a:srgbClr val="000000"/>
                          </a:solidFill>
                          <a:latin typeface="+mj-lt"/>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mj-lt"/>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j-lt"/>
                        </a:rPr>
                        <a:t>0.673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j-lt"/>
                        </a:rPr>
                        <a:t>0.198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a:solidFill>
                            <a:srgbClr val="000000"/>
                          </a:solidFill>
                          <a:latin typeface="+mj-lt"/>
                        </a:rPr>
                        <a:t>0.950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j-lt"/>
                        </a:rPr>
                        <a:t>2.400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j-lt"/>
                        </a:rPr>
                        <a:t>ok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7734">
                <a:tc>
                  <a:txBody>
                    <a:bodyPr/>
                    <a:lstStyle/>
                    <a:p>
                      <a:pPr algn="ctr" fontAlgn="b"/>
                      <a:r>
                        <a:rPr lang="en-US" sz="1500" b="0" i="0" u="none" strike="noStrike">
                          <a:solidFill>
                            <a:srgbClr val="000000"/>
                          </a:solidFill>
                          <a:latin typeface="+mj-lt"/>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mj-lt"/>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j-lt"/>
                        </a:rPr>
                        <a:t>0.475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j-lt"/>
                        </a:rPr>
                        <a:t>0.164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a:solidFill>
                            <a:srgbClr val="000000"/>
                          </a:solidFill>
                          <a:latin typeface="+mj-lt"/>
                        </a:rPr>
                        <a:t>0.784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j-lt"/>
                        </a:rPr>
                        <a:t>2.400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mj-lt"/>
                        </a:rPr>
                        <a:t>ok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7734">
                <a:tc>
                  <a:txBody>
                    <a:bodyPr/>
                    <a:lstStyle/>
                    <a:p>
                      <a:pPr algn="ctr" fontAlgn="b"/>
                      <a:r>
                        <a:rPr lang="en-US" sz="1500" b="0" i="0" u="none" strike="noStrike">
                          <a:solidFill>
                            <a:srgbClr val="000000"/>
                          </a:solidFill>
                          <a:latin typeface="+mj-lt"/>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mj-lt"/>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j-lt"/>
                        </a:rPr>
                        <a:t>0.312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j-lt"/>
                        </a:rPr>
                        <a:t>0.162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a:solidFill>
                            <a:srgbClr val="000000"/>
                          </a:solidFill>
                          <a:latin typeface="+mj-lt"/>
                        </a:rPr>
                        <a:t>0.775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j-lt"/>
                        </a:rPr>
                        <a:t>2.400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j-lt"/>
                        </a:rPr>
                        <a:t>ok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7734">
                <a:tc>
                  <a:txBody>
                    <a:bodyPr/>
                    <a:lstStyle/>
                    <a:p>
                      <a:pPr algn="ctr" fontAlgn="b"/>
                      <a:r>
                        <a:rPr lang="en-US" sz="1500" b="0" i="0" u="none" strike="noStrike">
                          <a:solidFill>
                            <a:srgbClr val="000000"/>
                          </a:solidFill>
                          <a:latin typeface="+mj-lt"/>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mj-lt"/>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j-lt"/>
                        </a:rPr>
                        <a:t>0.150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j-lt"/>
                        </a:rPr>
                        <a:t>0.150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a:solidFill>
                            <a:srgbClr val="000000"/>
                          </a:solidFill>
                          <a:latin typeface="+mj-lt"/>
                        </a:rPr>
                        <a:t>0.719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j-lt"/>
                        </a:rPr>
                        <a:t>2.400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j-lt"/>
                        </a:rPr>
                        <a:t>ok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7734">
                <a:tc>
                  <a:txBody>
                    <a:bodyPr/>
                    <a:lstStyle/>
                    <a:p>
                      <a:pPr algn="ctr" fontAlgn="b"/>
                      <a:r>
                        <a:rPr lang="en-US" sz="1500" b="0" i="0" u="none" strike="noStrike">
                          <a:solidFill>
                            <a:srgbClr val="000000"/>
                          </a:solidFill>
                          <a:latin typeface="+mj-lt"/>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mj-lt"/>
                        </a:rPr>
                        <a:t>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j-lt"/>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j-lt"/>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500" b="0" i="0" u="none" strike="noStrike">
                          <a:solidFill>
                            <a:srgbClr val="000000"/>
                          </a:solidFill>
                          <a:latin typeface="+mj-lt"/>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j-lt"/>
                        </a:rPr>
                        <a:t>3.360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mj-lt"/>
                        </a:rPr>
                        <a:t>ok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24" name="Table 23"/>
          <p:cNvGraphicFramePr>
            <a:graphicFrameLocks noGrp="1"/>
          </p:cNvGraphicFramePr>
          <p:nvPr/>
        </p:nvGraphicFramePr>
        <p:xfrm>
          <a:off x="19354800" y="2095500"/>
          <a:ext cx="6743701" cy="3076575"/>
        </p:xfrm>
        <a:graphic>
          <a:graphicData uri="http://schemas.openxmlformats.org/drawingml/2006/table">
            <a:tbl>
              <a:tblPr/>
              <a:tblGrid>
                <a:gridCol w="1093292"/>
                <a:gridCol w="1093292"/>
                <a:gridCol w="1096763"/>
                <a:gridCol w="1096763"/>
                <a:gridCol w="1332774"/>
                <a:gridCol w="1030817"/>
              </a:tblGrid>
              <a:tr h="190500">
                <a:tc gridSpan="6">
                  <a:txBody>
                    <a:bodyPr/>
                    <a:lstStyle/>
                    <a:p>
                      <a:pPr algn="ctr" fontAlgn="b"/>
                      <a:r>
                        <a:rPr lang="en-US" sz="1500" b="1" i="0" u="none" strike="noStrike" dirty="0">
                          <a:solidFill>
                            <a:srgbClr val="FFFFFF"/>
                          </a:solidFill>
                          <a:latin typeface="+mn-lt"/>
                        </a:rPr>
                        <a:t>Soft Story Check for SCBF E-W Direction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85775">
                <a:tc>
                  <a:txBody>
                    <a:bodyPr/>
                    <a:lstStyle/>
                    <a:p>
                      <a:pPr algn="ctr" fontAlgn="ctr"/>
                      <a:r>
                        <a:rPr lang="en-US" sz="1500" b="1" i="0" u="none" strike="noStrike" dirty="0">
                          <a:solidFill>
                            <a:srgbClr val="000000"/>
                          </a:solidFill>
                          <a:latin typeface="+mn-lt"/>
                        </a:rPr>
                        <a:t>Story Drift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n-US" sz="1500" b="1" i="0" u="none" strike="noStrike">
                          <a:solidFill>
                            <a:srgbClr val="000000"/>
                          </a:solidFill>
                          <a:latin typeface="+mn-lt"/>
                        </a:rPr>
                        <a:t>Drift Ratio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n-US" sz="1500" b="1" i="0" u="none" strike="noStrike">
                          <a:solidFill>
                            <a:srgbClr val="000000"/>
                          </a:solidFill>
                          <a:latin typeface="+mn-lt"/>
                        </a:rPr>
                        <a:t>0.7x the Story Drift Ratio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n-US" sz="1500" b="1" i="0" u="none" strike="noStrike">
                          <a:solidFill>
                            <a:srgbClr val="000000"/>
                          </a:solidFill>
                          <a:latin typeface="+mn-lt"/>
                        </a:rPr>
                        <a:t>0.8x the Story Drift Ratio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n-US" sz="1500" b="1" i="0" u="none" strike="noStrike">
                          <a:solidFill>
                            <a:srgbClr val="000000"/>
                          </a:solidFill>
                          <a:latin typeface="+mn-lt"/>
                        </a:rPr>
                        <a:t>Avg. Story Drift Ratio of Next 3 Stories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n-US" sz="1500" b="1" i="0" u="none" strike="noStrike">
                          <a:solidFill>
                            <a:srgbClr val="000000"/>
                          </a:solidFill>
                          <a:latin typeface="+mn-lt"/>
                        </a:rPr>
                        <a:t>Soft Story Issue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r>
              <a:tr h="190500">
                <a:tc>
                  <a:txBody>
                    <a:bodyPr/>
                    <a:lstStyle/>
                    <a:p>
                      <a:pPr algn="ctr" fontAlgn="b"/>
                      <a:r>
                        <a:rPr lang="en-US" sz="1500" b="0" i="0" u="none" strike="noStrike">
                          <a:solidFill>
                            <a:srgbClr val="000000"/>
                          </a:solidFill>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500" b="0" i="0" u="none" strike="noStrike">
                          <a:solidFill>
                            <a:srgbClr val="000000"/>
                          </a:solidFill>
                          <a:latin typeface="+mn-lt"/>
                        </a:rPr>
                        <a:t>0.206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n-lt"/>
                        </a:rPr>
                        <a:t>0.0172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n-lt"/>
                        </a:rPr>
                        <a:t>0.0120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n-lt"/>
                        </a:rPr>
                        <a:t>0.0137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n-lt"/>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n-lt"/>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500" b="0" i="0" u="none" strike="noStrike">
                          <a:solidFill>
                            <a:srgbClr val="000000"/>
                          </a:solidFill>
                          <a:latin typeface="+mn-lt"/>
                        </a:rPr>
                        <a:t>0.176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mn-lt"/>
                        </a:rPr>
                        <a:t>0.0147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n-lt"/>
                        </a:rPr>
                        <a:t>0.0103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n-lt"/>
                        </a:rPr>
                        <a:t>0.0117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n-lt"/>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n-lt"/>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500" b="0" i="0" u="none" strike="noStrike">
                          <a:solidFill>
                            <a:srgbClr val="FF0000"/>
                          </a:solidFill>
                          <a:latin typeface="+mn-lt"/>
                        </a:rPr>
                        <a:t>0.198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FF0000"/>
                          </a:solidFill>
                          <a:latin typeface="+mn-lt"/>
                        </a:rPr>
                        <a:t>0.0198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FF0000"/>
                          </a:solidFill>
                          <a:latin typeface="+mn-lt"/>
                        </a:rPr>
                        <a:t>0.0139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FF0000"/>
                          </a:solidFill>
                          <a:latin typeface="+mn-lt"/>
                        </a:rPr>
                        <a:t>0.0158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FF0000"/>
                          </a:solidFill>
                          <a:latin typeface="+mn-lt"/>
                        </a:rPr>
                        <a:t>0.0106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FF0000"/>
                          </a:solidFill>
                          <a:latin typeface="+mn-lt"/>
                        </a:rPr>
                        <a:t>Yes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500" b="0" i="0" u="none" strike="noStrike">
                          <a:solidFill>
                            <a:srgbClr val="000000"/>
                          </a:solidFill>
                          <a:latin typeface="+mn-lt"/>
                        </a:rPr>
                        <a:t>0.164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n-lt"/>
                        </a:rPr>
                        <a:t>0.0164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mn-lt"/>
                        </a:rPr>
                        <a:t>0.0114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n-lt"/>
                        </a:rPr>
                        <a:t>0.0131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n-lt"/>
                        </a:rPr>
                        <a:t>0.0172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n-lt"/>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500" b="0" i="0" u="none" strike="noStrike">
                          <a:solidFill>
                            <a:srgbClr val="000000"/>
                          </a:solidFill>
                          <a:latin typeface="+mn-lt"/>
                        </a:rPr>
                        <a:t>0.162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n-lt"/>
                        </a:rPr>
                        <a:t>0.0162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mn-lt"/>
                        </a:rPr>
                        <a:t>0.0113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n-lt"/>
                        </a:rPr>
                        <a:t>0.0129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n-lt"/>
                        </a:rPr>
                        <a:t>0.0169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n-lt"/>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500" b="0" i="0" u="none" strike="noStrike">
                          <a:solidFill>
                            <a:srgbClr val="000000"/>
                          </a:solidFill>
                          <a:latin typeface="+mn-lt"/>
                        </a:rPr>
                        <a:t>0.150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n-lt"/>
                        </a:rPr>
                        <a:t>0.0150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mn-lt"/>
                        </a:rPr>
                        <a:t>0.0105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n-lt"/>
                        </a:rPr>
                        <a:t>0.0120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n-lt"/>
                        </a:rPr>
                        <a:t>0.0174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n-lt"/>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500" b="0" i="0" u="none" strike="noStrike">
                          <a:solidFill>
                            <a:srgbClr val="000000"/>
                          </a:solidFill>
                          <a:latin typeface="+mn-lt"/>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n-lt"/>
                        </a:rPr>
                        <a:t>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mn-lt"/>
                        </a:rPr>
                        <a:t>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n-lt"/>
                        </a:rPr>
                        <a:t>0.0000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n-lt"/>
                        </a:rPr>
                        <a:t>0.0158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n-lt"/>
                        </a:rPr>
                        <a:t>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algn="ctr" fontAlgn="b"/>
                      <a:r>
                        <a:rPr lang="en-US" sz="1500" b="0" i="0" u="none" strike="noStrike">
                          <a:solidFill>
                            <a:srgbClr val="000000"/>
                          </a:solidFill>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mn-lt"/>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25" name="TextBox 24"/>
          <p:cNvSpPr txBox="1"/>
          <p:nvPr/>
        </p:nvSpPr>
        <p:spPr>
          <a:xfrm>
            <a:off x="9753600" y="5562601"/>
            <a:ext cx="8153400" cy="323165"/>
          </a:xfrm>
          <a:prstGeom prst="rect">
            <a:avLst/>
          </a:prstGeom>
          <a:noFill/>
        </p:spPr>
        <p:txBody>
          <a:bodyPr wrap="square" rtlCol="0">
            <a:spAutoFit/>
          </a:bodyPr>
          <a:lstStyle/>
          <a:p>
            <a:pPr algn="just"/>
            <a:r>
              <a:rPr lang="en-US" sz="1500" b="1" dirty="0" smtClean="0">
                <a:solidFill>
                  <a:srgbClr val="00B050"/>
                </a:solidFill>
                <a:latin typeface="Arial" pitchFamily="34" charset="0"/>
                <a:cs typeface="Arial" pitchFamily="34" charset="0"/>
              </a:rPr>
              <a:t>Other Checks: </a:t>
            </a:r>
            <a:r>
              <a:rPr lang="en-US" sz="1500" b="1" dirty="0" smtClean="0">
                <a:latin typeface="Arial" pitchFamily="34" charset="0"/>
                <a:cs typeface="Arial" pitchFamily="34" charset="0"/>
              </a:rPr>
              <a:t>Inherent Torsion, Amplification Factor </a:t>
            </a:r>
            <a:r>
              <a:rPr lang="en-US" sz="1500" b="1" dirty="0" err="1" smtClean="0">
                <a:latin typeface="Arial" pitchFamily="34" charset="0"/>
                <a:cs typeface="Arial" pitchFamily="34" charset="0"/>
              </a:rPr>
              <a:t>Ao</a:t>
            </a:r>
            <a:r>
              <a:rPr lang="en-US" sz="1500" b="1" dirty="0" smtClean="0">
                <a:latin typeface="Arial" pitchFamily="34" charset="0"/>
                <a:cs typeface="Arial" pitchFamily="34" charset="0"/>
              </a:rPr>
              <a:t>, Accidental Torsion</a:t>
            </a:r>
            <a:endParaRPr lang="en-US" sz="1500" b="1" dirty="0" smtClean="0">
              <a:solidFill>
                <a:srgbClr val="00B050"/>
              </a:solidFill>
              <a:latin typeface="Arial" pitchFamily="34" charset="0"/>
              <a:cs typeface="Arial" pitchFamily="34" charset="0"/>
            </a:endParaRPr>
          </a:p>
        </p:txBody>
      </p:sp>
      <p:grpSp>
        <p:nvGrpSpPr>
          <p:cNvPr id="22" name="Group 72"/>
          <p:cNvGrpSpPr/>
          <p:nvPr/>
        </p:nvGrpSpPr>
        <p:grpSpPr>
          <a:xfrm>
            <a:off x="125485" y="190500"/>
            <a:ext cx="8960602" cy="6555049"/>
            <a:chOff x="237671" y="268288"/>
            <a:chExt cx="9177792" cy="6627166"/>
          </a:xfrm>
        </p:grpSpPr>
        <p:grpSp>
          <p:nvGrpSpPr>
            <p:cNvPr id="26" name="Group 92"/>
            <p:cNvGrpSpPr>
              <a:grpSpLocks/>
            </p:cNvGrpSpPr>
            <p:nvPr/>
          </p:nvGrpSpPr>
          <p:grpSpPr bwMode="auto">
            <a:xfrm>
              <a:off x="5110163" y="395288"/>
              <a:ext cx="981075" cy="565150"/>
              <a:chOff x="3783921" y="107661"/>
              <a:chExt cx="981075" cy="565150"/>
            </a:xfrm>
          </p:grpSpPr>
          <p:grpSp>
            <p:nvGrpSpPr>
              <p:cNvPr id="69" name="Group 192"/>
              <p:cNvGrpSpPr>
                <a:grpSpLocks/>
              </p:cNvGrpSpPr>
              <p:nvPr/>
            </p:nvGrpSpPr>
            <p:grpSpPr bwMode="auto">
              <a:xfrm>
                <a:off x="3895165" y="227150"/>
                <a:ext cx="762000" cy="339866"/>
                <a:chOff x="-1211605" y="3738092"/>
                <a:chExt cx="990600" cy="381000"/>
              </a:xfrm>
            </p:grpSpPr>
            <p:sp>
              <p:nvSpPr>
                <p:cNvPr id="72"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73"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70" name="Oval 69"/>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1" name="Oval 70"/>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27" name="Group 129"/>
            <p:cNvGrpSpPr>
              <a:grpSpLocks/>
            </p:cNvGrpSpPr>
            <p:nvPr/>
          </p:nvGrpSpPr>
          <p:grpSpPr bwMode="auto">
            <a:xfrm>
              <a:off x="5905500" y="268288"/>
              <a:ext cx="3509963" cy="6563666"/>
              <a:chOff x="12107211" y="457658"/>
              <a:chExt cx="3509963" cy="6563666"/>
            </a:xfrm>
          </p:grpSpPr>
          <p:sp>
            <p:nvSpPr>
              <p:cNvPr id="58" name="Freeform 57"/>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 name="Cube 58"/>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Cube 59"/>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Cube 60"/>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Oval 61"/>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3" name="Oval 62"/>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4" name="Cube 63"/>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5" name="Group 30"/>
              <p:cNvGrpSpPr>
                <a:grpSpLocks/>
              </p:cNvGrpSpPr>
              <p:nvPr/>
            </p:nvGrpSpPr>
            <p:grpSpPr bwMode="auto">
              <a:xfrm>
                <a:off x="12259611" y="683083"/>
                <a:ext cx="3357563" cy="390881"/>
                <a:chOff x="3502961" y="562432"/>
                <a:chExt cx="3357563" cy="390881"/>
              </a:xfrm>
            </p:grpSpPr>
            <p:sp>
              <p:nvSpPr>
                <p:cNvPr id="67" name="Freeform 66"/>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68" name="Straight Connector 67"/>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6" name="Freeform 65"/>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8" name="Cube 27"/>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Cube 28"/>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Freeform 29"/>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 name="Cube 30"/>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Cube 31"/>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Cube 32"/>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Cube 33"/>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Cube 34"/>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6" name="Group 115"/>
            <p:cNvGrpSpPr>
              <a:grpSpLocks/>
            </p:cNvGrpSpPr>
            <p:nvPr/>
          </p:nvGrpSpPr>
          <p:grpSpPr bwMode="auto">
            <a:xfrm>
              <a:off x="1152133" y="493203"/>
              <a:ext cx="445311" cy="377825"/>
              <a:chOff x="-1893507" y="211926"/>
              <a:chExt cx="445311" cy="377825"/>
            </a:xfrm>
          </p:grpSpPr>
          <p:sp>
            <p:nvSpPr>
              <p:cNvPr id="50" name="Oval 49"/>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1" name="Oval 50"/>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 name="Oval 51"/>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 name="Oval 52"/>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 name="Oval 53"/>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 name="Oval 54"/>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Oval 55"/>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Oval 56"/>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7" name="Cube 36"/>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Cube 37"/>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40" name="Group 116"/>
            <p:cNvGrpSpPr>
              <a:grpSpLocks/>
            </p:cNvGrpSpPr>
            <p:nvPr/>
          </p:nvGrpSpPr>
          <p:grpSpPr bwMode="auto">
            <a:xfrm>
              <a:off x="1790700" y="281277"/>
              <a:ext cx="3124200" cy="730150"/>
              <a:chOff x="-3107460" y="1653540"/>
              <a:chExt cx="3124200" cy="730150"/>
            </a:xfrm>
          </p:grpSpPr>
          <p:grpSp>
            <p:nvGrpSpPr>
              <p:cNvPr id="46" name="Group 58"/>
              <p:cNvGrpSpPr>
                <a:grpSpLocks/>
              </p:cNvGrpSpPr>
              <p:nvPr/>
            </p:nvGrpSpPr>
            <p:grpSpPr bwMode="auto">
              <a:xfrm>
                <a:off x="-3107460" y="1653540"/>
                <a:ext cx="3124200" cy="587375"/>
                <a:chOff x="5451708" y="475726"/>
                <a:chExt cx="4495800" cy="586880"/>
              </a:xfrm>
            </p:grpSpPr>
            <p:sp>
              <p:nvSpPr>
                <p:cNvPr id="48"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49" name="Straight Connector 48"/>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7"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41" name="Oval 40"/>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 name="Freeform 41"/>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3"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44" name="Straight Connector 43"/>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74" name="Rounded Rectangle 73"/>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5" name="Rectangle 74"/>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76" name="Group 75"/>
          <p:cNvGrpSpPr/>
          <p:nvPr/>
        </p:nvGrpSpPr>
        <p:grpSpPr>
          <a:xfrm>
            <a:off x="280982" y="2095500"/>
            <a:ext cx="1319218" cy="2628900"/>
            <a:chOff x="8648700" y="7200900"/>
            <a:chExt cx="1319218" cy="2628900"/>
          </a:xfrm>
        </p:grpSpPr>
        <p:sp>
          <p:nvSpPr>
            <p:cNvPr id="77" name="Round Diagonal Corner Rectangle 76"/>
            <p:cNvSpPr/>
            <p:nvPr/>
          </p:nvSpPr>
          <p:spPr bwMode="auto">
            <a:xfrm>
              <a:off x="8648700" y="9105900"/>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78" name="Round Diagonal Corner Rectangle 77"/>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79" name="Round Diagonal Corner Rectangle 78"/>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80" name="Round Diagonal Corner Rectangle 79"/>
            <p:cNvSpPr/>
            <p:nvPr/>
          </p:nvSpPr>
          <p:spPr bwMode="auto">
            <a:xfrm>
              <a:off x="8648700" y="7956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81" name="Round Diagonal Corner Rectangle 80"/>
            <p:cNvSpPr/>
            <p:nvPr/>
          </p:nvSpPr>
          <p:spPr bwMode="auto">
            <a:xfrm>
              <a:off x="8648700" y="8337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82" name="Round Diagonal Corner Rectangle 81"/>
            <p:cNvSpPr/>
            <p:nvPr/>
          </p:nvSpPr>
          <p:spPr bwMode="auto">
            <a:xfrm>
              <a:off x="8648700" y="8718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83" name="Round Diagonal Corner Rectangle 82"/>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84" name="Frame 83"/>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Rounded Rectangle 84"/>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86" name="Group 85"/>
          <p:cNvGrpSpPr/>
          <p:nvPr/>
        </p:nvGrpSpPr>
        <p:grpSpPr>
          <a:xfrm>
            <a:off x="1438728" y="1406236"/>
            <a:ext cx="7629073" cy="4038600"/>
            <a:chOff x="1477285" y="1041943"/>
            <a:chExt cx="7133315" cy="4249324"/>
          </a:xfrm>
        </p:grpSpPr>
        <p:sp>
          <p:nvSpPr>
            <p:cNvPr id="87" name="Freeform 86"/>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8" name="Freeform 87"/>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89" name="TextBox 88"/>
          <p:cNvSpPr txBox="1"/>
          <p:nvPr/>
        </p:nvSpPr>
        <p:spPr>
          <a:xfrm>
            <a:off x="1866900" y="1905001"/>
            <a:ext cx="6210300" cy="2308324"/>
          </a:xfrm>
          <a:prstGeom prst="rect">
            <a:avLst/>
          </a:prstGeom>
          <a:noFill/>
        </p:spPr>
        <p:txBody>
          <a:bodyPr wrap="square" rtlCol="0">
            <a:spAutoFit/>
          </a:bodyPr>
          <a:lstStyle/>
          <a:p>
            <a:pPr marL="171450" indent="-171450">
              <a:buFont typeface="Arial" pitchFamily="34" charset="0"/>
              <a:buChar char="•"/>
            </a:pPr>
            <a:r>
              <a:rPr lang="en-US" sz="2400" b="1" dirty="0" smtClean="0">
                <a:solidFill>
                  <a:srgbClr val="00B050"/>
                </a:solidFill>
                <a:latin typeface="Arial" pitchFamily="34" charset="0"/>
                <a:cs typeface="Arial" pitchFamily="34" charset="0"/>
              </a:rPr>
              <a:t>Goals and Criteria</a:t>
            </a: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r>
              <a:rPr lang="en-US" sz="2400" b="1" dirty="0" smtClean="0">
                <a:solidFill>
                  <a:srgbClr val="00B050"/>
                </a:solidFill>
                <a:latin typeface="Arial" pitchFamily="34" charset="0"/>
                <a:cs typeface="Arial" pitchFamily="34" charset="0"/>
              </a:rPr>
              <a:t>Placement </a:t>
            </a:r>
            <a:r>
              <a:rPr lang="en-US" sz="2400" b="1" dirty="0" smtClean="0">
                <a:solidFill>
                  <a:srgbClr val="00B050"/>
                </a:solidFill>
                <a:latin typeface="Arial" pitchFamily="34" charset="0"/>
                <a:cs typeface="Arial" pitchFamily="34" charset="0"/>
              </a:rPr>
              <a:t>of Expansion </a:t>
            </a:r>
            <a:r>
              <a:rPr lang="en-US" sz="2400" b="1" dirty="0" smtClean="0">
                <a:solidFill>
                  <a:srgbClr val="00B050"/>
                </a:solidFill>
                <a:latin typeface="Arial" pitchFamily="34" charset="0"/>
                <a:cs typeface="Arial" pitchFamily="34" charset="0"/>
              </a:rPr>
              <a:t>Joints</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Expansion </a:t>
            </a:r>
            <a:r>
              <a:rPr lang="en-US" sz="2400" b="1" dirty="0" smtClean="0">
                <a:solidFill>
                  <a:srgbClr val="00B050"/>
                </a:solidFill>
                <a:latin typeface="Arial" pitchFamily="34" charset="0"/>
                <a:cs typeface="Arial" pitchFamily="34" charset="0"/>
              </a:rPr>
              <a:t>Joints Specified by </a:t>
            </a:r>
            <a:r>
              <a:rPr lang="en-US" sz="2400" b="1" dirty="0" smtClean="0">
                <a:solidFill>
                  <a:srgbClr val="00B050"/>
                </a:solidFill>
                <a:latin typeface="Arial" pitchFamily="34" charset="0"/>
                <a:cs typeface="Arial" pitchFamily="34" charset="0"/>
              </a:rPr>
              <a:t>Code</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Floor </a:t>
            </a:r>
            <a:r>
              <a:rPr lang="en-US" sz="2400" b="1" dirty="0" smtClean="0">
                <a:solidFill>
                  <a:srgbClr val="00B050"/>
                </a:solidFill>
                <a:latin typeface="Arial" pitchFamily="34" charset="0"/>
                <a:cs typeface="Arial" pitchFamily="34" charset="0"/>
              </a:rPr>
              <a:t>System </a:t>
            </a:r>
            <a:r>
              <a:rPr lang="en-US" sz="2400" b="1" dirty="0" smtClean="0">
                <a:solidFill>
                  <a:srgbClr val="00B050"/>
                </a:solidFill>
                <a:latin typeface="Arial" pitchFamily="34" charset="0"/>
                <a:cs typeface="Arial" pitchFamily="34" charset="0"/>
              </a:rPr>
              <a:t>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Lateral 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Seismic Analysis</a:t>
            </a:r>
            <a:endParaRPr lang="en-US" sz="2400" b="1" dirty="0" smtClean="0">
              <a:solidFill>
                <a:srgbClr val="00B05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239250" y="88991"/>
            <a:ext cx="18145125" cy="6642009"/>
            <a:chOff x="9239250" y="88991"/>
            <a:chExt cx="18145125" cy="6642009"/>
          </a:xfrm>
        </p:grpSpPr>
        <p:pic>
          <p:nvPicPr>
            <p:cNvPr id="3"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4"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5" name="Group 64"/>
            <p:cNvGrpSpPr/>
            <p:nvPr/>
          </p:nvGrpSpPr>
          <p:grpSpPr>
            <a:xfrm>
              <a:off x="9372600" y="250723"/>
              <a:ext cx="6193536" cy="257686"/>
              <a:chOff x="822325" y="3078477"/>
              <a:chExt cx="6193536" cy="257686"/>
            </a:xfrm>
          </p:grpSpPr>
          <p:sp>
            <p:nvSpPr>
              <p:cNvPr id="8" name="Round Diagonal Corner Rectangle 7"/>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9" name="Round Diagonal Corner Rectangle 8"/>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10" name="Round Diagonal Corner Rectangle 9"/>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11" name="Round Diagonal Corner Rectangle 10"/>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II</a:t>
                </a:r>
                <a:endParaRPr lang="en-US" sz="850" b="1" dirty="0">
                  <a:solidFill>
                    <a:schemeClr val="bg1"/>
                  </a:solidFill>
                </a:endParaRPr>
              </a:p>
            </p:txBody>
          </p:sp>
          <p:sp>
            <p:nvSpPr>
              <p:cNvPr id="12" name="Round Diagonal Corner Rectangle 11"/>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13" name="Round Diagonal Corner Rectangle 12"/>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STRUCTURAL DEPTH</a:t>
                </a:r>
                <a:endParaRPr lang="en-US" sz="850" b="1" dirty="0">
                  <a:solidFill>
                    <a:srgbClr val="FFFF00"/>
                  </a:solidFill>
                </a:endParaRPr>
              </a:p>
            </p:txBody>
          </p:sp>
          <p:sp>
            <p:nvSpPr>
              <p:cNvPr id="15" name="Round Diagonal Corner Rectangle 14"/>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6"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7"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16" name="Group 49"/>
          <p:cNvGrpSpPr/>
          <p:nvPr/>
        </p:nvGrpSpPr>
        <p:grpSpPr>
          <a:xfrm>
            <a:off x="9753600" y="1600200"/>
            <a:ext cx="3634013" cy="197230"/>
            <a:chOff x="332581" y="3202781"/>
            <a:chExt cx="3291840" cy="182880"/>
          </a:xfrm>
        </p:grpSpPr>
        <p:cxnSp>
          <p:nvCxnSpPr>
            <p:cNvPr id="17" name="Straight Connector 16"/>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3" name="Group 49"/>
          <p:cNvGrpSpPr/>
          <p:nvPr/>
        </p:nvGrpSpPr>
        <p:grpSpPr>
          <a:xfrm>
            <a:off x="18783300" y="1704915"/>
            <a:ext cx="3634013" cy="197230"/>
            <a:chOff x="332581" y="3202781"/>
            <a:chExt cx="3291840" cy="182880"/>
          </a:xfrm>
        </p:grpSpPr>
        <p:cxnSp>
          <p:nvCxnSpPr>
            <p:cNvPr id="24" name="Straight Connector 23"/>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38914" name="Picture 2"/>
          <p:cNvPicPr>
            <a:picLocks noChangeAspect="1" noChangeArrowheads="1"/>
          </p:cNvPicPr>
          <p:nvPr/>
        </p:nvPicPr>
        <p:blipFill>
          <a:blip r:embed="rId6"/>
          <a:srcRect l="5312" t="13672" r="54219" b="17578"/>
          <a:stretch>
            <a:fillRect/>
          </a:stretch>
        </p:blipFill>
        <p:spPr bwMode="auto">
          <a:xfrm>
            <a:off x="10020300" y="1371600"/>
            <a:ext cx="7086600" cy="4815605"/>
          </a:xfrm>
          <a:prstGeom prst="rect">
            <a:avLst/>
          </a:prstGeom>
          <a:noFill/>
          <a:ln w="9525">
            <a:noFill/>
            <a:miter lim="800000"/>
            <a:headEnd/>
            <a:tailEnd/>
          </a:ln>
          <a:effectLst/>
        </p:spPr>
      </p:pic>
      <p:sp>
        <p:nvSpPr>
          <p:cNvPr id="28" name="Rectangle 27"/>
          <p:cNvSpPr/>
          <p:nvPr/>
        </p:nvSpPr>
        <p:spPr>
          <a:xfrm>
            <a:off x="10706100" y="1409700"/>
            <a:ext cx="5753100" cy="342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0706100" y="4762500"/>
            <a:ext cx="5334000" cy="647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915" name="Picture 3"/>
          <p:cNvPicPr>
            <a:picLocks noChangeAspect="1" noChangeArrowheads="1"/>
          </p:cNvPicPr>
          <p:nvPr/>
        </p:nvPicPr>
        <p:blipFill>
          <a:blip r:embed="rId7"/>
          <a:srcRect l="5156" t="18359" r="53438" b="44141"/>
          <a:stretch>
            <a:fillRect/>
          </a:stretch>
        </p:blipFill>
        <p:spPr bwMode="auto">
          <a:xfrm>
            <a:off x="18707100" y="1257300"/>
            <a:ext cx="7391400" cy="2677640"/>
          </a:xfrm>
          <a:prstGeom prst="rect">
            <a:avLst/>
          </a:prstGeom>
          <a:noFill/>
          <a:ln w="9525">
            <a:noFill/>
            <a:miter lim="800000"/>
            <a:headEnd/>
            <a:tailEnd/>
          </a:ln>
          <a:effectLst/>
        </p:spPr>
      </p:pic>
      <p:pic>
        <p:nvPicPr>
          <p:cNvPr id="38916" name="Picture 4"/>
          <p:cNvPicPr>
            <a:picLocks noChangeAspect="1" noChangeArrowheads="1"/>
          </p:cNvPicPr>
          <p:nvPr/>
        </p:nvPicPr>
        <p:blipFill>
          <a:blip r:embed="rId8"/>
          <a:srcRect l="5156" t="45780" r="54375" b="23437"/>
          <a:stretch>
            <a:fillRect/>
          </a:stretch>
        </p:blipFill>
        <p:spPr bwMode="auto">
          <a:xfrm>
            <a:off x="18745200" y="3886200"/>
            <a:ext cx="7137524" cy="2171700"/>
          </a:xfrm>
          <a:prstGeom prst="rect">
            <a:avLst/>
          </a:prstGeom>
          <a:noFill/>
          <a:ln w="9525">
            <a:noFill/>
            <a:miter lim="800000"/>
            <a:headEnd/>
            <a:tailEnd/>
          </a:ln>
          <a:effectLst/>
        </p:spPr>
      </p:pic>
      <p:sp>
        <p:nvSpPr>
          <p:cNvPr id="34" name="Rectangle 33"/>
          <p:cNvSpPr/>
          <p:nvPr/>
        </p:nvSpPr>
        <p:spPr>
          <a:xfrm>
            <a:off x="18834100" y="4381500"/>
            <a:ext cx="7010400" cy="8001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72"/>
          <p:cNvGrpSpPr/>
          <p:nvPr/>
        </p:nvGrpSpPr>
        <p:grpSpPr>
          <a:xfrm>
            <a:off x="125485" y="190500"/>
            <a:ext cx="8960602" cy="6555049"/>
            <a:chOff x="237671" y="268288"/>
            <a:chExt cx="9177792" cy="6627166"/>
          </a:xfrm>
        </p:grpSpPr>
        <p:grpSp>
          <p:nvGrpSpPr>
            <p:cNvPr id="29" name="Group 92"/>
            <p:cNvGrpSpPr>
              <a:grpSpLocks/>
            </p:cNvGrpSpPr>
            <p:nvPr/>
          </p:nvGrpSpPr>
          <p:grpSpPr bwMode="auto">
            <a:xfrm>
              <a:off x="5110163" y="395288"/>
              <a:ext cx="981075" cy="565150"/>
              <a:chOff x="3783921" y="107661"/>
              <a:chExt cx="981075" cy="565150"/>
            </a:xfrm>
          </p:grpSpPr>
          <p:grpSp>
            <p:nvGrpSpPr>
              <p:cNvPr id="74" name="Group 192"/>
              <p:cNvGrpSpPr>
                <a:grpSpLocks/>
              </p:cNvGrpSpPr>
              <p:nvPr/>
            </p:nvGrpSpPr>
            <p:grpSpPr bwMode="auto">
              <a:xfrm>
                <a:off x="3895165" y="227150"/>
                <a:ext cx="762000" cy="339866"/>
                <a:chOff x="-1211605" y="3738092"/>
                <a:chExt cx="990600" cy="381000"/>
              </a:xfrm>
            </p:grpSpPr>
            <p:sp>
              <p:nvSpPr>
                <p:cNvPr id="77"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78"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75" name="Oval 74"/>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6" name="Oval 75"/>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31" name="Group 129"/>
            <p:cNvGrpSpPr>
              <a:grpSpLocks/>
            </p:cNvGrpSpPr>
            <p:nvPr/>
          </p:nvGrpSpPr>
          <p:grpSpPr bwMode="auto">
            <a:xfrm>
              <a:off x="5905500" y="268288"/>
              <a:ext cx="3509963" cy="6563666"/>
              <a:chOff x="12107211" y="457658"/>
              <a:chExt cx="3509963" cy="6563666"/>
            </a:xfrm>
          </p:grpSpPr>
          <p:sp>
            <p:nvSpPr>
              <p:cNvPr id="63" name="Freeform 62"/>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4" name="Cube 63"/>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Cube 64"/>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 name="Cube 65"/>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 name="Oval 66"/>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8" name="Oval 67"/>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9" name="Cube 68"/>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70" name="Group 30"/>
              <p:cNvGrpSpPr>
                <a:grpSpLocks/>
              </p:cNvGrpSpPr>
              <p:nvPr/>
            </p:nvGrpSpPr>
            <p:grpSpPr bwMode="auto">
              <a:xfrm>
                <a:off x="12259611" y="683083"/>
                <a:ext cx="3357563" cy="390881"/>
                <a:chOff x="3502961" y="562432"/>
                <a:chExt cx="3357563" cy="390881"/>
              </a:xfrm>
            </p:grpSpPr>
            <p:sp>
              <p:nvSpPr>
                <p:cNvPr id="72" name="Freeform 71"/>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73" name="Straight Connector 72"/>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1" name="Freeform 70"/>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2" name="Cube 31"/>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Cube 32"/>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Freeform 34"/>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 name="Cube 35"/>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Cube 36"/>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Cube 37"/>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Cube 38"/>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Cube 39"/>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1" name="Group 115"/>
            <p:cNvGrpSpPr>
              <a:grpSpLocks/>
            </p:cNvGrpSpPr>
            <p:nvPr/>
          </p:nvGrpSpPr>
          <p:grpSpPr bwMode="auto">
            <a:xfrm>
              <a:off x="1152133" y="493203"/>
              <a:ext cx="445311" cy="377825"/>
              <a:chOff x="-1893507" y="211926"/>
              <a:chExt cx="445311" cy="377825"/>
            </a:xfrm>
          </p:grpSpPr>
          <p:sp>
            <p:nvSpPr>
              <p:cNvPr id="55" name="Oval 54"/>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6" name="Oval 55"/>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7" name="Oval 56"/>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 name="Oval 57"/>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 name="Oval 58"/>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0" name="Oval 59"/>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Oval 60"/>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Oval 61"/>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2" name="Cube 41"/>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Cube 42"/>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45" name="Group 116"/>
            <p:cNvGrpSpPr>
              <a:grpSpLocks/>
            </p:cNvGrpSpPr>
            <p:nvPr/>
          </p:nvGrpSpPr>
          <p:grpSpPr bwMode="auto">
            <a:xfrm>
              <a:off x="1790700" y="281277"/>
              <a:ext cx="3124200" cy="730150"/>
              <a:chOff x="-3107460" y="1653540"/>
              <a:chExt cx="3124200" cy="730150"/>
            </a:xfrm>
          </p:grpSpPr>
          <p:grpSp>
            <p:nvGrpSpPr>
              <p:cNvPr id="51" name="Group 58"/>
              <p:cNvGrpSpPr>
                <a:grpSpLocks/>
              </p:cNvGrpSpPr>
              <p:nvPr/>
            </p:nvGrpSpPr>
            <p:grpSpPr bwMode="auto">
              <a:xfrm>
                <a:off x="-3107460" y="1653540"/>
                <a:ext cx="3124200" cy="587375"/>
                <a:chOff x="5451708" y="475726"/>
                <a:chExt cx="4495800" cy="586880"/>
              </a:xfrm>
            </p:grpSpPr>
            <p:sp>
              <p:nvSpPr>
                <p:cNvPr id="53"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54" name="Straight Connector 53"/>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2"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46" name="Oval 45"/>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 name="Freeform 46"/>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8"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49" name="Straight Connector 48"/>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79" name="Rounded Rectangle 78"/>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0" name="Rectangle 79"/>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81" name="Group 80"/>
          <p:cNvGrpSpPr/>
          <p:nvPr/>
        </p:nvGrpSpPr>
        <p:grpSpPr>
          <a:xfrm>
            <a:off x="280982" y="2095500"/>
            <a:ext cx="1319218" cy="2628900"/>
            <a:chOff x="8648700" y="7200900"/>
            <a:chExt cx="1319218" cy="2628900"/>
          </a:xfrm>
        </p:grpSpPr>
        <p:sp>
          <p:nvSpPr>
            <p:cNvPr id="82" name="Round Diagonal Corner Rectangle 81"/>
            <p:cNvSpPr/>
            <p:nvPr/>
          </p:nvSpPr>
          <p:spPr bwMode="auto">
            <a:xfrm>
              <a:off x="8648700" y="9105900"/>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83" name="Round Diagonal Corner Rectangle 82"/>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84" name="Round Diagonal Corner Rectangle 83"/>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85" name="Round Diagonal Corner Rectangle 84"/>
            <p:cNvSpPr/>
            <p:nvPr/>
          </p:nvSpPr>
          <p:spPr bwMode="auto">
            <a:xfrm>
              <a:off x="8648700" y="7956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86" name="Round Diagonal Corner Rectangle 85"/>
            <p:cNvSpPr/>
            <p:nvPr/>
          </p:nvSpPr>
          <p:spPr bwMode="auto">
            <a:xfrm>
              <a:off x="8648700" y="8337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87" name="Round Diagonal Corner Rectangle 86"/>
            <p:cNvSpPr/>
            <p:nvPr/>
          </p:nvSpPr>
          <p:spPr bwMode="auto">
            <a:xfrm>
              <a:off x="8648700" y="8718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88" name="Round Diagonal Corner Rectangle 87"/>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89" name="Frame 88"/>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Rounded Rectangle 89"/>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91" name="Group 85"/>
          <p:cNvGrpSpPr/>
          <p:nvPr/>
        </p:nvGrpSpPr>
        <p:grpSpPr>
          <a:xfrm>
            <a:off x="1438728" y="1406236"/>
            <a:ext cx="7629073" cy="4038600"/>
            <a:chOff x="1477285" y="1041943"/>
            <a:chExt cx="7133315" cy="4249324"/>
          </a:xfrm>
        </p:grpSpPr>
        <p:sp>
          <p:nvSpPr>
            <p:cNvPr id="92" name="Freeform 91"/>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3" name="Freeform 92"/>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94" name="TextBox 93"/>
          <p:cNvSpPr txBox="1"/>
          <p:nvPr/>
        </p:nvSpPr>
        <p:spPr>
          <a:xfrm>
            <a:off x="1866900" y="1905001"/>
            <a:ext cx="6210300" cy="2308324"/>
          </a:xfrm>
          <a:prstGeom prst="rect">
            <a:avLst/>
          </a:prstGeom>
          <a:noFill/>
        </p:spPr>
        <p:txBody>
          <a:bodyPr wrap="square" rtlCol="0">
            <a:spAutoFit/>
          </a:bodyPr>
          <a:lstStyle/>
          <a:p>
            <a:pPr marL="171450" indent="-171450">
              <a:buFont typeface="Arial" pitchFamily="34" charset="0"/>
              <a:buChar char="•"/>
            </a:pPr>
            <a:r>
              <a:rPr lang="en-US" sz="2400" b="1" dirty="0" smtClean="0">
                <a:solidFill>
                  <a:srgbClr val="00B050"/>
                </a:solidFill>
                <a:latin typeface="Arial" pitchFamily="34" charset="0"/>
                <a:cs typeface="Arial" pitchFamily="34" charset="0"/>
              </a:rPr>
              <a:t>Goals and Criteria</a:t>
            </a: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r>
              <a:rPr lang="en-US" sz="2400" b="1" dirty="0" smtClean="0">
                <a:solidFill>
                  <a:srgbClr val="00B050"/>
                </a:solidFill>
                <a:latin typeface="Arial" pitchFamily="34" charset="0"/>
                <a:cs typeface="Arial" pitchFamily="34" charset="0"/>
              </a:rPr>
              <a:t>Placement </a:t>
            </a:r>
            <a:r>
              <a:rPr lang="en-US" sz="2400" b="1" dirty="0" smtClean="0">
                <a:solidFill>
                  <a:srgbClr val="00B050"/>
                </a:solidFill>
                <a:latin typeface="Arial" pitchFamily="34" charset="0"/>
                <a:cs typeface="Arial" pitchFamily="34" charset="0"/>
              </a:rPr>
              <a:t>of Expansion </a:t>
            </a:r>
            <a:r>
              <a:rPr lang="en-US" sz="2400" b="1" dirty="0" smtClean="0">
                <a:solidFill>
                  <a:srgbClr val="00B050"/>
                </a:solidFill>
                <a:latin typeface="Arial" pitchFamily="34" charset="0"/>
                <a:cs typeface="Arial" pitchFamily="34" charset="0"/>
              </a:rPr>
              <a:t>Joints</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Expansion </a:t>
            </a:r>
            <a:r>
              <a:rPr lang="en-US" sz="2400" b="1" dirty="0" smtClean="0">
                <a:solidFill>
                  <a:srgbClr val="00B050"/>
                </a:solidFill>
                <a:latin typeface="Arial" pitchFamily="34" charset="0"/>
                <a:cs typeface="Arial" pitchFamily="34" charset="0"/>
              </a:rPr>
              <a:t>Joints Specified by </a:t>
            </a:r>
            <a:r>
              <a:rPr lang="en-US" sz="2400" b="1" dirty="0" smtClean="0">
                <a:solidFill>
                  <a:srgbClr val="00B050"/>
                </a:solidFill>
                <a:latin typeface="Arial" pitchFamily="34" charset="0"/>
                <a:cs typeface="Arial" pitchFamily="34" charset="0"/>
              </a:rPr>
              <a:t>Code</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Floor </a:t>
            </a:r>
            <a:r>
              <a:rPr lang="en-US" sz="2400" b="1" dirty="0" smtClean="0">
                <a:solidFill>
                  <a:srgbClr val="00B050"/>
                </a:solidFill>
                <a:latin typeface="Arial" pitchFamily="34" charset="0"/>
                <a:cs typeface="Arial" pitchFamily="34" charset="0"/>
              </a:rPr>
              <a:t>System </a:t>
            </a:r>
            <a:r>
              <a:rPr lang="en-US" sz="2400" b="1" dirty="0" smtClean="0">
                <a:solidFill>
                  <a:srgbClr val="00B050"/>
                </a:solidFill>
                <a:latin typeface="Arial" pitchFamily="34" charset="0"/>
                <a:cs typeface="Arial" pitchFamily="34" charset="0"/>
              </a:rPr>
              <a:t>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Lateral 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Seismic Analysis</a:t>
            </a:r>
            <a:endParaRPr lang="en-US" sz="2400" b="1" dirty="0" smtClean="0">
              <a:solidFill>
                <a:srgbClr val="00B05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239250" y="88991"/>
            <a:ext cx="18145125" cy="6642009"/>
            <a:chOff x="9239250" y="88991"/>
            <a:chExt cx="18145125" cy="6642009"/>
          </a:xfrm>
        </p:grpSpPr>
        <p:pic>
          <p:nvPicPr>
            <p:cNvPr id="3"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4"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5" name="Group 64"/>
            <p:cNvGrpSpPr/>
            <p:nvPr/>
          </p:nvGrpSpPr>
          <p:grpSpPr>
            <a:xfrm>
              <a:off x="9372600" y="250723"/>
              <a:ext cx="6193536" cy="257686"/>
              <a:chOff x="822325" y="3078477"/>
              <a:chExt cx="6193536" cy="257686"/>
            </a:xfrm>
          </p:grpSpPr>
          <p:sp>
            <p:nvSpPr>
              <p:cNvPr id="8" name="Round Diagonal Corner Rectangle 7"/>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9" name="Round Diagonal Corner Rectangle 8"/>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10" name="Round Diagonal Corner Rectangle 9"/>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11" name="Round Diagonal Corner Rectangle 10"/>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II</a:t>
                </a:r>
                <a:endParaRPr lang="en-US" sz="850" b="1" dirty="0">
                  <a:solidFill>
                    <a:schemeClr val="bg1"/>
                  </a:solidFill>
                </a:endParaRPr>
              </a:p>
            </p:txBody>
          </p:sp>
          <p:sp>
            <p:nvSpPr>
              <p:cNvPr id="12" name="Round Diagonal Corner Rectangle 11"/>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13" name="Round Diagonal Corner Rectangle 12"/>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STRUCTURAL DEPTH</a:t>
                </a:r>
                <a:endParaRPr lang="en-US" sz="850" b="1" dirty="0">
                  <a:solidFill>
                    <a:srgbClr val="FFFF00"/>
                  </a:solidFill>
                </a:endParaRPr>
              </a:p>
            </p:txBody>
          </p:sp>
          <p:sp>
            <p:nvSpPr>
              <p:cNvPr id="15" name="Round Diagonal Corner Rectangle 14"/>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6"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7"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16" name="Group 49"/>
          <p:cNvGrpSpPr/>
          <p:nvPr/>
        </p:nvGrpSpPr>
        <p:grpSpPr>
          <a:xfrm>
            <a:off x="9753600" y="1600200"/>
            <a:ext cx="3634013" cy="197230"/>
            <a:chOff x="332581" y="3202781"/>
            <a:chExt cx="3291840" cy="182880"/>
          </a:xfrm>
        </p:grpSpPr>
        <p:cxnSp>
          <p:nvCxnSpPr>
            <p:cNvPr id="17" name="Straight Connector 16"/>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9829800" y="1343085"/>
            <a:ext cx="7581900" cy="1292662"/>
          </a:xfrm>
          <a:prstGeom prst="rect">
            <a:avLst/>
          </a:prstGeom>
          <a:noFill/>
        </p:spPr>
        <p:txBody>
          <a:bodyPr wrap="square" rtlCol="0">
            <a:spAutoFit/>
          </a:bodyPr>
          <a:lstStyle/>
          <a:p>
            <a:pPr algn="just"/>
            <a:r>
              <a:rPr lang="en-US" sz="2000" b="1" dirty="0" smtClean="0">
                <a:solidFill>
                  <a:srgbClr val="00B050"/>
                </a:solidFill>
                <a:latin typeface="Arial" pitchFamily="34" charset="0"/>
                <a:cs typeface="Arial" pitchFamily="34" charset="0"/>
              </a:rPr>
              <a:t>Width of </a:t>
            </a:r>
            <a:r>
              <a:rPr lang="en-US" sz="2000" b="1" dirty="0" smtClean="0">
                <a:solidFill>
                  <a:srgbClr val="00B050"/>
                </a:solidFill>
                <a:latin typeface="Arial" pitchFamily="34" charset="0"/>
                <a:cs typeface="Arial" pitchFamily="34" charset="0"/>
              </a:rPr>
              <a:t>Seismic </a:t>
            </a:r>
            <a:r>
              <a:rPr lang="en-US" sz="2000" b="1" dirty="0" smtClean="0">
                <a:solidFill>
                  <a:srgbClr val="00B050"/>
                </a:solidFill>
                <a:latin typeface="Arial" pitchFamily="34" charset="0"/>
                <a:cs typeface="Arial" pitchFamily="34" charset="0"/>
              </a:rPr>
              <a:t>Analysis</a:t>
            </a:r>
            <a:endParaRPr lang="en-US" sz="2000" b="1" dirty="0" smtClean="0">
              <a:solidFill>
                <a:srgbClr val="00B050"/>
              </a:solidFill>
              <a:latin typeface="Arial" pitchFamily="34" charset="0"/>
              <a:cs typeface="Arial" pitchFamily="34" charset="0"/>
            </a:endParaRPr>
          </a:p>
          <a:p>
            <a:pPr algn="just"/>
            <a:endParaRPr lang="en-US" sz="2000" b="1" dirty="0" smtClean="0">
              <a:solidFill>
                <a:srgbClr val="00B050"/>
              </a:solidFill>
              <a:latin typeface="Arial" pitchFamily="34" charset="0"/>
              <a:cs typeface="Arial" pitchFamily="34" charset="0"/>
            </a:endParaRPr>
          </a:p>
          <a:p>
            <a:pPr marL="174625" indent="-174625" algn="just"/>
            <a:endParaRPr lang="en-US" dirty="0" smtClean="0">
              <a:latin typeface="Arial" pitchFamily="34" charset="0"/>
              <a:cs typeface="Arial" pitchFamily="34" charset="0"/>
            </a:endParaRPr>
          </a:p>
          <a:p>
            <a:pPr algn="just"/>
            <a:endParaRPr lang="en-US" sz="2000" b="1" dirty="0" smtClean="0">
              <a:solidFill>
                <a:srgbClr val="00B050"/>
              </a:solidFill>
              <a:latin typeface="Arial" pitchFamily="34" charset="0"/>
              <a:cs typeface="Arial" pitchFamily="34" charset="0"/>
            </a:endParaRPr>
          </a:p>
        </p:txBody>
      </p:sp>
      <p:pic>
        <p:nvPicPr>
          <p:cNvPr id="37889" name="Picture 1"/>
          <p:cNvPicPr>
            <a:picLocks noChangeAspect="1" noChangeArrowheads="1"/>
          </p:cNvPicPr>
          <p:nvPr/>
        </p:nvPicPr>
        <p:blipFill>
          <a:blip r:embed="rId6"/>
          <a:srcRect l="3594" t="20703" r="82031" b="11719"/>
          <a:stretch>
            <a:fillRect/>
          </a:stretch>
        </p:blipFill>
        <p:spPr bwMode="auto">
          <a:xfrm>
            <a:off x="18745200" y="1447800"/>
            <a:ext cx="2411091" cy="4533900"/>
          </a:xfrm>
          <a:prstGeom prst="rect">
            <a:avLst/>
          </a:prstGeom>
          <a:noFill/>
          <a:ln w="9525">
            <a:noFill/>
            <a:miter lim="800000"/>
            <a:headEnd/>
            <a:tailEnd/>
          </a:ln>
          <a:effectLst/>
        </p:spPr>
      </p:pic>
      <p:pic>
        <p:nvPicPr>
          <p:cNvPr id="37890" name="Picture 2"/>
          <p:cNvPicPr>
            <a:picLocks noChangeAspect="1" noChangeArrowheads="1"/>
          </p:cNvPicPr>
          <p:nvPr/>
        </p:nvPicPr>
        <p:blipFill>
          <a:blip r:embed="rId7"/>
          <a:srcRect l="5468" t="8984" r="54844" b="6641"/>
          <a:stretch>
            <a:fillRect/>
          </a:stretch>
        </p:blipFill>
        <p:spPr bwMode="auto">
          <a:xfrm>
            <a:off x="21450300" y="1409700"/>
            <a:ext cx="5257800" cy="4471200"/>
          </a:xfrm>
          <a:prstGeom prst="rect">
            <a:avLst/>
          </a:prstGeom>
          <a:noFill/>
          <a:ln w="9525">
            <a:noFill/>
            <a:miter lim="800000"/>
            <a:headEnd/>
            <a:tailEnd/>
          </a:ln>
          <a:effectLst/>
        </p:spPr>
      </p:pic>
      <p:graphicFrame>
        <p:nvGraphicFramePr>
          <p:cNvPr id="23" name="Table 22"/>
          <p:cNvGraphicFramePr>
            <a:graphicFrameLocks noGrp="1"/>
          </p:cNvGraphicFramePr>
          <p:nvPr/>
        </p:nvGraphicFramePr>
        <p:xfrm>
          <a:off x="13411200" y="1857375"/>
          <a:ext cx="4191001" cy="2371725"/>
        </p:xfrm>
        <a:graphic>
          <a:graphicData uri="http://schemas.openxmlformats.org/drawingml/2006/table">
            <a:tbl>
              <a:tblPr/>
              <a:tblGrid>
                <a:gridCol w="1104900"/>
                <a:gridCol w="2057400"/>
                <a:gridCol w="1028701"/>
              </a:tblGrid>
              <a:tr h="334914">
                <a:tc gridSpan="3">
                  <a:txBody>
                    <a:bodyPr/>
                    <a:lstStyle/>
                    <a:p>
                      <a:pPr algn="ctr" fontAlgn="b"/>
                      <a:r>
                        <a:rPr lang="en-US" sz="1500" b="1" i="0" u="none" strike="noStrike" dirty="0">
                          <a:solidFill>
                            <a:srgbClr val="FFFFFF"/>
                          </a:solidFill>
                          <a:latin typeface="+mj-lt"/>
                        </a:rPr>
                        <a:t>Drift and Displacement Calculations for SCBF E-W Direction For section </a:t>
                      </a:r>
                      <a:r>
                        <a:rPr lang="en-US" sz="1500" b="1" i="0" u="none" strike="noStrike" dirty="0" smtClean="0">
                          <a:solidFill>
                            <a:srgbClr val="FFFFFF"/>
                          </a:solidFill>
                          <a:latin typeface="+mj-lt"/>
                        </a:rPr>
                        <a:t>2</a:t>
                      </a:r>
                      <a:endParaRPr lang="en-US" sz="1500" b="1" i="0" u="none" strike="noStrike" dirty="0">
                        <a:solidFill>
                          <a:srgbClr val="FFFFFF"/>
                        </a:solidFill>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r>
              <a:tr h="173941">
                <a:tc>
                  <a:txBody>
                    <a:bodyPr/>
                    <a:lstStyle/>
                    <a:p>
                      <a:pPr algn="ctr" fontAlgn="ctr"/>
                      <a:r>
                        <a:rPr lang="en-US" sz="1500" b="1" i="0" u="none" strike="noStrike" dirty="0">
                          <a:solidFill>
                            <a:srgbClr val="000000"/>
                          </a:solidFill>
                          <a:latin typeface="+mj-lt"/>
                        </a:rPr>
                        <a:t>Story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n-US" sz="1500" b="1" i="0" u="none" strike="noStrike" dirty="0">
                          <a:solidFill>
                            <a:srgbClr val="000000"/>
                          </a:solidFill>
                          <a:latin typeface="+mj-lt"/>
                        </a:rPr>
                        <a:t>Story Displacement (in)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l-GR" sz="1500" b="1" i="0" u="none" strike="noStrike" dirty="0">
                          <a:solidFill>
                            <a:srgbClr val="000000"/>
                          </a:solidFill>
                          <a:latin typeface="+mj-lt"/>
                        </a:rPr>
                        <a:t>Δ</a:t>
                      </a:r>
                      <a:r>
                        <a:rPr lang="en-US" sz="1500" b="1" i="0" u="none" strike="noStrike" dirty="0">
                          <a:solidFill>
                            <a:srgbClr val="000000"/>
                          </a:solidFill>
                          <a:latin typeface="+mj-lt"/>
                        </a:rPr>
                        <a:t>M (in)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r>
              <a:tr h="170874">
                <a:tc>
                  <a:txBody>
                    <a:bodyPr/>
                    <a:lstStyle/>
                    <a:p>
                      <a:pPr algn="ctr" fontAlgn="b"/>
                      <a:r>
                        <a:rPr lang="en-US" sz="1500" b="0" i="0" u="none" strike="noStrike" dirty="0">
                          <a:solidFill>
                            <a:srgbClr val="FF0000"/>
                          </a:solidFill>
                          <a:latin typeface="+mj-lt"/>
                        </a:rPr>
                        <a:t>Roof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FF0000"/>
                          </a:solidFill>
                          <a:latin typeface="+mj-lt"/>
                        </a:rPr>
                        <a:t>1.270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FF0000"/>
                          </a:solidFill>
                          <a:latin typeface="+mj-lt"/>
                        </a:rPr>
                        <a:t>6.35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74">
                <a:tc>
                  <a:txBody>
                    <a:bodyPr/>
                    <a:lstStyle/>
                    <a:p>
                      <a:pPr algn="ctr" fontAlgn="b"/>
                      <a:r>
                        <a:rPr lang="en-US" sz="1500" b="0" i="0" u="none" strike="noStrike">
                          <a:solidFill>
                            <a:srgbClr val="000000"/>
                          </a:solidFill>
                          <a:latin typeface="+mj-lt"/>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mj-lt"/>
                        </a:rPr>
                        <a:t>1.090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j-lt"/>
                        </a:rPr>
                        <a:t>5.45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74">
                <a:tc>
                  <a:txBody>
                    <a:bodyPr/>
                    <a:lstStyle/>
                    <a:p>
                      <a:pPr algn="ctr" fontAlgn="b"/>
                      <a:r>
                        <a:rPr lang="en-US" sz="1500" b="0" i="0" u="none" strike="noStrike">
                          <a:solidFill>
                            <a:srgbClr val="000000"/>
                          </a:solidFill>
                          <a:latin typeface="+mj-lt"/>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mj-lt"/>
                        </a:rPr>
                        <a:t>0.779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mj-lt"/>
                        </a:rPr>
                        <a:t>3.895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74">
                <a:tc>
                  <a:txBody>
                    <a:bodyPr/>
                    <a:lstStyle/>
                    <a:p>
                      <a:pPr algn="ctr" fontAlgn="b"/>
                      <a:r>
                        <a:rPr lang="en-US" sz="1500" b="0" i="0" u="none" strike="noStrike">
                          <a:solidFill>
                            <a:srgbClr val="000000"/>
                          </a:solidFill>
                          <a:latin typeface="+mj-lt"/>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mj-lt"/>
                        </a:rPr>
                        <a:t>0.615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mj-lt"/>
                        </a:rPr>
                        <a:t>3.075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74">
                <a:tc>
                  <a:txBody>
                    <a:bodyPr/>
                    <a:lstStyle/>
                    <a:p>
                      <a:pPr algn="ctr" fontAlgn="b"/>
                      <a:r>
                        <a:rPr lang="en-US" sz="1500" b="0" i="0" u="none" strike="noStrike">
                          <a:solidFill>
                            <a:srgbClr val="000000"/>
                          </a:solidFill>
                          <a:latin typeface="+mj-lt"/>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j-lt"/>
                        </a:rPr>
                        <a:t>0.459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mj-lt"/>
                        </a:rPr>
                        <a:t>2.295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74">
                <a:tc>
                  <a:txBody>
                    <a:bodyPr/>
                    <a:lstStyle/>
                    <a:p>
                      <a:pPr algn="ctr" fontAlgn="b"/>
                      <a:r>
                        <a:rPr lang="en-US" sz="1500" b="0" i="0" u="none" strike="noStrike">
                          <a:solidFill>
                            <a:srgbClr val="000000"/>
                          </a:solidFill>
                          <a:latin typeface="+mj-lt"/>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j-lt"/>
                        </a:rPr>
                        <a:t>0.306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mj-lt"/>
                        </a:rPr>
                        <a:t>1.53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0874">
                <a:tc>
                  <a:txBody>
                    <a:bodyPr/>
                    <a:lstStyle/>
                    <a:p>
                      <a:pPr algn="ctr" fontAlgn="b"/>
                      <a:r>
                        <a:rPr lang="en-US" sz="1500" b="0" i="0" u="none" strike="noStrike" dirty="0">
                          <a:solidFill>
                            <a:srgbClr val="000000"/>
                          </a:solidFill>
                          <a:latin typeface="+mj-lt"/>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a:solidFill>
                            <a:srgbClr val="000000"/>
                          </a:solidFill>
                          <a:latin typeface="+mj-lt"/>
                        </a:rPr>
                        <a:t>0.167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mj-lt"/>
                        </a:rPr>
                        <a:t>0.835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24" name="Table 23"/>
          <p:cNvGraphicFramePr>
            <a:graphicFrameLocks noGrp="1"/>
          </p:cNvGraphicFramePr>
          <p:nvPr/>
        </p:nvGraphicFramePr>
        <p:xfrm>
          <a:off x="10134600" y="1869954"/>
          <a:ext cx="3200402" cy="2371725"/>
        </p:xfrm>
        <a:graphic>
          <a:graphicData uri="http://schemas.openxmlformats.org/drawingml/2006/table">
            <a:tbl>
              <a:tblPr/>
              <a:tblGrid>
                <a:gridCol w="1015781"/>
                <a:gridCol w="2184621"/>
              </a:tblGrid>
              <a:tr h="461108">
                <a:tc gridSpan="2">
                  <a:txBody>
                    <a:bodyPr/>
                    <a:lstStyle/>
                    <a:p>
                      <a:pPr algn="ctr" fontAlgn="b"/>
                      <a:r>
                        <a:rPr lang="en-US" sz="1500" b="1" i="0" u="none" strike="noStrike" dirty="0">
                          <a:solidFill>
                            <a:srgbClr val="FFFFFF"/>
                          </a:solidFill>
                          <a:latin typeface="+mj-lt"/>
                        </a:rPr>
                        <a:t>Drift and Displacement Calculations for SCBF E-W </a:t>
                      </a:r>
                      <a:r>
                        <a:rPr lang="en-US" sz="1500" b="1" i="0" u="none" strike="noStrike" dirty="0" smtClean="0">
                          <a:solidFill>
                            <a:srgbClr val="FFFFFF"/>
                          </a:solidFill>
                          <a:latin typeface="+mj-lt"/>
                        </a:rPr>
                        <a:t>Direction For Section</a:t>
                      </a:r>
                      <a:r>
                        <a:rPr lang="en-US" sz="1500" b="1" i="0" u="none" strike="noStrike" baseline="0" dirty="0" smtClean="0">
                          <a:solidFill>
                            <a:srgbClr val="FFFFFF"/>
                          </a:solidFill>
                          <a:latin typeface="+mj-lt"/>
                        </a:rPr>
                        <a:t> 1</a:t>
                      </a:r>
                      <a:endParaRPr lang="en-US" sz="1500" b="1" i="0" u="none" strike="noStrike" dirty="0">
                        <a:solidFill>
                          <a:srgbClr val="FFFFFF"/>
                        </a:solidFill>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r>
              <a:tr h="201109">
                <a:tc>
                  <a:txBody>
                    <a:bodyPr/>
                    <a:lstStyle/>
                    <a:p>
                      <a:pPr algn="ctr" fontAlgn="ctr"/>
                      <a:r>
                        <a:rPr lang="en-US" sz="1500" b="1" i="0" u="none" strike="noStrike">
                          <a:solidFill>
                            <a:srgbClr val="000000"/>
                          </a:solidFill>
                          <a:latin typeface="+mj-lt"/>
                        </a:rPr>
                        <a:t>Story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n-US" sz="1500" b="1" i="0" u="none" strike="noStrike" dirty="0">
                          <a:solidFill>
                            <a:srgbClr val="000000"/>
                          </a:solidFill>
                          <a:latin typeface="+mj-lt"/>
                        </a:rPr>
                        <a:t>Story Displacement (in)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r>
              <a:tr h="201109">
                <a:tc>
                  <a:txBody>
                    <a:bodyPr/>
                    <a:lstStyle/>
                    <a:p>
                      <a:pPr algn="ctr" fontAlgn="b"/>
                      <a:r>
                        <a:rPr lang="en-US" sz="1500" b="0" i="0" u="none" strike="noStrike" dirty="0">
                          <a:solidFill>
                            <a:srgbClr val="000000"/>
                          </a:solidFill>
                          <a:latin typeface="+mj-lt"/>
                        </a:rPr>
                        <a:t>Roof</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500" b="0" i="0" u="none" strike="noStrike" dirty="0">
                          <a:solidFill>
                            <a:srgbClr val="000000"/>
                          </a:solidFill>
                          <a:latin typeface="+mj-lt"/>
                        </a:rPr>
                        <a:t>1.055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01109">
                <a:tc>
                  <a:txBody>
                    <a:bodyPr/>
                    <a:lstStyle/>
                    <a:p>
                      <a:pPr algn="ctr" fontAlgn="b"/>
                      <a:r>
                        <a:rPr lang="en-US" sz="1500" b="0" i="0" u="none" strike="noStrike">
                          <a:solidFill>
                            <a:srgbClr val="000000"/>
                          </a:solidFill>
                          <a:latin typeface="+mj-lt"/>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500" b="0" i="0" u="none" strike="noStrike" dirty="0">
                          <a:solidFill>
                            <a:srgbClr val="000000"/>
                          </a:solidFill>
                          <a:latin typeface="+mj-lt"/>
                        </a:rPr>
                        <a:t>0.849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01109">
                <a:tc>
                  <a:txBody>
                    <a:bodyPr/>
                    <a:lstStyle/>
                    <a:p>
                      <a:pPr algn="ctr" fontAlgn="b"/>
                      <a:r>
                        <a:rPr lang="en-US" sz="1500" b="0" i="0" u="none" strike="noStrike" dirty="0">
                          <a:solidFill>
                            <a:srgbClr val="000000"/>
                          </a:solidFill>
                          <a:latin typeface="+mj-lt"/>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500" b="0" i="0" u="none" strike="noStrike" dirty="0">
                          <a:solidFill>
                            <a:srgbClr val="000000"/>
                          </a:solidFill>
                          <a:latin typeface="+mj-lt"/>
                        </a:rPr>
                        <a:t>0.673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01109">
                <a:tc>
                  <a:txBody>
                    <a:bodyPr/>
                    <a:lstStyle/>
                    <a:p>
                      <a:pPr algn="ctr" fontAlgn="b"/>
                      <a:r>
                        <a:rPr lang="en-US" sz="1500" b="0" i="0" u="none" strike="noStrike">
                          <a:solidFill>
                            <a:srgbClr val="000000"/>
                          </a:solidFill>
                          <a:latin typeface="+mj-lt"/>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500" b="0" i="0" u="none" strike="noStrike" dirty="0">
                          <a:solidFill>
                            <a:srgbClr val="000000"/>
                          </a:solidFill>
                          <a:latin typeface="+mj-lt"/>
                        </a:rPr>
                        <a:t>0.475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01109">
                <a:tc>
                  <a:txBody>
                    <a:bodyPr/>
                    <a:lstStyle/>
                    <a:p>
                      <a:pPr algn="ctr" fontAlgn="b"/>
                      <a:r>
                        <a:rPr lang="en-US" sz="1500" b="0" i="0" u="none" strike="noStrike">
                          <a:solidFill>
                            <a:srgbClr val="000000"/>
                          </a:solidFill>
                          <a:latin typeface="+mj-lt"/>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500" b="0" i="0" u="none" strike="noStrike" dirty="0">
                          <a:solidFill>
                            <a:srgbClr val="000000"/>
                          </a:solidFill>
                          <a:latin typeface="+mj-lt"/>
                        </a:rPr>
                        <a:t>0.312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01109">
                <a:tc>
                  <a:txBody>
                    <a:bodyPr/>
                    <a:lstStyle/>
                    <a:p>
                      <a:pPr algn="ctr" fontAlgn="b"/>
                      <a:r>
                        <a:rPr lang="en-US" sz="1500" b="0" i="0" u="none" strike="noStrike">
                          <a:solidFill>
                            <a:srgbClr val="000000"/>
                          </a:solidFill>
                          <a:latin typeface="+mj-lt"/>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500" b="0" i="0" u="none" strike="noStrike" dirty="0">
                          <a:solidFill>
                            <a:srgbClr val="000000"/>
                          </a:solidFill>
                          <a:latin typeface="+mj-lt"/>
                        </a:rPr>
                        <a:t>0.150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01109">
                <a:tc>
                  <a:txBody>
                    <a:bodyPr/>
                    <a:lstStyle/>
                    <a:p>
                      <a:pPr algn="ctr" fontAlgn="b"/>
                      <a:r>
                        <a:rPr lang="en-US" sz="1500" b="0" i="0" u="none" strike="noStrike">
                          <a:solidFill>
                            <a:srgbClr val="000000"/>
                          </a:solidFill>
                          <a:latin typeface="+mj-lt"/>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500" b="0" i="0" u="none" strike="noStrike" dirty="0">
                          <a:solidFill>
                            <a:srgbClr val="000000"/>
                          </a:solidFill>
                          <a:latin typeface="+mj-lt"/>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sp>
        <p:nvSpPr>
          <p:cNvPr id="25" name="Rectangle 24"/>
          <p:cNvSpPr/>
          <p:nvPr/>
        </p:nvSpPr>
        <p:spPr>
          <a:xfrm>
            <a:off x="9753600" y="4229100"/>
            <a:ext cx="7924800" cy="2031325"/>
          </a:xfrm>
          <a:prstGeom prst="rect">
            <a:avLst/>
          </a:prstGeom>
        </p:spPr>
        <p:txBody>
          <a:bodyPr wrap="square">
            <a:spAutoFit/>
          </a:bodyPr>
          <a:lstStyle/>
          <a:p>
            <a:pPr algn="just"/>
            <a:r>
              <a:rPr lang="en-US" dirty="0" smtClean="0">
                <a:cs typeface="Arial" pitchFamily="34" charset="0"/>
              </a:rPr>
              <a:t>Comparing the story displacements of Building Section 1 and 2, Building Section 2 express a greater displacement of 1.27 inches at the roof level.  This results in </a:t>
            </a:r>
            <a:r>
              <a:rPr lang="en-US" dirty="0" smtClean="0"/>
              <a:t>ΔM = 6.35.  Since this value only accounts for section 2, this value must be multiplied by 2 giving </a:t>
            </a:r>
            <a:r>
              <a:rPr lang="en-US" dirty="0" err="1" smtClean="0"/>
              <a:t>ΔM</a:t>
            </a:r>
            <a:r>
              <a:rPr lang="en-US" baseline="-25000" dirty="0" err="1" smtClean="0"/>
              <a:t>overall</a:t>
            </a:r>
            <a:r>
              <a:rPr lang="en-US" dirty="0" smtClean="0"/>
              <a:t> =  12.7 inches.  </a:t>
            </a:r>
          </a:p>
          <a:p>
            <a:pPr algn="just"/>
            <a:endParaRPr lang="en-US" b="1" dirty="0" smtClean="0"/>
          </a:p>
          <a:p>
            <a:pPr algn="just"/>
            <a:r>
              <a:rPr lang="en-US" b="1" dirty="0" smtClean="0"/>
              <a:t>It was concluded that a seismic expansion joint of 2 feet is required for the separation of the two building sections.</a:t>
            </a:r>
            <a:endParaRPr lang="en-US" b="1" i="1" dirty="0" smtClean="0">
              <a:cs typeface="Arial" pitchFamily="34" charset="0"/>
            </a:endParaRPr>
          </a:p>
        </p:txBody>
      </p:sp>
      <p:grpSp>
        <p:nvGrpSpPr>
          <p:cNvPr id="26" name="Group 72"/>
          <p:cNvGrpSpPr/>
          <p:nvPr/>
        </p:nvGrpSpPr>
        <p:grpSpPr>
          <a:xfrm>
            <a:off x="125485" y="190500"/>
            <a:ext cx="8960602" cy="6555049"/>
            <a:chOff x="237671" y="268288"/>
            <a:chExt cx="9177792" cy="6627166"/>
          </a:xfrm>
        </p:grpSpPr>
        <p:grpSp>
          <p:nvGrpSpPr>
            <p:cNvPr id="27" name="Group 92"/>
            <p:cNvGrpSpPr>
              <a:grpSpLocks/>
            </p:cNvGrpSpPr>
            <p:nvPr/>
          </p:nvGrpSpPr>
          <p:grpSpPr bwMode="auto">
            <a:xfrm>
              <a:off x="5110163" y="395288"/>
              <a:ext cx="981075" cy="565150"/>
              <a:chOff x="3783921" y="107661"/>
              <a:chExt cx="981075" cy="565150"/>
            </a:xfrm>
          </p:grpSpPr>
          <p:grpSp>
            <p:nvGrpSpPr>
              <p:cNvPr id="70" name="Group 192"/>
              <p:cNvGrpSpPr>
                <a:grpSpLocks/>
              </p:cNvGrpSpPr>
              <p:nvPr/>
            </p:nvGrpSpPr>
            <p:grpSpPr bwMode="auto">
              <a:xfrm>
                <a:off x="3895165" y="227150"/>
                <a:ext cx="762000" cy="339866"/>
                <a:chOff x="-1211605" y="3738092"/>
                <a:chExt cx="990600" cy="381000"/>
              </a:xfrm>
            </p:grpSpPr>
            <p:sp>
              <p:nvSpPr>
                <p:cNvPr id="73"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74"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71" name="Oval 70"/>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2" name="Oval 71"/>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28" name="Group 129"/>
            <p:cNvGrpSpPr>
              <a:grpSpLocks/>
            </p:cNvGrpSpPr>
            <p:nvPr/>
          </p:nvGrpSpPr>
          <p:grpSpPr bwMode="auto">
            <a:xfrm>
              <a:off x="5905500" y="268288"/>
              <a:ext cx="3509963" cy="6563666"/>
              <a:chOff x="12107211" y="457658"/>
              <a:chExt cx="3509963" cy="6563666"/>
            </a:xfrm>
          </p:grpSpPr>
          <p:sp>
            <p:nvSpPr>
              <p:cNvPr id="59" name="Freeform 58"/>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0" name="Cube 59"/>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Cube 60"/>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Cube 61"/>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 name="Oval 62"/>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4" name="Oval 63"/>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5" name="Cube 64"/>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6" name="Group 30"/>
              <p:cNvGrpSpPr>
                <a:grpSpLocks/>
              </p:cNvGrpSpPr>
              <p:nvPr/>
            </p:nvGrpSpPr>
            <p:grpSpPr bwMode="auto">
              <a:xfrm>
                <a:off x="12259611" y="683083"/>
                <a:ext cx="3357563" cy="390881"/>
                <a:chOff x="3502961" y="562432"/>
                <a:chExt cx="3357563" cy="390881"/>
              </a:xfrm>
            </p:grpSpPr>
            <p:sp>
              <p:nvSpPr>
                <p:cNvPr id="68" name="Freeform 67"/>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69" name="Straight Connector 68"/>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7" name="Freeform 66"/>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9" name="Cube 28"/>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Cube 29"/>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Freeform 30"/>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 name="Cube 31"/>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Cube 32"/>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Cube 33"/>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Cube 34"/>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Cube 35"/>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7" name="Group 115"/>
            <p:cNvGrpSpPr>
              <a:grpSpLocks/>
            </p:cNvGrpSpPr>
            <p:nvPr/>
          </p:nvGrpSpPr>
          <p:grpSpPr bwMode="auto">
            <a:xfrm>
              <a:off x="1152133" y="493203"/>
              <a:ext cx="445311" cy="377825"/>
              <a:chOff x="-1893507" y="211926"/>
              <a:chExt cx="445311" cy="377825"/>
            </a:xfrm>
          </p:grpSpPr>
          <p:sp>
            <p:nvSpPr>
              <p:cNvPr id="51" name="Oval 50"/>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 name="Oval 51"/>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 name="Oval 52"/>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 name="Oval 53"/>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 name="Oval 54"/>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6" name="Oval 55"/>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Oval 56"/>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Oval 57"/>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8" name="Cube 37"/>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Cube 38"/>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41" name="Group 116"/>
            <p:cNvGrpSpPr>
              <a:grpSpLocks/>
            </p:cNvGrpSpPr>
            <p:nvPr/>
          </p:nvGrpSpPr>
          <p:grpSpPr bwMode="auto">
            <a:xfrm>
              <a:off x="1790700" y="281277"/>
              <a:ext cx="3124200" cy="730150"/>
              <a:chOff x="-3107460" y="1653540"/>
              <a:chExt cx="3124200" cy="730150"/>
            </a:xfrm>
          </p:grpSpPr>
          <p:grpSp>
            <p:nvGrpSpPr>
              <p:cNvPr id="47" name="Group 58"/>
              <p:cNvGrpSpPr>
                <a:grpSpLocks/>
              </p:cNvGrpSpPr>
              <p:nvPr/>
            </p:nvGrpSpPr>
            <p:grpSpPr bwMode="auto">
              <a:xfrm>
                <a:off x="-3107460" y="1653540"/>
                <a:ext cx="3124200" cy="587375"/>
                <a:chOff x="5451708" y="475726"/>
                <a:chExt cx="4495800" cy="586880"/>
              </a:xfrm>
            </p:grpSpPr>
            <p:sp>
              <p:nvSpPr>
                <p:cNvPr id="49"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50" name="Straight Connector 49"/>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8"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42" name="Oval 41"/>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3" name="Freeform 42"/>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4"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45" name="Straight Connector 44"/>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6"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75" name="Rounded Rectangle 74"/>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6" name="Rectangle 75"/>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77" name="Group 76"/>
          <p:cNvGrpSpPr/>
          <p:nvPr/>
        </p:nvGrpSpPr>
        <p:grpSpPr>
          <a:xfrm>
            <a:off x="280982" y="2095500"/>
            <a:ext cx="1319218" cy="2628900"/>
            <a:chOff x="8648700" y="7200900"/>
            <a:chExt cx="1319218" cy="2628900"/>
          </a:xfrm>
        </p:grpSpPr>
        <p:sp>
          <p:nvSpPr>
            <p:cNvPr id="78" name="Round Diagonal Corner Rectangle 77"/>
            <p:cNvSpPr/>
            <p:nvPr/>
          </p:nvSpPr>
          <p:spPr bwMode="auto">
            <a:xfrm>
              <a:off x="8648700" y="9105900"/>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79" name="Round Diagonal Corner Rectangle 78"/>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80" name="Round Diagonal Corner Rectangle 79"/>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81" name="Round Diagonal Corner Rectangle 80"/>
            <p:cNvSpPr/>
            <p:nvPr/>
          </p:nvSpPr>
          <p:spPr bwMode="auto">
            <a:xfrm>
              <a:off x="8648700" y="7956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82" name="Round Diagonal Corner Rectangle 81"/>
            <p:cNvSpPr/>
            <p:nvPr/>
          </p:nvSpPr>
          <p:spPr bwMode="auto">
            <a:xfrm>
              <a:off x="8648700" y="8337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83" name="Round Diagonal Corner Rectangle 82"/>
            <p:cNvSpPr/>
            <p:nvPr/>
          </p:nvSpPr>
          <p:spPr bwMode="auto">
            <a:xfrm>
              <a:off x="8648700" y="8718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84" name="Round Diagonal Corner Rectangle 83"/>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85" name="Frame 84"/>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Rounded Rectangle 85"/>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87" name="Group 85"/>
          <p:cNvGrpSpPr/>
          <p:nvPr/>
        </p:nvGrpSpPr>
        <p:grpSpPr>
          <a:xfrm>
            <a:off x="1438728" y="1406236"/>
            <a:ext cx="7629073" cy="4038600"/>
            <a:chOff x="1477285" y="1041943"/>
            <a:chExt cx="7133315" cy="4249324"/>
          </a:xfrm>
        </p:grpSpPr>
        <p:sp>
          <p:nvSpPr>
            <p:cNvPr id="88" name="Freeform 87"/>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9" name="Freeform 88"/>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90" name="TextBox 89"/>
          <p:cNvSpPr txBox="1"/>
          <p:nvPr/>
        </p:nvSpPr>
        <p:spPr>
          <a:xfrm>
            <a:off x="1866900" y="1905001"/>
            <a:ext cx="6210300" cy="2308324"/>
          </a:xfrm>
          <a:prstGeom prst="rect">
            <a:avLst/>
          </a:prstGeom>
          <a:noFill/>
        </p:spPr>
        <p:txBody>
          <a:bodyPr wrap="square" rtlCol="0">
            <a:spAutoFit/>
          </a:bodyPr>
          <a:lstStyle/>
          <a:p>
            <a:pPr marL="171450" indent="-171450">
              <a:buFont typeface="Arial" pitchFamily="34" charset="0"/>
              <a:buChar char="•"/>
            </a:pPr>
            <a:r>
              <a:rPr lang="en-US" sz="2400" b="1" dirty="0" smtClean="0">
                <a:solidFill>
                  <a:srgbClr val="00B050"/>
                </a:solidFill>
                <a:latin typeface="Arial" pitchFamily="34" charset="0"/>
                <a:cs typeface="Arial" pitchFamily="34" charset="0"/>
              </a:rPr>
              <a:t>Goals and Criteria</a:t>
            </a: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r>
              <a:rPr lang="en-US" sz="2400" b="1" dirty="0" smtClean="0">
                <a:solidFill>
                  <a:srgbClr val="00B050"/>
                </a:solidFill>
                <a:latin typeface="Arial" pitchFamily="34" charset="0"/>
                <a:cs typeface="Arial" pitchFamily="34" charset="0"/>
              </a:rPr>
              <a:t>Placement </a:t>
            </a:r>
            <a:r>
              <a:rPr lang="en-US" sz="2400" b="1" dirty="0" smtClean="0">
                <a:solidFill>
                  <a:srgbClr val="00B050"/>
                </a:solidFill>
                <a:latin typeface="Arial" pitchFamily="34" charset="0"/>
                <a:cs typeface="Arial" pitchFamily="34" charset="0"/>
              </a:rPr>
              <a:t>of Expansion </a:t>
            </a:r>
            <a:r>
              <a:rPr lang="en-US" sz="2400" b="1" dirty="0" smtClean="0">
                <a:solidFill>
                  <a:srgbClr val="00B050"/>
                </a:solidFill>
                <a:latin typeface="Arial" pitchFamily="34" charset="0"/>
                <a:cs typeface="Arial" pitchFamily="34" charset="0"/>
              </a:rPr>
              <a:t>Joints</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Expansion </a:t>
            </a:r>
            <a:r>
              <a:rPr lang="en-US" sz="2400" b="1" dirty="0" smtClean="0">
                <a:solidFill>
                  <a:srgbClr val="00B050"/>
                </a:solidFill>
                <a:latin typeface="Arial" pitchFamily="34" charset="0"/>
                <a:cs typeface="Arial" pitchFamily="34" charset="0"/>
              </a:rPr>
              <a:t>Joints Specified by </a:t>
            </a:r>
            <a:r>
              <a:rPr lang="en-US" sz="2400" b="1" dirty="0" smtClean="0">
                <a:solidFill>
                  <a:srgbClr val="00B050"/>
                </a:solidFill>
                <a:latin typeface="Arial" pitchFamily="34" charset="0"/>
                <a:cs typeface="Arial" pitchFamily="34" charset="0"/>
              </a:rPr>
              <a:t>Code</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Floor </a:t>
            </a:r>
            <a:r>
              <a:rPr lang="en-US" sz="2400" b="1" dirty="0" smtClean="0">
                <a:solidFill>
                  <a:srgbClr val="00B050"/>
                </a:solidFill>
                <a:latin typeface="Arial" pitchFamily="34" charset="0"/>
                <a:cs typeface="Arial" pitchFamily="34" charset="0"/>
              </a:rPr>
              <a:t>System </a:t>
            </a:r>
            <a:r>
              <a:rPr lang="en-US" sz="2400" b="1" dirty="0" smtClean="0">
                <a:solidFill>
                  <a:srgbClr val="00B050"/>
                </a:solidFill>
                <a:latin typeface="Arial" pitchFamily="34" charset="0"/>
                <a:cs typeface="Arial" pitchFamily="34" charset="0"/>
              </a:rPr>
              <a:t>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Lateral Design</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Seismic Analysis</a:t>
            </a:r>
            <a:endParaRPr lang="en-US" sz="2400" b="1" dirty="0" smtClean="0">
              <a:solidFill>
                <a:srgbClr val="00B05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239250" y="88991"/>
            <a:ext cx="18145125" cy="6642009"/>
            <a:chOff x="9239250" y="88991"/>
            <a:chExt cx="18145125" cy="6642009"/>
          </a:xfrm>
        </p:grpSpPr>
        <p:pic>
          <p:nvPicPr>
            <p:cNvPr id="3"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4"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5" name="Group 64"/>
            <p:cNvGrpSpPr/>
            <p:nvPr/>
          </p:nvGrpSpPr>
          <p:grpSpPr>
            <a:xfrm>
              <a:off x="9372600" y="250723"/>
              <a:ext cx="6193536" cy="257686"/>
              <a:chOff x="822325" y="3078477"/>
              <a:chExt cx="6193536" cy="257686"/>
            </a:xfrm>
          </p:grpSpPr>
          <p:sp>
            <p:nvSpPr>
              <p:cNvPr id="8" name="Round Diagonal Corner Rectangle 7"/>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9" name="Round Diagonal Corner Rectangle 8"/>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10" name="Round Diagonal Corner Rectangle 9"/>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11" name="Round Diagonal Corner Rectangle 10"/>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II</a:t>
                </a:r>
                <a:endParaRPr lang="en-US" sz="850" b="1" dirty="0">
                  <a:solidFill>
                    <a:schemeClr val="bg1"/>
                  </a:solidFill>
                </a:endParaRPr>
              </a:p>
            </p:txBody>
          </p:sp>
          <p:sp>
            <p:nvSpPr>
              <p:cNvPr id="12" name="Round Diagonal Corner Rectangle 11"/>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CONCLUSION</a:t>
                </a:r>
                <a:endParaRPr lang="en-US" sz="850" b="1" dirty="0">
                  <a:solidFill>
                    <a:srgbClr val="FFFF00"/>
                  </a:solidFill>
                </a:endParaRPr>
              </a:p>
            </p:txBody>
          </p:sp>
          <p:sp>
            <p:nvSpPr>
              <p:cNvPr id="13" name="Round Diagonal Corner Rectangle 12"/>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STRUCTURAL DEPTH</a:t>
                </a:r>
                <a:endParaRPr lang="en-US" sz="850" b="1" dirty="0">
                  <a:solidFill>
                    <a:schemeClr val="bg1"/>
                  </a:solidFill>
                </a:endParaRPr>
              </a:p>
            </p:txBody>
          </p:sp>
          <p:sp>
            <p:nvSpPr>
              <p:cNvPr id="15" name="Round Diagonal Corner Rectangle 14"/>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6"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7"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14" name="Group 49"/>
          <p:cNvGrpSpPr/>
          <p:nvPr/>
        </p:nvGrpSpPr>
        <p:grpSpPr>
          <a:xfrm>
            <a:off x="9753600" y="1600200"/>
            <a:ext cx="3634013" cy="197230"/>
            <a:chOff x="332581" y="3202781"/>
            <a:chExt cx="3291840" cy="182880"/>
          </a:xfrm>
        </p:grpSpPr>
        <p:cxnSp>
          <p:nvCxnSpPr>
            <p:cNvPr id="17" name="Straight Connector 16"/>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10020300" y="1371600"/>
            <a:ext cx="6629400" cy="1661993"/>
          </a:xfrm>
          <a:prstGeom prst="rect">
            <a:avLst/>
          </a:prstGeom>
          <a:noFill/>
        </p:spPr>
        <p:txBody>
          <a:bodyPr wrap="square" rtlCol="0">
            <a:spAutoFit/>
          </a:bodyPr>
          <a:lstStyle/>
          <a:p>
            <a:pPr algn="just"/>
            <a:r>
              <a:rPr lang="en-US" b="1" i="1" dirty="0" smtClean="0">
                <a:solidFill>
                  <a:schemeClr val="tx2">
                    <a:lumMod val="60000"/>
                    <a:lumOff val="40000"/>
                  </a:schemeClr>
                </a:solidFill>
                <a:cs typeface="Arial" pitchFamily="34" charset="0"/>
              </a:rPr>
              <a:t>Structural Systems </a:t>
            </a:r>
            <a:r>
              <a:rPr lang="en-US" b="1" i="1" dirty="0" smtClean="0">
                <a:solidFill>
                  <a:schemeClr val="tx2">
                    <a:lumMod val="60000"/>
                    <a:lumOff val="40000"/>
                  </a:schemeClr>
                </a:solidFill>
                <a:cs typeface="Arial" pitchFamily="34" charset="0"/>
              </a:rPr>
              <a:t>Comparison</a:t>
            </a:r>
            <a:endParaRPr lang="en-US" sz="1200" b="1" dirty="0" smtClean="0">
              <a:solidFill>
                <a:srgbClr val="00B050"/>
              </a:solidFill>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a:p>
            <a:pPr marL="174625" indent="-174625" algn="just"/>
            <a:endParaRPr lang="en-US" sz="1200" dirty="0" smtClean="0">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p:txBody>
      </p:sp>
      <p:sp>
        <p:nvSpPr>
          <p:cNvPr id="21" name="Rectangle 20"/>
          <p:cNvSpPr/>
          <p:nvPr/>
        </p:nvSpPr>
        <p:spPr>
          <a:xfrm>
            <a:off x="9906000" y="1866900"/>
            <a:ext cx="8039100" cy="3693319"/>
          </a:xfrm>
          <a:prstGeom prst="rect">
            <a:avLst/>
          </a:prstGeom>
        </p:spPr>
        <p:txBody>
          <a:bodyPr wrap="square">
            <a:spAutoFit/>
          </a:bodyPr>
          <a:lstStyle/>
          <a:p>
            <a:pPr algn="just"/>
            <a:r>
              <a:rPr lang="en-US" dirty="0" smtClean="0">
                <a:cs typeface="Arial" pitchFamily="34" charset="0"/>
              </a:rPr>
              <a:t>Although </a:t>
            </a:r>
            <a:r>
              <a:rPr lang="en-US" dirty="0" smtClean="0">
                <a:cs typeface="Arial" pitchFamily="34" charset="0"/>
              </a:rPr>
              <a:t>the prototype system cost almost twice the amount of the existing system, its building structural weight is reduced by about 50%.  </a:t>
            </a:r>
            <a:endParaRPr lang="en-US" dirty="0" smtClean="0">
              <a:cs typeface="Arial" pitchFamily="34" charset="0"/>
            </a:endParaRPr>
          </a:p>
          <a:p>
            <a:pPr algn="just"/>
            <a:endParaRPr lang="en-US" dirty="0" smtClean="0">
              <a:cs typeface="Arial" pitchFamily="34" charset="0"/>
            </a:endParaRPr>
          </a:p>
          <a:p>
            <a:pPr algn="just"/>
            <a:r>
              <a:rPr lang="en-US" dirty="0" smtClean="0">
                <a:cs typeface="Arial" pitchFamily="34" charset="0"/>
              </a:rPr>
              <a:t>The </a:t>
            </a:r>
            <a:r>
              <a:rPr lang="en-US" dirty="0" smtClean="0">
                <a:cs typeface="Arial" pitchFamily="34" charset="0"/>
              </a:rPr>
              <a:t>prototype system will require 8 inches of extra ceiling height due to the depth of the girders, resulting in an increase of approximately 5 feet in the overall building height.  The decrease in building weight can reduce the base shear of the building during a seismic event, which can help reduce the amount of damage received by the building.  </a:t>
            </a:r>
            <a:endParaRPr lang="en-US" dirty="0" smtClean="0">
              <a:cs typeface="Arial" pitchFamily="34" charset="0"/>
            </a:endParaRPr>
          </a:p>
          <a:p>
            <a:pPr algn="just"/>
            <a:endParaRPr lang="en-US" dirty="0" smtClean="0">
              <a:cs typeface="Arial" pitchFamily="34" charset="0"/>
            </a:endParaRPr>
          </a:p>
          <a:p>
            <a:pPr algn="just"/>
            <a:r>
              <a:rPr lang="en-US" dirty="0" smtClean="0">
                <a:cs typeface="Arial" pitchFamily="34" charset="0"/>
              </a:rPr>
              <a:t>Concrete </a:t>
            </a:r>
            <a:r>
              <a:rPr lang="en-US" dirty="0" smtClean="0">
                <a:cs typeface="Arial" pitchFamily="34" charset="0"/>
              </a:rPr>
              <a:t>material is replaced with steel, which results in less material usage and less waste.  As post-tension is not a common practice on the west coast, labor cost may be more expensive.  The new prototype system is the better choice for its location in Los Angeles, California.     </a:t>
            </a:r>
            <a:endParaRPr lang="en-US" dirty="0" smtClean="0">
              <a:cs typeface="Arial" pitchFamily="34" charset="0"/>
            </a:endParaRPr>
          </a:p>
        </p:txBody>
      </p:sp>
      <p:graphicFrame>
        <p:nvGraphicFramePr>
          <p:cNvPr id="22" name="Table 21"/>
          <p:cNvGraphicFramePr>
            <a:graphicFrameLocks noGrp="1"/>
          </p:cNvGraphicFramePr>
          <p:nvPr/>
        </p:nvGraphicFramePr>
        <p:xfrm>
          <a:off x="19202400" y="1971675"/>
          <a:ext cx="7124700" cy="3552828"/>
        </p:xfrm>
        <a:graphic>
          <a:graphicData uri="http://schemas.openxmlformats.org/drawingml/2006/table">
            <a:tbl>
              <a:tblPr/>
              <a:tblGrid>
                <a:gridCol w="2064861"/>
                <a:gridCol w="2399703"/>
                <a:gridCol w="2660136"/>
              </a:tblGrid>
              <a:tr h="357605">
                <a:tc gridSpan="3">
                  <a:txBody>
                    <a:bodyPr/>
                    <a:lstStyle/>
                    <a:p>
                      <a:pPr algn="ctr" fontAlgn="ctr"/>
                      <a:r>
                        <a:rPr lang="en-US" sz="1600" b="1" i="0" u="none" strike="noStrike" dirty="0">
                          <a:solidFill>
                            <a:srgbClr val="FFFFFF"/>
                          </a:solidFill>
                          <a:latin typeface="Calibri"/>
                        </a:rPr>
                        <a:t>Structural Systems Comparison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r>
              <a:tr h="691988">
                <a:tc>
                  <a:txBody>
                    <a:bodyPr/>
                    <a:lstStyle/>
                    <a:p>
                      <a:pPr algn="l" fontAlgn="b"/>
                      <a:r>
                        <a:rPr lang="en-US" sz="1600" b="0" i="0" u="none" strike="noStrike">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latin typeface="Calibri"/>
                        </a:rPr>
                        <a:t>Existing System: Two-way Flat Plate Post Tension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n-US" sz="1600" b="1" i="0" u="none" strike="noStrike">
                          <a:solidFill>
                            <a:srgbClr val="000000"/>
                          </a:solidFill>
                          <a:latin typeface="Calibri"/>
                        </a:rPr>
                        <a:t>Prototype System: Composite Steel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r>
              <a:tr h="357605">
                <a:tc>
                  <a:txBody>
                    <a:bodyPr/>
                    <a:lstStyle/>
                    <a:p>
                      <a:pPr algn="l" fontAlgn="b"/>
                      <a:r>
                        <a:rPr lang="en-US" sz="1600" b="1" i="0" u="none" strike="noStrike">
                          <a:solidFill>
                            <a:srgbClr val="000000"/>
                          </a:solidFill>
                          <a:latin typeface="Calibri"/>
                        </a:rPr>
                        <a:t>Cost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$17.18/sq ft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29.28/sq ft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7605">
                <a:tc>
                  <a:txBody>
                    <a:bodyPr/>
                    <a:lstStyle/>
                    <a:p>
                      <a:pPr algn="l" fontAlgn="b"/>
                      <a:r>
                        <a:rPr lang="en-US" sz="1600" b="1" i="0" u="none" strike="noStrike" dirty="0" smtClean="0">
                          <a:solidFill>
                            <a:srgbClr val="000000"/>
                          </a:solidFill>
                          <a:latin typeface="Calibri"/>
                        </a:rPr>
                        <a:t>Structural </a:t>
                      </a:r>
                      <a:r>
                        <a:rPr lang="en-US" sz="1600" b="1" i="0" u="none" strike="noStrike" dirty="0">
                          <a:solidFill>
                            <a:srgbClr val="000000"/>
                          </a:solidFill>
                          <a:latin typeface="Calibri"/>
                        </a:rPr>
                        <a:t>Depth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8" slab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3 1/2 " slab 18" girder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7605">
                <a:tc>
                  <a:txBody>
                    <a:bodyPr/>
                    <a:lstStyle/>
                    <a:p>
                      <a:pPr algn="l" fontAlgn="b"/>
                      <a:r>
                        <a:rPr lang="en-US" sz="1600" b="1" i="0" u="none" strike="noStrike">
                          <a:solidFill>
                            <a:srgbClr val="000000"/>
                          </a:solidFill>
                          <a:latin typeface="Calibri"/>
                        </a:rPr>
                        <a:t>Structural Weight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100 psf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54 psf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7605">
                <a:tc>
                  <a:txBody>
                    <a:bodyPr/>
                    <a:lstStyle/>
                    <a:p>
                      <a:pPr algn="l" fontAlgn="b"/>
                      <a:r>
                        <a:rPr lang="en-US" sz="1600" b="1" i="0" u="none" strike="noStrike">
                          <a:solidFill>
                            <a:srgbClr val="000000"/>
                          </a:solidFill>
                          <a:latin typeface="Calibri"/>
                        </a:rPr>
                        <a:t>Fireproofing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2 hr (spray 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2 hr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7605">
                <a:tc>
                  <a:txBody>
                    <a:bodyPr/>
                    <a:lstStyle/>
                    <a:p>
                      <a:pPr algn="l" fontAlgn="b"/>
                      <a:r>
                        <a:rPr lang="en-US" sz="1600" b="1" i="0" u="none" strike="noStrike">
                          <a:solidFill>
                            <a:srgbClr val="000000"/>
                          </a:solidFill>
                          <a:latin typeface="Calibri"/>
                        </a:rPr>
                        <a:t>Effect of Column Grid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Must Re-align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7605">
                <a:tc>
                  <a:txBody>
                    <a:bodyPr/>
                    <a:lstStyle/>
                    <a:p>
                      <a:pPr algn="l" fontAlgn="b"/>
                      <a:r>
                        <a:rPr lang="en-US" sz="1600" b="1" i="0" u="none" strike="noStrike">
                          <a:solidFill>
                            <a:srgbClr val="000000"/>
                          </a:solidFill>
                          <a:latin typeface="Calibri"/>
                        </a:rPr>
                        <a:t>Construction Difficulty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1018824" rtl="0" eaLnBrk="1" fontAlgn="ctr"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latin typeface="+mn-lt"/>
                        </a:rPr>
                        <a:t>Difficult (West Coast)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smtClean="0">
                          <a:solidFill>
                            <a:srgbClr val="000000"/>
                          </a:solidFill>
                          <a:latin typeface="Calibri"/>
                        </a:rPr>
                        <a:t>Easy</a:t>
                      </a:r>
                      <a:endParaRPr lang="en-US" sz="1600" b="0"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7605">
                <a:tc>
                  <a:txBody>
                    <a:bodyPr/>
                    <a:lstStyle/>
                    <a:p>
                      <a:pPr algn="l" fontAlgn="b"/>
                      <a:r>
                        <a:rPr lang="en-US" sz="1600" b="1" i="0" u="none" strike="noStrike" dirty="0">
                          <a:solidFill>
                            <a:srgbClr val="000000"/>
                          </a:solidFill>
                          <a:latin typeface="Calibri"/>
                        </a:rPr>
                        <a:t>Lead Time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smtClean="0">
                          <a:solidFill>
                            <a:srgbClr val="000000"/>
                          </a:solidFill>
                          <a:latin typeface="Calibri"/>
                        </a:rPr>
                        <a:t>Short</a:t>
                      </a:r>
                      <a:endParaRPr lang="en-US" sz="1600" b="0"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smtClean="0">
                          <a:solidFill>
                            <a:srgbClr val="000000"/>
                          </a:solidFill>
                          <a:latin typeface="Calibri"/>
                        </a:rPr>
                        <a:t>Long</a:t>
                      </a:r>
                      <a:endParaRPr lang="en-US" sz="1600" b="0"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pSp>
        <p:nvGrpSpPr>
          <p:cNvPr id="23" name="Group 72"/>
          <p:cNvGrpSpPr/>
          <p:nvPr/>
        </p:nvGrpSpPr>
        <p:grpSpPr>
          <a:xfrm>
            <a:off x="125485" y="190500"/>
            <a:ext cx="8960602" cy="6555049"/>
            <a:chOff x="237671" y="268288"/>
            <a:chExt cx="9177792" cy="6627166"/>
          </a:xfrm>
        </p:grpSpPr>
        <p:grpSp>
          <p:nvGrpSpPr>
            <p:cNvPr id="24" name="Group 92"/>
            <p:cNvGrpSpPr>
              <a:grpSpLocks/>
            </p:cNvGrpSpPr>
            <p:nvPr/>
          </p:nvGrpSpPr>
          <p:grpSpPr bwMode="auto">
            <a:xfrm>
              <a:off x="5110163" y="395288"/>
              <a:ext cx="981075" cy="565150"/>
              <a:chOff x="3783921" y="107661"/>
              <a:chExt cx="981075" cy="565150"/>
            </a:xfrm>
          </p:grpSpPr>
          <p:grpSp>
            <p:nvGrpSpPr>
              <p:cNvPr id="67" name="Group 192"/>
              <p:cNvGrpSpPr>
                <a:grpSpLocks/>
              </p:cNvGrpSpPr>
              <p:nvPr/>
            </p:nvGrpSpPr>
            <p:grpSpPr bwMode="auto">
              <a:xfrm>
                <a:off x="3895165" y="227150"/>
                <a:ext cx="762000" cy="339866"/>
                <a:chOff x="-1211605" y="3738092"/>
                <a:chExt cx="990600" cy="381000"/>
              </a:xfrm>
            </p:grpSpPr>
            <p:sp>
              <p:nvSpPr>
                <p:cNvPr id="70"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71"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68" name="Oval 67"/>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9" name="Oval 68"/>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25" name="Group 129"/>
            <p:cNvGrpSpPr>
              <a:grpSpLocks/>
            </p:cNvGrpSpPr>
            <p:nvPr/>
          </p:nvGrpSpPr>
          <p:grpSpPr bwMode="auto">
            <a:xfrm>
              <a:off x="5905500" y="268288"/>
              <a:ext cx="3509963" cy="6563666"/>
              <a:chOff x="12107211" y="457658"/>
              <a:chExt cx="3509963" cy="6563666"/>
            </a:xfrm>
          </p:grpSpPr>
          <p:sp>
            <p:nvSpPr>
              <p:cNvPr id="56" name="Freeform 55"/>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7" name="Cube 56"/>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Cube 57"/>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Cube 58"/>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Oval 59"/>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1" name="Oval 60"/>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2" name="Cube 61"/>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3" name="Group 30"/>
              <p:cNvGrpSpPr>
                <a:grpSpLocks/>
              </p:cNvGrpSpPr>
              <p:nvPr/>
            </p:nvGrpSpPr>
            <p:grpSpPr bwMode="auto">
              <a:xfrm>
                <a:off x="12259611" y="683083"/>
                <a:ext cx="3357563" cy="390881"/>
                <a:chOff x="3502961" y="562432"/>
                <a:chExt cx="3357563" cy="390881"/>
              </a:xfrm>
            </p:grpSpPr>
            <p:sp>
              <p:nvSpPr>
                <p:cNvPr id="65" name="Freeform 64"/>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66" name="Straight Connector 65"/>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4" name="Freeform 63"/>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6" name="Cube 25"/>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Cube 26"/>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Freeform 27"/>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 name="Cube 28"/>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Cube 29"/>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Cube 30"/>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Cube 31"/>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Cube 32"/>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4" name="Group 115"/>
            <p:cNvGrpSpPr>
              <a:grpSpLocks/>
            </p:cNvGrpSpPr>
            <p:nvPr/>
          </p:nvGrpSpPr>
          <p:grpSpPr bwMode="auto">
            <a:xfrm>
              <a:off x="1152133" y="493203"/>
              <a:ext cx="445311" cy="377825"/>
              <a:chOff x="-1893507" y="211926"/>
              <a:chExt cx="445311" cy="377825"/>
            </a:xfrm>
          </p:grpSpPr>
          <p:sp>
            <p:nvSpPr>
              <p:cNvPr id="48" name="Oval 47"/>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9" name="Oval 48"/>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0" name="Oval 49"/>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1" name="Oval 50"/>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 name="Oval 51"/>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 name="Oval 52"/>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Oval 53"/>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Oval 54"/>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5" name="Cube 34"/>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Cube 35"/>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38" name="Group 116"/>
            <p:cNvGrpSpPr>
              <a:grpSpLocks/>
            </p:cNvGrpSpPr>
            <p:nvPr/>
          </p:nvGrpSpPr>
          <p:grpSpPr bwMode="auto">
            <a:xfrm>
              <a:off x="1790700" y="281277"/>
              <a:ext cx="3124200" cy="730150"/>
              <a:chOff x="-3107460" y="1653540"/>
              <a:chExt cx="3124200" cy="730150"/>
            </a:xfrm>
          </p:grpSpPr>
          <p:grpSp>
            <p:nvGrpSpPr>
              <p:cNvPr id="44" name="Group 58"/>
              <p:cNvGrpSpPr>
                <a:grpSpLocks/>
              </p:cNvGrpSpPr>
              <p:nvPr/>
            </p:nvGrpSpPr>
            <p:grpSpPr bwMode="auto">
              <a:xfrm>
                <a:off x="-3107460" y="1653540"/>
                <a:ext cx="3124200" cy="587375"/>
                <a:chOff x="5451708" y="475726"/>
                <a:chExt cx="4495800" cy="586880"/>
              </a:xfrm>
            </p:grpSpPr>
            <p:sp>
              <p:nvSpPr>
                <p:cNvPr id="46"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47" name="Straight Connector 46"/>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5"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39" name="Oval 38"/>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 name="Freeform 39"/>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1"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42" name="Straight Connector 41"/>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72" name="Rounded Rectangle 71"/>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3" name="Rectangle 72"/>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74" name="Group 73"/>
          <p:cNvGrpSpPr/>
          <p:nvPr/>
        </p:nvGrpSpPr>
        <p:grpSpPr>
          <a:xfrm>
            <a:off x="280982" y="2095500"/>
            <a:ext cx="1319218" cy="2628900"/>
            <a:chOff x="8648700" y="7200900"/>
            <a:chExt cx="1319218" cy="2628900"/>
          </a:xfrm>
        </p:grpSpPr>
        <p:sp>
          <p:nvSpPr>
            <p:cNvPr id="75" name="Round Diagonal Corner Rectangle 74"/>
            <p:cNvSpPr/>
            <p:nvPr/>
          </p:nvSpPr>
          <p:spPr bwMode="auto">
            <a:xfrm>
              <a:off x="8648700" y="9105900"/>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76" name="Round Diagonal Corner Rectangle 75"/>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77" name="Round Diagonal Corner Rectangle 76"/>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78" name="Round Diagonal Corner Rectangle 77"/>
            <p:cNvSpPr/>
            <p:nvPr/>
          </p:nvSpPr>
          <p:spPr bwMode="auto">
            <a:xfrm>
              <a:off x="8648700" y="7956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79" name="Round Diagonal Corner Rectangle 78"/>
            <p:cNvSpPr/>
            <p:nvPr/>
          </p:nvSpPr>
          <p:spPr bwMode="auto">
            <a:xfrm>
              <a:off x="8648700" y="8337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80" name="Round Diagonal Corner Rectangle 79"/>
            <p:cNvSpPr/>
            <p:nvPr/>
          </p:nvSpPr>
          <p:spPr bwMode="auto">
            <a:xfrm>
              <a:off x="8648700" y="8718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81" name="Round Diagonal Corner Rectangle 80"/>
            <p:cNvSpPr/>
            <p:nvPr/>
          </p:nvSpPr>
          <p:spPr bwMode="auto">
            <a:xfrm>
              <a:off x="8648700" y="9518904"/>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82" name="Frame 81"/>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Rounded Rectangle 82"/>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84" name="Group 85"/>
          <p:cNvGrpSpPr/>
          <p:nvPr/>
        </p:nvGrpSpPr>
        <p:grpSpPr>
          <a:xfrm>
            <a:off x="1438728" y="1406236"/>
            <a:ext cx="7629073" cy="4038600"/>
            <a:chOff x="1477285" y="1041943"/>
            <a:chExt cx="7133315" cy="4249324"/>
          </a:xfrm>
        </p:grpSpPr>
        <p:sp>
          <p:nvSpPr>
            <p:cNvPr id="85" name="Freeform 84"/>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6" name="Freeform 85"/>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87" name="TextBox 86"/>
          <p:cNvSpPr txBox="1"/>
          <p:nvPr/>
        </p:nvSpPr>
        <p:spPr>
          <a:xfrm>
            <a:off x="1752600" y="2095500"/>
            <a:ext cx="6210300" cy="2123658"/>
          </a:xfrm>
          <a:prstGeom prst="rect">
            <a:avLst/>
          </a:prstGeom>
          <a:noFill/>
        </p:spPr>
        <p:txBody>
          <a:bodyPr wrap="square" rtlCol="0">
            <a:spAutoFit/>
          </a:bodyPr>
          <a:lstStyle/>
          <a:p>
            <a:pPr marL="739775" lvl="1" indent="-282575">
              <a:buFont typeface="Arial" pitchFamily="34" charset="0"/>
              <a:buChar char="•"/>
            </a:pPr>
            <a:r>
              <a:rPr lang="en-US" sz="2200" b="1" dirty="0" smtClean="0">
                <a:solidFill>
                  <a:srgbClr val="00B050"/>
                </a:solidFill>
                <a:latin typeface="Arial" pitchFamily="34" charset="0"/>
                <a:cs typeface="Arial" pitchFamily="34" charset="0"/>
              </a:rPr>
              <a:t>Structural Systems Comparison	</a:t>
            </a:r>
          </a:p>
          <a:p>
            <a:pPr marL="739775" lvl="1" indent="-282575">
              <a:buFont typeface="Arial" pitchFamily="34" charset="0"/>
              <a:buChar char="•"/>
            </a:pPr>
            <a:r>
              <a:rPr lang="en-US" sz="2200" b="1" dirty="0" smtClean="0">
                <a:solidFill>
                  <a:srgbClr val="00B050"/>
                </a:solidFill>
                <a:latin typeface="Arial" pitchFamily="34" charset="0"/>
                <a:cs typeface="Arial" pitchFamily="34" charset="0"/>
              </a:rPr>
              <a:t>Façade Material Comparison	</a:t>
            </a:r>
          </a:p>
          <a:p>
            <a:pPr marL="739775" lvl="1" indent="-282575">
              <a:buFont typeface="Arial" pitchFamily="34" charset="0"/>
              <a:buChar char="•"/>
            </a:pPr>
            <a:r>
              <a:rPr lang="en-US" sz="2200" b="1" dirty="0" smtClean="0">
                <a:solidFill>
                  <a:srgbClr val="00B050"/>
                </a:solidFill>
                <a:latin typeface="Arial" pitchFamily="34" charset="0"/>
                <a:cs typeface="Arial" pitchFamily="34" charset="0"/>
              </a:rPr>
              <a:t>Green Roof Retrofit </a:t>
            </a:r>
            <a:r>
              <a:rPr lang="en-US" sz="2200" b="1" dirty="0" smtClean="0">
                <a:solidFill>
                  <a:srgbClr val="00B050"/>
                </a:solidFill>
                <a:latin typeface="Arial" pitchFamily="34" charset="0"/>
                <a:cs typeface="Arial" pitchFamily="34" charset="0"/>
              </a:rPr>
              <a:t>Comparison</a:t>
            </a:r>
          </a:p>
          <a:p>
            <a:pPr marL="739775" lvl="1" indent="-282575">
              <a:buFont typeface="Arial" pitchFamily="34" charset="0"/>
              <a:buChar char="•"/>
            </a:pPr>
            <a:r>
              <a:rPr lang="en-US" sz="2200" b="1" dirty="0" smtClean="0">
                <a:solidFill>
                  <a:srgbClr val="00B050"/>
                </a:solidFill>
                <a:latin typeface="Arial" pitchFamily="34" charset="0"/>
                <a:cs typeface="Arial" pitchFamily="34" charset="0"/>
              </a:rPr>
              <a:t>Final Words</a:t>
            </a:r>
          </a:p>
          <a:p>
            <a:pPr marL="739775" lvl="1" indent="-282575">
              <a:buFont typeface="Arial" pitchFamily="34" charset="0"/>
              <a:buChar char="•"/>
            </a:pPr>
            <a:r>
              <a:rPr lang="en-US" sz="2200" b="1" dirty="0" smtClean="0">
                <a:solidFill>
                  <a:srgbClr val="00B050"/>
                </a:solidFill>
                <a:latin typeface="Arial" pitchFamily="34" charset="0"/>
                <a:cs typeface="Arial" pitchFamily="34" charset="0"/>
              </a:rPr>
              <a:t>Acknowledgements</a:t>
            </a:r>
          </a:p>
          <a:p>
            <a:pPr marL="739775" lvl="1" indent="-282575">
              <a:buFont typeface="Arial" pitchFamily="34" charset="0"/>
              <a:buChar char="•"/>
            </a:pPr>
            <a:r>
              <a:rPr lang="en-US" sz="2200" b="1" dirty="0" smtClean="0">
                <a:solidFill>
                  <a:srgbClr val="00B050"/>
                </a:solidFill>
                <a:latin typeface="Arial" pitchFamily="34" charset="0"/>
                <a:cs typeface="Arial" pitchFamily="34" charset="0"/>
              </a:rPr>
              <a:t>Questions</a:t>
            </a:r>
            <a:r>
              <a:rPr lang="en-US" dirty="0" smtClean="0"/>
              <a:t>	</a:t>
            </a:r>
            <a:endParaRPr lang="en-US" sz="2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239250" y="88991"/>
            <a:ext cx="18145125" cy="6642009"/>
            <a:chOff x="9239250" y="88991"/>
            <a:chExt cx="18145125" cy="6642009"/>
          </a:xfrm>
        </p:grpSpPr>
        <p:pic>
          <p:nvPicPr>
            <p:cNvPr id="3"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4"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5" name="Group 64"/>
            <p:cNvGrpSpPr/>
            <p:nvPr/>
          </p:nvGrpSpPr>
          <p:grpSpPr>
            <a:xfrm>
              <a:off x="9372600" y="250723"/>
              <a:ext cx="6193536" cy="257686"/>
              <a:chOff x="822325" y="3078477"/>
              <a:chExt cx="6193536" cy="257686"/>
            </a:xfrm>
          </p:grpSpPr>
          <p:sp>
            <p:nvSpPr>
              <p:cNvPr id="8" name="Round Diagonal Corner Rectangle 7"/>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9" name="Round Diagonal Corner Rectangle 8"/>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10" name="Round Diagonal Corner Rectangle 9"/>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11" name="Round Diagonal Corner Rectangle 10"/>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II</a:t>
                </a:r>
                <a:endParaRPr lang="en-US" sz="850" b="1" dirty="0">
                  <a:solidFill>
                    <a:schemeClr val="bg1"/>
                  </a:solidFill>
                </a:endParaRPr>
              </a:p>
            </p:txBody>
          </p:sp>
          <p:sp>
            <p:nvSpPr>
              <p:cNvPr id="12" name="Round Diagonal Corner Rectangle 11"/>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CONCLUSION</a:t>
                </a:r>
                <a:endParaRPr lang="en-US" sz="850" b="1" dirty="0">
                  <a:solidFill>
                    <a:srgbClr val="FFFF00"/>
                  </a:solidFill>
                </a:endParaRPr>
              </a:p>
            </p:txBody>
          </p:sp>
          <p:sp>
            <p:nvSpPr>
              <p:cNvPr id="13" name="Round Diagonal Corner Rectangle 12"/>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STRUCTURAL DEPTH</a:t>
                </a:r>
                <a:endParaRPr lang="en-US" sz="850" b="1" dirty="0">
                  <a:solidFill>
                    <a:schemeClr val="bg1"/>
                  </a:solidFill>
                </a:endParaRPr>
              </a:p>
            </p:txBody>
          </p:sp>
          <p:sp>
            <p:nvSpPr>
              <p:cNvPr id="15" name="Round Diagonal Corner Rectangle 14"/>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6"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7"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14" name="Group 49"/>
          <p:cNvGrpSpPr/>
          <p:nvPr/>
        </p:nvGrpSpPr>
        <p:grpSpPr>
          <a:xfrm>
            <a:off x="9753600" y="1600200"/>
            <a:ext cx="3634013" cy="197230"/>
            <a:chOff x="332581" y="3202781"/>
            <a:chExt cx="3291840" cy="182880"/>
          </a:xfrm>
        </p:grpSpPr>
        <p:cxnSp>
          <p:nvCxnSpPr>
            <p:cNvPr id="17" name="Straight Connector 16"/>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10020300" y="1371600"/>
            <a:ext cx="6629400" cy="2123658"/>
          </a:xfrm>
          <a:prstGeom prst="rect">
            <a:avLst/>
          </a:prstGeom>
          <a:noFill/>
        </p:spPr>
        <p:txBody>
          <a:bodyPr wrap="square" rtlCol="0">
            <a:spAutoFit/>
          </a:bodyPr>
          <a:lstStyle/>
          <a:p>
            <a:pPr algn="just"/>
            <a:r>
              <a:rPr lang="en-US" b="1" i="1" dirty="0" smtClean="0">
                <a:solidFill>
                  <a:schemeClr val="tx2">
                    <a:lumMod val="60000"/>
                    <a:lumOff val="40000"/>
                  </a:schemeClr>
                </a:solidFill>
                <a:cs typeface="Arial" pitchFamily="34" charset="0"/>
              </a:rPr>
              <a:t>Façade Material Comparison:</a:t>
            </a:r>
          </a:p>
          <a:p>
            <a:pPr algn="just"/>
            <a:endParaRPr lang="en-US" b="1" dirty="0" smtClean="0">
              <a:solidFill>
                <a:srgbClr val="00B050"/>
              </a:solidFill>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a:p>
            <a:pPr marL="174625" indent="-174625" algn="just"/>
            <a:endParaRPr lang="en-US" sz="1200" dirty="0" smtClean="0">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p:txBody>
      </p:sp>
      <p:sp>
        <p:nvSpPr>
          <p:cNvPr id="21" name="Rectangle 20"/>
          <p:cNvSpPr/>
          <p:nvPr/>
        </p:nvSpPr>
        <p:spPr>
          <a:xfrm>
            <a:off x="9753600" y="1828800"/>
            <a:ext cx="8039100" cy="3970318"/>
          </a:xfrm>
          <a:prstGeom prst="rect">
            <a:avLst/>
          </a:prstGeom>
        </p:spPr>
        <p:txBody>
          <a:bodyPr wrap="square">
            <a:spAutoFit/>
          </a:bodyPr>
          <a:lstStyle/>
          <a:p>
            <a:pPr algn="just"/>
            <a:r>
              <a:rPr lang="en-US" dirty="0" smtClean="0">
                <a:cs typeface="Arial" pitchFamily="34" charset="0"/>
              </a:rPr>
              <a:t>AAC </a:t>
            </a:r>
            <a:r>
              <a:rPr lang="en-US" dirty="0" smtClean="0">
                <a:cs typeface="Arial" pitchFamily="34" charset="0"/>
              </a:rPr>
              <a:t>is cheaper and provides speedy construction and a reduced labor cost.  </a:t>
            </a:r>
            <a:r>
              <a:rPr lang="en-US" dirty="0" smtClean="0">
                <a:cs typeface="Arial" pitchFamily="34" charset="0"/>
              </a:rPr>
              <a:t>AAC consumes </a:t>
            </a:r>
            <a:r>
              <a:rPr lang="en-US" dirty="0" smtClean="0">
                <a:cs typeface="Arial" pitchFamily="34" charset="0"/>
              </a:rPr>
              <a:t>50% to 20@ less energy than that needed to produce concrete and CMUs.  Its thermal efficiency can significantly reduce the cooling loads for the building to comply with California energy conservation codes.  </a:t>
            </a:r>
            <a:endParaRPr lang="en-US" dirty="0" smtClean="0">
              <a:cs typeface="Arial" pitchFamily="34" charset="0"/>
            </a:endParaRPr>
          </a:p>
          <a:p>
            <a:pPr algn="just"/>
            <a:endParaRPr lang="en-US" dirty="0" smtClean="0">
              <a:cs typeface="Arial" pitchFamily="34" charset="0"/>
            </a:endParaRPr>
          </a:p>
          <a:p>
            <a:pPr algn="just"/>
            <a:r>
              <a:rPr lang="en-US" dirty="0" smtClean="0">
                <a:cs typeface="Arial" pitchFamily="34" charset="0"/>
              </a:rPr>
              <a:t>There </a:t>
            </a:r>
            <a:r>
              <a:rPr lang="en-US" dirty="0" smtClean="0">
                <a:cs typeface="Arial" pitchFamily="34" charset="0"/>
              </a:rPr>
              <a:t>is also no construction waste as the material is 100% recyclable.  Its usage can also reduce the building weight compared with the brick veneer, and reduce the number of façade interfaces of the existing design to reduce the chances of moisture penetration and infiltration.  AAC’s high URL fire rating can also help prevent seismic fire related damage.   The use of the AAC panels does result in an increase in the thickness of the exterior walls up to 3 inches, but it will deliver a better building envelope performance resulting in energy cost savings, and a worthy investment for a building in a high seismic zone.  Another disadvantage would be the cost of anchoring connections</a:t>
            </a:r>
            <a:endParaRPr lang="en-US" b="1" dirty="0" smtClean="0">
              <a:solidFill>
                <a:schemeClr val="tx2">
                  <a:lumMod val="60000"/>
                  <a:lumOff val="40000"/>
                </a:schemeClr>
              </a:solidFill>
              <a:cs typeface="Arial" pitchFamily="34" charset="0"/>
            </a:endParaRPr>
          </a:p>
        </p:txBody>
      </p:sp>
      <p:graphicFrame>
        <p:nvGraphicFramePr>
          <p:cNvPr id="23" name="Table 22"/>
          <p:cNvGraphicFramePr>
            <a:graphicFrameLocks noGrp="1"/>
          </p:cNvGraphicFramePr>
          <p:nvPr/>
        </p:nvGraphicFramePr>
        <p:xfrm>
          <a:off x="19126200" y="2118360"/>
          <a:ext cx="7658100" cy="3596640"/>
        </p:xfrm>
        <a:graphic>
          <a:graphicData uri="http://schemas.openxmlformats.org/drawingml/2006/table">
            <a:tbl>
              <a:tblPr/>
              <a:tblGrid>
                <a:gridCol w="2219449"/>
                <a:gridCol w="2579360"/>
                <a:gridCol w="2859291"/>
              </a:tblGrid>
              <a:tr h="402531">
                <a:tc gridSpan="3">
                  <a:txBody>
                    <a:bodyPr/>
                    <a:lstStyle/>
                    <a:p>
                      <a:pPr algn="ctr" fontAlgn="ctr"/>
                      <a:r>
                        <a:rPr lang="en-US" sz="1600" b="1" i="0" u="none" strike="noStrike" dirty="0">
                          <a:solidFill>
                            <a:srgbClr val="FFFFFF"/>
                          </a:solidFill>
                          <a:latin typeface="Calibri"/>
                        </a:rPr>
                        <a:t>Facade Material Comparison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r>
              <a:tr h="778923">
                <a:tc>
                  <a:txBody>
                    <a:bodyPr/>
                    <a:lstStyle/>
                    <a:p>
                      <a:pPr algn="l" fontAlgn="b"/>
                      <a:r>
                        <a:rPr lang="en-US" sz="1600" b="0" i="0" u="none" strike="noStrike">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latin typeface="Calibri"/>
                        </a:rPr>
                        <a:t>Existing System: Face Brick Veneer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n-US" sz="1600" b="1" i="0" u="none" strike="noStrike" dirty="0">
                          <a:solidFill>
                            <a:srgbClr val="000000"/>
                          </a:solidFill>
                          <a:latin typeface="Calibri"/>
                        </a:rPr>
                        <a:t>Prototype System: 6" Autoclaved Aerated </a:t>
                      </a:r>
                      <a:r>
                        <a:rPr lang="en-US" sz="1600" b="1" i="0" u="none" strike="noStrike" dirty="0" smtClean="0">
                          <a:solidFill>
                            <a:srgbClr val="000000"/>
                          </a:solidFill>
                          <a:latin typeface="Calibri"/>
                        </a:rPr>
                        <a:t>Concrete </a:t>
                      </a:r>
                      <a:r>
                        <a:rPr lang="en-US" sz="1600" b="1" i="0" u="none" strike="noStrike" dirty="0">
                          <a:solidFill>
                            <a:srgbClr val="000000"/>
                          </a:solidFill>
                          <a:latin typeface="Calibri"/>
                        </a:rPr>
                        <a:t>Panels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r>
              <a:tr h="402531">
                <a:tc>
                  <a:txBody>
                    <a:bodyPr/>
                    <a:lstStyle/>
                    <a:p>
                      <a:pPr algn="l" fontAlgn="b"/>
                      <a:r>
                        <a:rPr lang="en-US" sz="1600" b="1" i="0" u="none" strike="noStrike" dirty="0" smtClean="0">
                          <a:solidFill>
                            <a:srgbClr val="000000"/>
                          </a:solidFill>
                          <a:latin typeface="Calibri"/>
                        </a:rPr>
                        <a:t>Material Cost</a:t>
                      </a:r>
                      <a:endParaRPr lang="en-US" sz="16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smtClean="0">
                          <a:solidFill>
                            <a:srgbClr val="000000"/>
                          </a:solidFill>
                          <a:latin typeface="Calibri"/>
                        </a:rPr>
                        <a:t>$2.75/sq </a:t>
                      </a:r>
                      <a:r>
                        <a:rPr lang="en-US" sz="1600" b="0" i="0" u="none" strike="noStrike" dirty="0">
                          <a:solidFill>
                            <a:srgbClr val="000000"/>
                          </a:solidFill>
                          <a:latin typeface="Calibri"/>
                        </a:rPr>
                        <a:t>foot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smtClean="0">
                          <a:solidFill>
                            <a:srgbClr val="000000"/>
                          </a:solidFill>
                          <a:latin typeface="Calibri"/>
                        </a:rPr>
                        <a:t>$2.30/sq </a:t>
                      </a:r>
                      <a:r>
                        <a:rPr lang="en-US" sz="1600" b="0" i="0" u="none" strike="noStrike" dirty="0">
                          <a:solidFill>
                            <a:srgbClr val="000000"/>
                          </a:solidFill>
                          <a:latin typeface="Calibri"/>
                        </a:rPr>
                        <a:t>foot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2531">
                <a:tc>
                  <a:txBody>
                    <a:bodyPr/>
                    <a:lstStyle/>
                    <a:p>
                      <a:pPr algn="l" fontAlgn="b"/>
                      <a:r>
                        <a:rPr lang="en-US" sz="1600" b="1" i="0" u="none" strike="noStrike">
                          <a:solidFill>
                            <a:srgbClr val="000000"/>
                          </a:solidFill>
                          <a:latin typeface="Calibri"/>
                        </a:rPr>
                        <a:t>R-Value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0.8/ inch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1.25/ inch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2531">
                <a:tc>
                  <a:txBody>
                    <a:bodyPr/>
                    <a:lstStyle/>
                    <a:p>
                      <a:pPr algn="l" fontAlgn="b"/>
                      <a:r>
                        <a:rPr lang="en-US" sz="1600" b="1" i="0" u="none" strike="noStrike">
                          <a:solidFill>
                            <a:srgbClr val="000000"/>
                          </a:solidFill>
                          <a:latin typeface="Calibri"/>
                        </a:rPr>
                        <a:t>Thickness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2531">
                <a:tc>
                  <a:txBody>
                    <a:bodyPr/>
                    <a:lstStyle/>
                    <a:p>
                      <a:pPr algn="l" fontAlgn="b"/>
                      <a:r>
                        <a:rPr lang="en-US" sz="1600" b="1" i="0" u="none" strike="noStrike">
                          <a:solidFill>
                            <a:srgbClr val="000000"/>
                          </a:solidFill>
                          <a:latin typeface="Calibri"/>
                        </a:rPr>
                        <a:t>Structural Weight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38.7 psf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17 psf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2531">
                <a:tc>
                  <a:txBody>
                    <a:bodyPr/>
                    <a:lstStyle/>
                    <a:p>
                      <a:pPr algn="l" fontAlgn="b"/>
                      <a:r>
                        <a:rPr lang="en-US" sz="1600" b="1" i="0" u="none" strike="noStrike">
                          <a:solidFill>
                            <a:srgbClr val="000000"/>
                          </a:solidFill>
                          <a:latin typeface="Calibri"/>
                        </a:rPr>
                        <a:t>Fireproofing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1.25 hr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4 hr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2531">
                <a:tc>
                  <a:txBody>
                    <a:bodyPr/>
                    <a:lstStyle/>
                    <a:p>
                      <a:pPr algn="l" fontAlgn="b"/>
                      <a:r>
                        <a:rPr lang="en-US" sz="1600" b="1" i="0" u="none" strike="noStrike" dirty="0">
                          <a:solidFill>
                            <a:srgbClr val="000000"/>
                          </a:solidFill>
                          <a:latin typeface="Calibri"/>
                        </a:rPr>
                        <a:t>Construction Difficulty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Medium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latin typeface="Calibri"/>
                        </a:rPr>
                        <a:t>Easy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pSp>
        <p:nvGrpSpPr>
          <p:cNvPr id="25" name="Group 72"/>
          <p:cNvGrpSpPr/>
          <p:nvPr/>
        </p:nvGrpSpPr>
        <p:grpSpPr>
          <a:xfrm>
            <a:off x="125485" y="190500"/>
            <a:ext cx="8960602" cy="6555049"/>
            <a:chOff x="237671" y="268288"/>
            <a:chExt cx="9177792" cy="6627166"/>
          </a:xfrm>
        </p:grpSpPr>
        <p:grpSp>
          <p:nvGrpSpPr>
            <p:cNvPr id="26" name="Group 92"/>
            <p:cNvGrpSpPr>
              <a:grpSpLocks/>
            </p:cNvGrpSpPr>
            <p:nvPr/>
          </p:nvGrpSpPr>
          <p:grpSpPr bwMode="auto">
            <a:xfrm>
              <a:off x="5110163" y="395288"/>
              <a:ext cx="981075" cy="565150"/>
              <a:chOff x="3783921" y="107661"/>
              <a:chExt cx="981075" cy="565150"/>
            </a:xfrm>
          </p:grpSpPr>
          <p:grpSp>
            <p:nvGrpSpPr>
              <p:cNvPr id="69" name="Group 192"/>
              <p:cNvGrpSpPr>
                <a:grpSpLocks/>
              </p:cNvGrpSpPr>
              <p:nvPr/>
            </p:nvGrpSpPr>
            <p:grpSpPr bwMode="auto">
              <a:xfrm>
                <a:off x="3895165" y="227150"/>
                <a:ext cx="762000" cy="339866"/>
                <a:chOff x="-1211605" y="3738092"/>
                <a:chExt cx="990600" cy="381000"/>
              </a:xfrm>
            </p:grpSpPr>
            <p:sp>
              <p:nvSpPr>
                <p:cNvPr id="72"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73"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70" name="Oval 69"/>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1" name="Oval 70"/>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27" name="Group 129"/>
            <p:cNvGrpSpPr>
              <a:grpSpLocks/>
            </p:cNvGrpSpPr>
            <p:nvPr/>
          </p:nvGrpSpPr>
          <p:grpSpPr bwMode="auto">
            <a:xfrm>
              <a:off x="5905500" y="268288"/>
              <a:ext cx="3509963" cy="6563666"/>
              <a:chOff x="12107211" y="457658"/>
              <a:chExt cx="3509963" cy="6563666"/>
            </a:xfrm>
          </p:grpSpPr>
          <p:sp>
            <p:nvSpPr>
              <p:cNvPr id="58" name="Freeform 57"/>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 name="Cube 58"/>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Cube 59"/>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Cube 60"/>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Oval 61"/>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3" name="Oval 62"/>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4" name="Cube 63"/>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5" name="Group 30"/>
              <p:cNvGrpSpPr>
                <a:grpSpLocks/>
              </p:cNvGrpSpPr>
              <p:nvPr/>
            </p:nvGrpSpPr>
            <p:grpSpPr bwMode="auto">
              <a:xfrm>
                <a:off x="12259611" y="683083"/>
                <a:ext cx="3357563" cy="390881"/>
                <a:chOff x="3502961" y="562432"/>
                <a:chExt cx="3357563" cy="390881"/>
              </a:xfrm>
            </p:grpSpPr>
            <p:sp>
              <p:nvSpPr>
                <p:cNvPr id="67" name="Freeform 66"/>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68" name="Straight Connector 67"/>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6" name="Freeform 65"/>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8" name="Cube 27"/>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Cube 28"/>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Freeform 29"/>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 name="Cube 30"/>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Cube 31"/>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Cube 32"/>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Cube 33"/>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Cube 34"/>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6" name="Group 115"/>
            <p:cNvGrpSpPr>
              <a:grpSpLocks/>
            </p:cNvGrpSpPr>
            <p:nvPr/>
          </p:nvGrpSpPr>
          <p:grpSpPr bwMode="auto">
            <a:xfrm>
              <a:off x="1152133" y="493203"/>
              <a:ext cx="445311" cy="377825"/>
              <a:chOff x="-1893507" y="211926"/>
              <a:chExt cx="445311" cy="377825"/>
            </a:xfrm>
          </p:grpSpPr>
          <p:sp>
            <p:nvSpPr>
              <p:cNvPr id="50" name="Oval 49"/>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1" name="Oval 50"/>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 name="Oval 51"/>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 name="Oval 52"/>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 name="Oval 53"/>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 name="Oval 54"/>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Oval 55"/>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Oval 56"/>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7" name="Cube 36"/>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Cube 37"/>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40" name="Group 116"/>
            <p:cNvGrpSpPr>
              <a:grpSpLocks/>
            </p:cNvGrpSpPr>
            <p:nvPr/>
          </p:nvGrpSpPr>
          <p:grpSpPr bwMode="auto">
            <a:xfrm>
              <a:off x="1790700" y="281277"/>
              <a:ext cx="3124200" cy="730150"/>
              <a:chOff x="-3107460" y="1653540"/>
              <a:chExt cx="3124200" cy="730150"/>
            </a:xfrm>
          </p:grpSpPr>
          <p:grpSp>
            <p:nvGrpSpPr>
              <p:cNvPr id="46" name="Group 58"/>
              <p:cNvGrpSpPr>
                <a:grpSpLocks/>
              </p:cNvGrpSpPr>
              <p:nvPr/>
            </p:nvGrpSpPr>
            <p:grpSpPr bwMode="auto">
              <a:xfrm>
                <a:off x="-3107460" y="1653540"/>
                <a:ext cx="3124200" cy="587375"/>
                <a:chOff x="5451708" y="475726"/>
                <a:chExt cx="4495800" cy="586880"/>
              </a:xfrm>
            </p:grpSpPr>
            <p:sp>
              <p:nvSpPr>
                <p:cNvPr id="48"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49" name="Straight Connector 48"/>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7"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41" name="Oval 40"/>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 name="Freeform 41"/>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3"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44" name="Straight Connector 43"/>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74" name="Rounded Rectangle 73"/>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5" name="Rectangle 74"/>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76" name="Group 75"/>
          <p:cNvGrpSpPr/>
          <p:nvPr/>
        </p:nvGrpSpPr>
        <p:grpSpPr>
          <a:xfrm>
            <a:off x="280982" y="2095500"/>
            <a:ext cx="1319218" cy="2628900"/>
            <a:chOff x="8648700" y="7200900"/>
            <a:chExt cx="1319218" cy="2628900"/>
          </a:xfrm>
        </p:grpSpPr>
        <p:sp>
          <p:nvSpPr>
            <p:cNvPr id="77" name="Round Diagonal Corner Rectangle 76"/>
            <p:cNvSpPr/>
            <p:nvPr/>
          </p:nvSpPr>
          <p:spPr bwMode="auto">
            <a:xfrm>
              <a:off x="8648700" y="9105900"/>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78" name="Round Diagonal Corner Rectangle 77"/>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79" name="Round Diagonal Corner Rectangle 78"/>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80" name="Round Diagonal Corner Rectangle 79"/>
            <p:cNvSpPr/>
            <p:nvPr/>
          </p:nvSpPr>
          <p:spPr bwMode="auto">
            <a:xfrm>
              <a:off x="8648700" y="7956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81" name="Round Diagonal Corner Rectangle 80"/>
            <p:cNvSpPr/>
            <p:nvPr/>
          </p:nvSpPr>
          <p:spPr bwMode="auto">
            <a:xfrm>
              <a:off x="8648700" y="8337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82" name="Round Diagonal Corner Rectangle 81"/>
            <p:cNvSpPr/>
            <p:nvPr/>
          </p:nvSpPr>
          <p:spPr bwMode="auto">
            <a:xfrm>
              <a:off x="8648700" y="8718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83" name="Round Diagonal Corner Rectangle 82"/>
            <p:cNvSpPr/>
            <p:nvPr/>
          </p:nvSpPr>
          <p:spPr bwMode="auto">
            <a:xfrm>
              <a:off x="8648700" y="9518904"/>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84" name="Frame 83"/>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Rounded Rectangle 84"/>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86" name="Group 85"/>
          <p:cNvGrpSpPr/>
          <p:nvPr/>
        </p:nvGrpSpPr>
        <p:grpSpPr>
          <a:xfrm>
            <a:off x="1438728" y="1406236"/>
            <a:ext cx="7629073" cy="4038600"/>
            <a:chOff x="1477285" y="1041943"/>
            <a:chExt cx="7133315" cy="4249324"/>
          </a:xfrm>
        </p:grpSpPr>
        <p:sp>
          <p:nvSpPr>
            <p:cNvPr id="87" name="Freeform 86"/>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8" name="Freeform 87"/>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89" name="TextBox 88"/>
          <p:cNvSpPr txBox="1"/>
          <p:nvPr/>
        </p:nvSpPr>
        <p:spPr>
          <a:xfrm>
            <a:off x="1752600" y="2095500"/>
            <a:ext cx="6210300" cy="2123658"/>
          </a:xfrm>
          <a:prstGeom prst="rect">
            <a:avLst/>
          </a:prstGeom>
          <a:noFill/>
        </p:spPr>
        <p:txBody>
          <a:bodyPr wrap="square" rtlCol="0">
            <a:spAutoFit/>
          </a:bodyPr>
          <a:lstStyle/>
          <a:p>
            <a:pPr marL="739775" lvl="1" indent="-282575">
              <a:buFont typeface="Arial" pitchFamily="34" charset="0"/>
              <a:buChar char="•"/>
            </a:pPr>
            <a:r>
              <a:rPr lang="en-US" sz="2200" b="1" dirty="0" smtClean="0">
                <a:solidFill>
                  <a:srgbClr val="00B050"/>
                </a:solidFill>
                <a:latin typeface="Arial" pitchFamily="34" charset="0"/>
                <a:cs typeface="Arial" pitchFamily="34" charset="0"/>
              </a:rPr>
              <a:t>Structural Systems Comparison	</a:t>
            </a:r>
          </a:p>
          <a:p>
            <a:pPr marL="739775" lvl="1" indent="-282575">
              <a:buFont typeface="Arial" pitchFamily="34" charset="0"/>
              <a:buChar char="•"/>
            </a:pPr>
            <a:r>
              <a:rPr lang="en-US" sz="2200" b="1" dirty="0" smtClean="0">
                <a:solidFill>
                  <a:srgbClr val="00B050"/>
                </a:solidFill>
                <a:latin typeface="Arial" pitchFamily="34" charset="0"/>
                <a:cs typeface="Arial" pitchFamily="34" charset="0"/>
              </a:rPr>
              <a:t>Façade Material Comparison	</a:t>
            </a:r>
          </a:p>
          <a:p>
            <a:pPr marL="739775" lvl="1" indent="-282575">
              <a:buFont typeface="Arial" pitchFamily="34" charset="0"/>
              <a:buChar char="•"/>
            </a:pPr>
            <a:r>
              <a:rPr lang="en-US" sz="2200" b="1" dirty="0" smtClean="0">
                <a:solidFill>
                  <a:srgbClr val="00B050"/>
                </a:solidFill>
                <a:latin typeface="Arial" pitchFamily="34" charset="0"/>
                <a:cs typeface="Arial" pitchFamily="34" charset="0"/>
              </a:rPr>
              <a:t>Green Roof Retrofit </a:t>
            </a:r>
            <a:r>
              <a:rPr lang="en-US" sz="2200" b="1" dirty="0" smtClean="0">
                <a:solidFill>
                  <a:srgbClr val="00B050"/>
                </a:solidFill>
                <a:latin typeface="Arial" pitchFamily="34" charset="0"/>
                <a:cs typeface="Arial" pitchFamily="34" charset="0"/>
              </a:rPr>
              <a:t>Comparison</a:t>
            </a:r>
          </a:p>
          <a:p>
            <a:pPr marL="739775" lvl="1" indent="-282575">
              <a:buFont typeface="Arial" pitchFamily="34" charset="0"/>
              <a:buChar char="•"/>
            </a:pPr>
            <a:r>
              <a:rPr lang="en-US" sz="2200" b="1" dirty="0" smtClean="0">
                <a:solidFill>
                  <a:srgbClr val="00B050"/>
                </a:solidFill>
                <a:latin typeface="Arial" pitchFamily="34" charset="0"/>
                <a:cs typeface="Arial" pitchFamily="34" charset="0"/>
              </a:rPr>
              <a:t>Final Words</a:t>
            </a:r>
          </a:p>
          <a:p>
            <a:pPr marL="739775" lvl="1" indent="-282575">
              <a:buFont typeface="Arial" pitchFamily="34" charset="0"/>
              <a:buChar char="•"/>
            </a:pPr>
            <a:r>
              <a:rPr lang="en-US" sz="2200" b="1" dirty="0" smtClean="0">
                <a:solidFill>
                  <a:srgbClr val="00B050"/>
                </a:solidFill>
                <a:latin typeface="Arial" pitchFamily="34" charset="0"/>
                <a:cs typeface="Arial" pitchFamily="34" charset="0"/>
              </a:rPr>
              <a:t>Acknowledgements</a:t>
            </a:r>
          </a:p>
          <a:p>
            <a:pPr marL="739775" lvl="1" indent="-282575">
              <a:buFont typeface="Arial" pitchFamily="34" charset="0"/>
              <a:buChar char="•"/>
            </a:pPr>
            <a:r>
              <a:rPr lang="en-US" sz="2200" b="1" dirty="0" smtClean="0">
                <a:solidFill>
                  <a:srgbClr val="00B050"/>
                </a:solidFill>
                <a:latin typeface="Arial" pitchFamily="34" charset="0"/>
                <a:cs typeface="Arial" pitchFamily="34" charset="0"/>
              </a:rPr>
              <a:t>Questions</a:t>
            </a:r>
            <a:r>
              <a:rPr lang="en-US" dirty="0" smtClean="0"/>
              <a:t>	</a:t>
            </a:r>
            <a:endParaRPr lang="en-US" sz="24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239250" y="88991"/>
            <a:ext cx="18145125" cy="6642009"/>
            <a:chOff x="9239250" y="88991"/>
            <a:chExt cx="18145125" cy="6642009"/>
          </a:xfrm>
        </p:grpSpPr>
        <p:pic>
          <p:nvPicPr>
            <p:cNvPr id="3"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4"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5" name="Group 64"/>
            <p:cNvGrpSpPr/>
            <p:nvPr/>
          </p:nvGrpSpPr>
          <p:grpSpPr>
            <a:xfrm>
              <a:off x="9372600" y="250723"/>
              <a:ext cx="6193536" cy="257686"/>
              <a:chOff x="822325" y="3078477"/>
              <a:chExt cx="6193536" cy="257686"/>
            </a:xfrm>
          </p:grpSpPr>
          <p:sp>
            <p:nvSpPr>
              <p:cNvPr id="8" name="Round Diagonal Corner Rectangle 7"/>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9" name="Round Diagonal Corner Rectangle 8"/>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10" name="Round Diagonal Corner Rectangle 9"/>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11" name="Round Diagonal Corner Rectangle 10"/>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II</a:t>
                </a:r>
                <a:endParaRPr lang="en-US" sz="850" b="1" dirty="0">
                  <a:solidFill>
                    <a:schemeClr val="bg1"/>
                  </a:solidFill>
                </a:endParaRPr>
              </a:p>
            </p:txBody>
          </p:sp>
          <p:sp>
            <p:nvSpPr>
              <p:cNvPr id="12" name="Round Diagonal Corner Rectangle 11"/>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CONCLUSION</a:t>
                </a:r>
                <a:endParaRPr lang="en-US" sz="850" b="1" dirty="0">
                  <a:solidFill>
                    <a:srgbClr val="FFFF00"/>
                  </a:solidFill>
                </a:endParaRPr>
              </a:p>
            </p:txBody>
          </p:sp>
          <p:sp>
            <p:nvSpPr>
              <p:cNvPr id="13" name="Round Diagonal Corner Rectangle 12"/>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STRUCTURAL DEPTH</a:t>
                </a:r>
                <a:endParaRPr lang="en-US" sz="850" b="1" dirty="0">
                  <a:solidFill>
                    <a:schemeClr val="bg1"/>
                  </a:solidFill>
                </a:endParaRPr>
              </a:p>
            </p:txBody>
          </p:sp>
          <p:sp>
            <p:nvSpPr>
              <p:cNvPr id="15" name="Round Diagonal Corner Rectangle 14"/>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6"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7"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14" name="Group 49"/>
          <p:cNvGrpSpPr/>
          <p:nvPr/>
        </p:nvGrpSpPr>
        <p:grpSpPr>
          <a:xfrm>
            <a:off x="9753600" y="1600200"/>
            <a:ext cx="3634013" cy="197230"/>
            <a:chOff x="332581" y="3202781"/>
            <a:chExt cx="3291840" cy="182880"/>
          </a:xfrm>
        </p:grpSpPr>
        <p:cxnSp>
          <p:nvCxnSpPr>
            <p:cNvPr id="17" name="Straight Connector 16"/>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10020300" y="1371600"/>
            <a:ext cx="6629400" cy="2123658"/>
          </a:xfrm>
          <a:prstGeom prst="rect">
            <a:avLst/>
          </a:prstGeom>
          <a:noFill/>
        </p:spPr>
        <p:txBody>
          <a:bodyPr wrap="square" rtlCol="0">
            <a:spAutoFit/>
          </a:bodyPr>
          <a:lstStyle/>
          <a:p>
            <a:pPr algn="just"/>
            <a:r>
              <a:rPr lang="en-US" b="1" i="1" dirty="0" smtClean="0">
                <a:solidFill>
                  <a:schemeClr val="tx2">
                    <a:lumMod val="60000"/>
                    <a:lumOff val="40000"/>
                  </a:schemeClr>
                </a:solidFill>
                <a:cs typeface="Arial" pitchFamily="34" charset="0"/>
              </a:rPr>
              <a:t>Green Roof Retrofit </a:t>
            </a:r>
            <a:r>
              <a:rPr lang="en-US" b="1" i="1" dirty="0" smtClean="0">
                <a:solidFill>
                  <a:schemeClr val="tx2">
                    <a:lumMod val="60000"/>
                    <a:lumOff val="40000"/>
                  </a:schemeClr>
                </a:solidFill>
                <a:cs typeface="Arial" pitchFamily="34" charset="0"/>
              </a:rPr>
              <a:t>Comparison:</a:t>
            </a:r>
            <a:endParaRPr lang="en-US" b="1" i="1" dirty="0" smtClean="0">
              <a:solidFill>
                <a:schemeClr val="tx2">
                  <a:lumMod val="60000"/>
                  <a:lumOff val="40000"/>
                </a:schemeClr>
              </a:solidFill>
              <a:cs typeface="Arial" pitchFamily="34" charset="0"/>
            </a:endParaRPr>
          </a:p>
          <a:p>
            <a:pPr algn="just"/>
            <a:endParaRPr lang="en-US" b="1" dirty="0" smtClean="0">
              <a:solidFill>
                <a:srgbClr val="00B050"/>
              </a:solidFill>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a:p>
            <a:pPr marL="174625" indent="-174625" algn="just"/>
            <a:endParaRPr lang="en-US" sz="1200" dirty="0" smtClean="0">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p:txBody>
      </p:sp>
      <p:sp>
        <p:nvSpPr>
          <p:cNvPr id="21" name="Rectangle 20"/>
          <p:cNvSpPr/>
          <p:nvPr/>
        </p:nvSpPr>
        <p:spPr>
          <a:xfrm>
            <a:off x="9906000" y="2056686"/>
            <a:ext cx="8039100" cy="369332"/>
          </a:xfrm>
          <a:prstGeom prst="rect">
            <a:avLst/>
          </a:prstGeom>
        </p:spPr>
        <p:txBody>
          <a:bodyPr wrap="square">
            <a:spAutoFit/>
          </a:bodyPr>
          <a:lstStyle/>
          <a:p>
            <a:pPr algn="just"/>
            <a:endParaRPr lang="en-US" b="1" dirty="0" smtClean="0">
              <a:solidFill>
                <a:schemeClr val="tx2">
                  <a:lumMod val="60000"/>
                  <a:lumOff val="40000"/>
                </a:schemeClr>
              </a:solidFill>
              <a:cs typeface="Arial" pitchFamily="34" charset="0"/>
            </a:endParaRPr>
          </a:p>
        </p:txBody>
      </p:sp>
      <p:sp>
        <p:nvSpPr>
          <p:cNvPr id="22" name="Rectangle 21"/>
          <p:cNvSpPr/>
          <p:nvPr/>
        </p:nvSpPr>
        <p:spPr>
          <a:xfrm>
            <a:off x="9753600" y="1762185"/>
            <a:ext cx="8153400" cy="3970318"/>
          </a:xfrm>
          <a:prstGeom prst="rect">
            <a:avLst/>
          </a:prstGeom>
        </p:spPr>
        <p:txBody>
          <a:bodyPr wrap="square">
            <a:spAutoFit/>
          </a:bodyPr>
          <a:lstStyle/>
          <a:p>
            <a:pPr algn="just"/>
            <a:r>
              <a:rPr lang="en-US" dirty="0" smtClean="0">
                <a:cs typeface="Arial" pitchFamily="34" charset="0"/>
              </a:rPr>
              <a:t>The </a:t>
            </a:r>
            <a:r>
              <a:rPr lang="en-US" dirty="0" smtClean="0">
                <a:cs typeface="Arial" pitchFamily="34" charset="0"/>
              </a:rPr>
              <a:t>usage of an extensive green roof can contribute to the reduction of cooling loads and thus energy consumption and cost by the building.  In a life cycle cost analysis, it can increase the service life of the roof membrane, and can help increase the revenue of the residential building.  </a:t>
            </a:r>
            <a:endParaRPr lang="en-US" dirty="0" smtClean="0">
              <a:cs typeface="Arial" pitchFamily="34" charset="0"/>
            </a:endParaRPr>
          </a:p>
          <a:p>
            <a:pPr algn="just"/>
            <a:endParaRPr lang="en-US" dirty="0" smtClean="0">
              <a:cs typeface="Arial" pitchFamily="34" charset="0"/>
            </a:endParaRPr>
          </a:p>
          <a:p>
            <a:pPr algn="just"/>
            <a:r>
              <a:rPr lang="en-US" dirty="0" smtClean="0">
                <a:cs typeface="Arial" pitchFamily="34" charset="0"/>
              </a:rPr>
              <a:t>Environmental </a:t>
            </a:r>
            <a:r>
              <a:rPr lang="en-US" dirty="0" smtClean="0">
                <a:cs typeface="Arial" pitchFamily="34" charset="0"/>
              </a:rPr>
              <a:t>improvements includes improved water and air quality, which is an emerging issue in Los Angeles due to traffic and air pollutions.  It can also reduce reflection and transmission of heat and glare to surrounding buildings, and mitigate urban heat-island effects.  It can be used to control storm water runoff and improve the aesthetic environment.  Although the initial cost at first may be expensive, it will pay off in a least two years mainly from revenues and the reduction of mechanical loads.  With such a vast roof surface area, Ingleside and King Farm can significantly benefit from the implementing a green roof system.  Its extra dead load bears no burden to the structural system as demonstrated in the design calculations.    </a:t>
            </a:r>
            <a:endParaRPr lang="en-US" dirty="0" smtClean="0">
              <a:cs typeface="Arial" pitchFamily="34" charset="0"/>
            </a:endParaRPr>
          </a:p>
        </p:txBody>
      </p:sp>
      <p:graphicFrame>
        <p:nvGraphicFramePr>
          <p:cNvPr id="24" name="Table 23"/>
          <p:cNvGraphicFramePr>
            <a:graphicFrameLocks noGrp="1"/>
          </p:cNvGraphicFramePr>
          <p:nvPr/>
        </p:nvGraphicFramePr>
        <p:xfrm>
          <a:off x="19316700" y="1824990"/>
          <a:ext cx="7124700" cy="4042409"/>
        </p:xfrm>
        <a:graphic>
          <a:graphicData uri="http://schemas.openxmlformats.org/drawingml/2006/table">
            <a:tbl>
              <a:tblPr/>
              <a:tblGrid>
                <a:gridCol w="2064861"/>
                <a:gridCol w="2399703"/>
                <a:gridCol w="2660136"/>
              </a:tblGrid>
              <a:tr h="369674">
                <a:tc gridSpan="3">
                  <a:txBody>
                    <a:bodyPr/>
                    <a:lstStyle/>
                    <a:p>
                      <a:pPr algn="ctr" fontAlgn="ctr"/>
                      <a:r>
                        <a:rPr lang="en-US" sz="1600" b="1" i="0" u="none" strike="noStrike" dirty="0">
                          <a:solidFill>
                            <a:srgbClr val="FFFFFF"/>
                          </a:solidFill>
                          <a:latin typeface="Calibri"/>
                        </a:rPr>
                        <a:t>Roof Retrofit Comparison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hMerge="1">
                  <a:txBody>
                    <a:bodyPr/>
                    <a:lstStyle/>
                    <a:p>
                      <a:endParaRPr lang="en-US"/>
                    </a:p>
                  </a:txBody>
                  <a:tcPr/>
                </a:tc>
                <a:tc hMerge="1">
                  <a:txBody>
                    <a:bodyPr/>
                    <a:lstStyle/>
                    <a:p>
                      <a:endParaRPr lang="en-US"/>
                    </a:p>
                  </a:txBody>
                  <a:tcPr/>
                </a:tc>
              </a:tr>
              <a:tr h="715343">
                <a:tc>
                  <a:txBody>
                    <a:bodyPr/>
                    <a:lstStyle/>
                    <a:p>
                      <a:pPr algn="l" fontAlgn="b"/>
                      <a:r>
                        <a:rPr lang="en-US" sz="1600" b="0"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latin typeface="Calibri"/>
                        </a:rPr>
                        <a:t>Existing System: PVC Single Ply System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c>
                  <a:txBody>
                    <a:bodyPr/>
                    <a:lstStyle/>
                    <a:p>
                      <a:pPr algn="ctr" fontAlgn="ctr"/>
                      <a:r>
                        <a:rPr lang="en-US" sz="1600" b="1" i="0" u="none" strike="noStrike">
                          <a:solidFill>
                            <a:srgbClr val="000000"/>
                          </a:solidFill>
                          <a:latin typeface="Calibri"/>
                        </a:rPr>
                        <a:t>Prototype System: Green Roof Retrofit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BE97"/>
                    </a:solidFill>
                  </a:tcPr>
                </a:tc>
              </a:tr>
              <a:tr h="369674">
                <a:tc>
                  <a:txBody>
                    <a:bodyPr/>
                    <a:lstStyle/>
                    <a:p>
                      <a:pPr algn="l" fontAlgn="b"/>
                      <a:r>
                        <a:rPr lang="en-US" sz="1600" b="1" i="0" u="none" strike="noStrike">
                          <a:solidFill>
                            <a:srgbClr val="000000"/>
                          </a:solidFill>
                          <a:latin typeface="Calibri"/>
                        </a:rPr>
                        <a:t>Cost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$ 3.75/sq ft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15$/sq ft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9674">
                <a:tc>
                  <a:txBody>
                    <a:bodyPr/>
                    <a:lstStyle/>
                    <a:p>
                      <a:pPr algn="l" fontAlgn="b"/>
                      <a:r>
                        <a:rPr lang="en-US" sz="1600" b="1" i="0" u="none" strike="noStrike">
                          <a:solidFill>
                            <a:srgbClr val="000000"/>
                          </a:solidFill>
                          <a:latin typeface="Calibri"/>
                        </a:rPr>
                        <a:t>R-Value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10.75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23.4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9674">
                <a:tc>
                  <a:txBody>
                    <a:bodyPr/>
                    <a:lstStyle/>
                    <a:p>
                      <a:pPr algn="l" fontAlgn="b"/>
                      <a:r>
                        <a:rPr lang="en-US" sz="1600" b="1" i="0" u="none" strike="noStrike">
                          <a:solidFill>
                            <a:srgbClr val="000000"/>
                          </a:solidFill>
                          <a:latin typeface="Calibri"/>
                        </a:rPr>
                        <a:t>Structural Weight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40 psf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50 psf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9674">
                <a:tc>
                  <a:txBody>
                    <a:bodyPr/>
                    <a:lstStyle/>
                    <a:p>
                      <a:pPr algn="l" fontAlgn="b"/>
                      <a:r>
                        <a:rPr lang="en-US" sz="1600" b="1" i="0" u="none" strike="noStrike">
                          <a:solidFill>
                            <a:srgbClr val="000000"/>
                          </a:solidFill>
                          <a:latin typeface="Calibri"/>
                        </a:rPr>
                        <a:t>Reflectivity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9674">
                <a:tc>
                  <a:txBody>
                    <a:bodyPr/>
                    <a:lstStyle/>
                    <a:p>
                      <a:pPr algn="l" fontAlgn="b"/>
                      <a:r>
                        <a:rPr lang="en-US" sz="1600" b="1" i="0" u="none" strike="noStrike">
                          <a:solidFill>
                            <a:srgbClr val="000000"/>
                          </a:solidFill>
                          <a:latin typeface="Calibri"/>
                        </a:rPr>
                        <a:t>Emittance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9674">
                <a:tc>
                  <a:txBody>
                    <a:bodyPr/>
                    <a:lstStyle/>
                    <a:p>
                      <a:pPr algn="l" fontAlgn="b"/>
                      <a:r>
                        <a:rPr lang="en-US" sz="1600" b="1" i="0" u="none" strike="noStrike">
                          <a:solidFill>
                            <a:srgbClr val="000000"/>
                          </a:solidFill>
                          <a:latin typeface="Calibri"/>
                        </a:rPr>
                        <a:t>Solar Reflectance index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110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9674">
                <a:tc>
                  <a:txBody>
                    <a:bodyPr/>
                    <a:lstStyle/>
                    <a:p>
                      <a:pPr algn="l" fontAlgn="b"/>
                      <a:r>
                        <a:rPr lang="en-US" sz="1600" b="1" i="0" u="none" strike="noStrike">
                          <a:solidFill>
                            <a:srgbClr val="000000"/>
                          </a:solidFill>
                          <a:latin typeface="Calibri"/>
                        </a:rPr>
                        <a:t>Average Survice Life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latin typeface="Calibri"/>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9674">
                <a:tc>
                  <a:txBody>
                    <a:bodyPr/>
                    <a:lstStyle/>
                    <a:p>
                      <a:pPr algn="l" fontAlgn="b"/>
                      <a:r>
                        <a:rPr lang="en-US" sz="1600" b="1" i="0" u="none" strike="noStrike">
                          <a:solidFill>
                            <a:srgbClr val="000000"/>
                          </a:solidFill>
                          <a:latin typeface="Calibri"/>
                        </a:rPr>
                        <a:t>Maintenance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latin typeface="Calibri"/>
                        </a:rPr>
                        <a:t>Medium to High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000000"/>
                          </a:solidFill>
                          <a:latin typeface="Calibri"/>
                        </a:rPr>
                        <a:t>Low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pSp>
        <p:nvGrpSpPr>
          <p:cNvPr id="25" name="Group 72"/>
          <p:cNvGrpSpPr/>
          <p:nvPr/>
        </p:nvGrpSpPr>
        <p:grpSpPr>
          <a:xfrm>
            <a:off x="125485" y="190500"/>
            <a:ext cx="8960602" cy="6555049"/>
            <a:chOff x="237671" y="268288"/>
            <a:chExt cx="9177792" cy="6627166"/>
          </a:xfrm>
        </p:grpSpPr>
        <p:grpSp>
          <p:nvGrpSpPr>
            <p:cNvPr id="26" name="Group 92"/>
            <p:cNvGrpSpPr>
              <a:grpSpLocks/>
            </p:cNvGrpSpPr>
            <p:nvPr/>
          </p:nvGrpSpPr>
          <p:grpSpPr bwMode="auto">
            <a:xfrm>
              <a:off x="5110163" y="395288"/>
              <a:ext cx="981075" cy="565150"/>
              <a:chOff x="3783921" y="107661"/>
              <a:chExt cx="981075" cy="565150"/>
            </a:xfrm>
          </p:grpSpPr>
          <p:grpSp>
            <p:nvGrpSpPr>
              <p:cNvPr id="69" name="Group 192"/>
              <p:cNvGrpSpPr>
                <a:grpSpLocks/>
              </p:cNvGrpSpPr>
              <p:nvPr/>
            </p:nvGrpSpPr>
            <p:grpSpPr bwMode="auto">
              <a:xfrm>
                <a:off x="3895165" y="227150"/>
                <a:ext cx="762000" cy="339866"/>
                <a:chOff x="-1211605" y="3738092"/>
                <a:chExt cx="990600" cy="381000"/>
              </a:xfrm>
            </p:grpSpPr>
            <p:sp>
              <p:nvSpPr>
                <p:cNvPr id="72"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73"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70" name="Oval 69"/>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1" name="Oval 70"/>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27" name="Group 129"/>
            <p:cNvGrpSpPr>
              <a:grpSpLocks/>
            </p:cNvGrpSpPr>
            <p:nvPr/>
          </p:nvGrpSpPr>
          <p:grpSpPr bwMode="auto">
            <a:xfrm>
              <a:off x="5905500" y="268288"/>
              <a:ext cx="3509963" cy="6563666"/>
              <a:chOff x="12107211" y="457658"/>
              <a:chExt cx="3509963" cy="6563666"/>
            </a:xfrm>
          </p:grpSpPr>
          <p:sp>
            <p:nvSpPr>
              <p:cNvPr id="58" name="Freeform 57"/>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 name="Cube 58"/>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Cube 59"/>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Cube 60"/>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Oval 61"/>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3" name="Oval 62"/>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4" name="Cube 63"/>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5" name="Group 30"/>
              <p:cNvGrpSpPr>
                <a:grpSpLocks/>
              </p:cNvGrpSpPr>
              <p:nvPr/>
            </p:nvGrpSpPr>
            <p:grpSpPr bwMode="auto">
              <a:xfrm>
                <a:off x="12259611" y="683083"/>
                <a:ext cx="3357563" cy="390881"/>
                <a:chOff x="3502961" y="562432"/>
                <a:chExt cx="3357563" cy="390881"/>
              </a:xfrm>
            </p:grpSpPr>
            <p:sp>
              <p:nvSpPr>
                <p:cNvPr id="67" name="Freeform 66"/>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68" name="Straight Connector 67"/>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6" name="Freeform 65"/>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8" name="Cube 27"/>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Cube 28"/>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Freeform 29"/>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 name="Cube 30"/>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Cube 31"/>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Cube 32"/>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Cube 33"/>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Cube 34"/>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6" name="Group 115"/>
            <p:cNvGrpSpPr>
              <a:grpSpLocks/>
            </p:cNvGrpSpPr>
            <p:nvPr/>
          </p:nvGrpSpPr>
          <p:grpSpPr bwMode="auto">
            <a:xfrm>
              <a:off x="1152133" y="493203"/>
              <a:ext cx="445311" cy="377825"/>
              <a:chOff x="-1893507" y="211926"/>
              <a:chExt cx="445311" cy="377825"/>
            </a:xfrm>
          </p:grpSpPr>
          <p:sp>
            <p:nvSpPr>
              <p:cNvPr id="50" name="Oval 49"/>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1" name="Oval 50"/>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 name="Oval 51"/>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 name="Oval 52"/>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 name="Oval 53"/>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 name="Oval 54"/>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Oval 55"/>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Oval 56"/>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7" name="Cube 36"/>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Cube 37"/>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40" name="Group 116"/>
            <p:cNvGrpSpPr>
              <a:grpSpLocks/>
            </p:cNvGrpSpPr>
            <p:nvPr/>
          </p:nvGrpSpPr>
          <p:grpSpPr bwMode="auto">
            <a:xfrm>
              <a:off x="1790700" y="281277"/>
              <a:ext cx="3124200" cy="730150"/>
              <a:chOff x="-3107460" y="1653540"/>
              <a:chExt cx="3124200" cy="730150"/>
            </a:xfrm>
          </p:grpSpPr>
          <p:grpSp>
            <p:nvGrpSpPr>
              <p:cNvPr id="46" name="Group 58"/>
              <p:cNvGrpSpPr>
                <a:grpSpLocks/>
              </p:cNvGrpSpPr>
              <p:nvPr/>
            </p:nvGrpSpPr>
            <p:grpSpPr bwMode="auto">
              <a:xfrm>
                <a:off x="-3107460" y="1653540"/>
                <a:ext cx="3124200" cy="587375"/>
                <a:chOff x="5451708" y="475726"/>
                <a:chExt cx="4495800" cy="586880"/>
              </a:xfrm>
            </p:grpSpPr>
            <p:sp>
              <p:nvSpPr>
                <p:cNvPr id="48"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49" name="Straight Connector 48"/>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7"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41" name="Oval 40"/>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 name="Freeform 41"/>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3"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44" name="Straight Connector 43"/>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74" name="Rounded Rectangle 73"/>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5" name="Rectangle 74"/>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76" name="Group 75"/>
          <p:cNvGrpSpPr/>
          <p:nvPr/>
        </p:nvGrpSpPr>
        <p:grpSpPr>
          <a:xfrm>
            <a:off x="280982" y="2095500"/>
            <a:ext cx="1319218" cy="2628900"/>
            <a:chOff x="8648700" y="7200900"/>
            <a:chExt cx="1319218" cy="2628900"/>
          </a:xfrm>
        </p:grpSpPr>
        <p:sp>
          <p:nvSpPr>
            <p:cNvPr id="77" name="Round Diagonal Corner Rectangle 76"/>
            <p:cNvSpPr/>
            <p:nvPr/>
          </p:nvSpPr>
          <p:spPr bwMode="auto">
            <a:xfrm>
              <a:off x="8648700" y="9105900"/>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78" name="Round Diagonal Corner Rectangle 77"/>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79" name="Round Diagonal Corner Rectangle 78"/>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80" name="Round Diagonal Corner Rectangle 79"/>
            <p:cNvSpPr/>
            <p:nvPr/>
          </p:nvSpPr>
          <p:spPr bwMode="auto">
            <a:xfrm>
              <a:off x="8648700" y="7956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81" name="Round Diagonal Corner Rectangle 80"/>
            <p:cNvSpPr/>
            <p:nvPr/>
          </p:nvSpPr>
          <p:spPr bwMode="auto">
            <a:xfrm>
              <a:off x="8648700" y="8337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82" name="Round Diagonal Corner Rectangle 81"/>
            <p:cNvSpPr/>
            <p:nvPr/>
          </p:nvSpPr>
          <p:spPr bwMode="auto">
            <a:xfrm>
              <a:off x="8648700" y="8718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83" name="Round Diagonal Corner Rectangle 82"/>
            <p:cNvSpPr/>
            <p:nvPr/>
          </p:nvSpPr>
          <p:spPr bwMode="auto">
            <a:xfrm>
              <a:off x="8648700" y="9518904"/>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84" name="Frame 83"/>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Rounded Rectangle 84"/>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86" name="Group 85"/>
          <p:cNvGrpSpPr/>
          <p:nvPr/>
        </p:nvGrpSpPr>
        <p:grpSpPr>
          <a:xfrm>
            <a:off x="1438728" y="1406236"/>
            <a:ext cx="7629073" cy="4038600"/>
            <a:chOff x="1477285" y="1041943"/>
            <a:chExt cx="7133315" cy="4249324"/>
          </a:xfrm>
        </p:grpSpPr>
        <p:sp>
          <p:nvSpPr>
            <p:cNvPr id="87" name="Freeform 86"/>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8" name="Freeform 87"/>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89" name="TextBox 88"/>
          <p:cNvSpPr txBox="1"/>
          <p:nvPr/>
        </p:nvSpPr>
        <p:spPr>
          <a:xfrm>
            <a:off x="1752600" y="2095500"/>
            <a:ext cx="6210300" cy="2123658"/>
          </a:xfrm>
          <a:prstGeom prst="rect">
            <a:avLst/>
          </a:prstGeom>
          <a:noFill/>
        </p:spPr>
        <p:txBody>
          <a:bodyPr wrap="square" rtlCol="0">
            <a:spAutoFit/>
          </a:bodyPr>
          <a:lstStyle/>
          <a:p>
            <a:pPr marL="739775" lvl="1" indent="-282575">
              <a:buFont typeface="Arial" pitchFamily="34" charset="0"/>
              <a:buChar char="•"/>
            </a:pPr>
            <a:r>
              <a:rPr lang="en-US" sz="2200" b="1" dirty="0" smtClean="0">
                <a:solidFill>
                  <a:srgbClr val="00B050"/>
                </a:solidFill>
                <a:latin typeface="Arial" pitchFamily="34" charset="0"/>
                <a:cs typeface="Arial" pitchFamily="34" charset="0"/>
              </a:rPr>
              <a:t>Structural Systems Comparison	</a:t>
            </a:r>
          </a:p>
          <a:p>
            <a:pPr marL="739775" lvl="1" indent="-282575">
              <a:buFont typeface="Arial" pitchFamily="34" charset="0"/>
              <a:buChar char="•"/>
            </a:pPr>
            <a:r>
              <a:rPr lang="en-US" sz="2200" b="1" dirty="0" smtClean="0">
                <a:solidFill>
                  <a:srgbClr val="00B050"/>
                </a:solidFill>
                <a:latin typeface="Arial" pitchFamily="34" charset="0"/>
                <a:cs typeface="Arial" pitchFamily="34" charset="0"/>
              </a:rPr>
              <a:t>Façade Material Comparison	</a:t>
            </a:r>
          </a:p>
          <a:p>
            <a:pPr marL="739775" lvl="1" indent="-282575">
              <a:buFont typeface="Arial" pitchFamily="34" charset="0"/>
              <a:buChar char="•"/>
            </a:pPr>
            <a:r>
              <a:rPr lang="en-US" sz="2200" b="1" dirty="0" smtClean="0">
                <a:solidFill>
                  <a:srgbClr val="00B050"/>
                </a:solidFill>
                <a:latin typeface="Arial" pitchFamily="34" charset="0"/>
                <a:cs typeface="Arial" pitchFamily="34" charset="0"/>
              </a:rPr>
              <a:t>Green Roof Retrofit </a:t>
            </a:r>
            <a:r>
              <a:rPr lang="en-US" sz="2200" b="1" dirty="0" smtClean="0">
                <a:solidFill>
                  <a:srgbClr val="00B050"/>
                </a:solidFill>
                <a:latin typeface="Arial" pitchFamily="34" charset="0"/>
                <a:cs typeface="Arial" pitchFamily="34" charset="0"/>
              </a:rPr>
              <a:t>Comparison</a:t>
            </a:r>
          </a:p>
          <a:p>
            <a:pPr marL="739775" lvl="1" indent="-282575">
              <a:buFont typeface="Arial" pitchFamily="34" charset="0"/>
              <a:buChar char="•"/>
            </a:pPr>
            <a:r>
              <a:rPr lang="en-US" sz="2200" b="1" dirty="0" smtClean="0">
                <a:solidFill>
                  <a:srgbClr val="00B050"/>
                </a:solidFill>
                <a:latin typeface="Arial" pitchFamily="34" charset="0"/>
                <a:cs typeface="Arial" pitchFamily="34" charset="0"/>
              </a:rPr>
              <a:t>Final Words</a:t>
            </a:r>
          </a:p>
          <a:p>
            <a:pPr marL="739775" lvl="1" indent="-282575">
              <a:buFont typeface="Arial" pitchFamily="34" charset="0"/>
              <a:buChar char="•"/>
            </a:pPr>
            <a:r>
              <a:rPr lang="en-US" sz="2200" b="1" dirty="0" smtClean="0">
                <a:solidFill>
                  <a:srgbClr val="00B050"/>
                </a:solidFill>
                <a:latin typeface="Arial" pitchFamily="34" charset="0"/>
                <a:cs typeface="Arial" pitchFamily="34" charset="0"/>
              </a:rPr>
              <a:t>Acknowledgements</a:t>
            </a:r>
          </a:p>
          <a:p>
            <a:pPr marL="739775" lvl="1" indent="-282575">
              <a:buFont typeface="Arial" pitchFamily="34" charset="0"/>
              <a:buChar char="•"/>
            </a:pPr>
            <a:r>
              <a:rPr lang="en-US" sz="2200" b="1" dirty="0" smtClean="0">
                <a:solidFill>
                  <a:srgbClr val="00B050"/>
                </a:solidFill>
                <a:latin typeface="Arial" pitchFamily="34" charset="0"/>
                <a:cs typeface="Arial" pitchFamily="34" charset="0"/>
              </a:rPr>
              <a:t>Questions</a:t>
            </a:r>
            <a:r>
              <a:rPr lang="en-US" dirty="0" smtClean="0"/>
              <a:t>	</a:t>
            </a:r>
            <a:endParaRPr lang="en-US" sz="2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9239250" y="88991"/>
            <a:ext cx="18145125" cy="6642009"/>
            <a:chOff x="9239250" y="88991"/>
            <a:chExt cx="18145125" cy="6642009"/>
          </a:xfrm>
        </p:grpSpPr>
        <p:pic>
          <p:nvPicPr>
            <p:cNvPr id="46"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47"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48" name="Group 64"/>
            <p:cNvGrpSpPr/>
            <p:nvPr/>
          </p:nvGrpSpPr>
          <p:grpSpPr>
            <a:xfrm>
              <a:off x="9372600" y="250723"/>
              <a:ext cx="6193536" cy="257686"/>
              <a:chOff x="822325" y="3078477"/>
              <a:chExt cx="6193536" cy="257686"/>
            </a:xfrm>
          </p:grpSpPr>
          <p:sp>
            <p:nvSpPr>
              <p:cNvPr id="54" name="Round Diagonal Corner Rectangle 53"/>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INTRODUCTION</a:t>
                </a:r>
                <a:endParaRPr lang="en-US" sz="850" b="1" dirty="0">
                  <a:solidFill>
                    <a:srgbClr val="FFFF00"/>
                  </a:solidFill>
                </a:endParaRPr>
              </a:p>
            </p:txBody>
          </p:sp>
          <p:sp>
            <p:nvSpPr>
              <p:cNvPr id="55" name="Round Diagonal Corner Rectangle 54"/>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58" name="Round Diagonal Corner Rectangle 57"/>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59" name="Round Diagonal Corner Rectangle 58"/>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II</a:t>
                </a:r>
                <a:endParaRPr lang="en-US" sz="850" b="1" dirty="0">
                  <a:solidFill>
                    <a:schemeClr val="bg1"/>
                  </a:solidFill>
                </a:endParaRPr>
              </a:p>
            </p:txBody>
          </p:sp>
          <p:sp>
            <p:nvSpPr>
              <p:cNvPr id="60" name="Round Diagonal Corner Rectangle 59"/>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61" name="Round Diagonal Corner Rectangle 60"/>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STRUCTURAL DEPTH</a:t>
                </a:r>
                <a:endParaRPr lang="en-US" sz="850" b="1" dirty="0">
                  <a:solidFill>
                    <a:schemeClr val="bg1"/>
                  </a:solidFill>
                </a:endParaRPr>
              </a:p>
            </p:txBody>
          </p:sp>
          <p:sp>
            <p:nvSpPr>
              <p:cNvPr id="63" name="Round Diagonal Corner Rectangle 62"/>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51"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53"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2" name="Group 49"/>
          <p:cNvGrpSpPr/>
          <p:nvPr/>
        </p:nvGrpSpPr>
        <p:grpSpPr>
          <a:xfrm>
            <a:off x="9753600" y="1600200"/>
            <a:ext cx="3634013" cy="197230"/>
            <a:chOff x="332581" y="3202781"/>
            <a:chExt cx="3291840" cy="182880"/>
          </a:xfrm>
        </p:grpSpPr>
        <p:cxnSp>
          <p:nvCxnSpPr>
            <p:cNvPr id="56" name="Straight Connector 55"/>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23" name="Rectangle 22"/>
          <p:cNvSpPr/>
          <p:nvPr/>
        </p:nvSpPr>
        <p:spPr>
          <a:xfrm>
            <a:off x="9829800" y="1371600"/>
            <a:ext cx="8077200" cy="4278094"/>
          </a:xfrm>
          <a:prstGeom prst="rect">
            <a:avLst/>
          </a:prstGeom>
        </p:spPr>
        <p:txBody>
          <a:bodyPr wrap="square">
            <a:spAutoFit/>
          </a:bodyPr>
          <a:lstStyle/>
          <a:p>
            <a:pPr algn="just"/>
            <a:r>
              <a:rPr lang="en-US" sz="2000" b="1" dirty="0" smtClean="0">
                <a:solidFill>
                  <a:srgbClr val="00B050"/>
                </a:solidFill>
                <a:latin typeface="Arial" pitchFamily="34" charset="0"/>
                <a:cs typeface="Arial" pitchFamily="34" charset="0"/>
              </a:rPr>
              <a:t>Rising Demand for CCRC</a:t>
            </a:r>
          </a:p>
          <a:p>
            <a:pPr algn="just"/>
            <a:endParaRPr lang="en-US" b="1" i="1" dirty="0" smtClean="0">
              <a:solidFill>
                <a:schemeClr val="tx2">
                  <a:lumMod val="60000"/>
                  <a:lumOff val="40000"/>
                </a:schemeClr>
              </a:solidFill>
              <a:latin typeface="Arial" pitchFamily="34" charset="0"/>
              <a:cs typeface="Arial" pitchFamily="34" charset="0"/>
            </a:endParaRPr>
          </a:p>
          <a:p>
            <a:pPr marL="228600" indent="-228600" algn="just">
              <a:buFont typeface="Arial" pitchFamily="34" charset="0"/>
              <a:buChar char="•"/>
            </a:pPr>
            <a:r>
              <a:rPr lang="en-US" dirty="0" smtClean="0">
                <a:solidFill>
                  <a:srgbClr val="0070C0"/>
                </a:solidFill>
                <a:latin typeface="Arial" pitchFamily="34" charset="0"/>
                <a:cs typeface="Arial" pitchFamily="34" charset="0"/>
              </a:rPr>
              <a:t>Baby Boom generation </a:t>
            </a:r>
            <a:r>
              <a:rPr lang="en-US" dirty="0" smtClean="0">
                <a:latin typeface="Arial" pitchFamily="34" charset="0"/>
                <a:cs typeface="Arial" pitchFamily="34" charset="0"/>
              </a:rPr>
              <a:t>has just begun to reach </a:t>
            </a:r>
            <a:r>
              <a:rPr lang="en-US" dirty="0" smtClean="0">
                <a:solidFill>
                  <a:srgbClr val="0070C0"/>
                </a:solidFill>
                <a:latin typeface="Arial" pitchFamily="34" charset="0"/>
                <a:cs typeface="Arial" pitchFamily="34" charset="0"/>
              </a:rPr>
              <a:t>retirement age. </a:t>
            </a:r>
          </a:p>
          <a:p>
            <a:pPr marL="228600" indent="-228600" algn="just">
              <a:buFont typeface="Arial" pitchFamily="34" charset="0"/>
              <a:buChar char="•"/>
            </a:pPr>
            <a:endParaRPr lang="en-US" dirty="0" smtClean="0">
              <a:latin typeface="Arial" pitchFamily="34" charset="0"/>
              <a:cs typeface="Arial" pitchFamily="34" charset="0"/>
            </a:endParaRPr>
          </a:p>
          <a:p>
            <a:pPr marL="228600" indent="-228600" algn="just">
              <a:buFont typeface="Arial" pitchFamily="34" charset="0"/>
              <a:buChar char="•"/>
            </a:pPr>
            <a:r>
              <a:rPr lang="en-US" dirty="0" smtClean="0">
                <a:latin typeface="Arial" pitchFamily="34" charset="0"/>
                <a:cs typeface="Arial" pitchFamily="34" charset="0"/>
              </a:rPr>
              <a:t>According to Future Age magazine March 2009, approximately </a:t>
            </a:r>
            <a:r>
              <a:rPr lang="en-US" dirty="0" smtClean="0">
                <a:solidFill>
                  <a:srgbClr val="0070C0"/>
                </a:solidFill>
                <a:latin typeface="Arial" pitchFamily="34" charset="0"/>
                <a:cs typeface="Arial" pitchFamily="34" charset="0"/>
              </a:rPr>
              <a:t>78 million baby boomers </a:t>
            </a:r>
            <a:r>
              <a:rPr lang="en-US" dirty="0" smtClean="0">
                <a:latin typeface="Arial" pitchFamily="34" charset="0"/>
                <a:cs typeface="Arial" pitchFamily="34" charset="0"/>
              </a:rPr>
              <a:t>will reach retirement age.</a:t>
            </a:r>
          </a:p>
          <a:p>
            <a:pPr marL="228600" indent="-228600" algn="just"/>
            <a:endParaRPr lang="en-US" dirty="0" smtClean="0">
              <a:latin typeface="Arial" pitchFamily="34" charset="0"/>
              <a:cs typeface="Arial" pitchFamily="34" charset="0"/>
            </a:endParaRPr>
          </a:p>
          <a:p>
            <a:pPr marL="228600" indent="-228600" algn="just">
              <a:buFont typeface="Arial" pitchFamily="34" charset="0"/>
              <a:buChar char="•"/>
            </a:pPr>
            <a:r>
              <a:rPr lang="en-US" dirty="0" smtClean="0">
                <a:latin typeface="Arial" pitchFamily="34" charset="0"/>
                <a:cs typeface="Arial" pitchFamily="34" charset="0"/>
              </a:rPr>
              <a:t>People aged 50 and over made up 12% of the U.S. population and many (37% in a survey) have desired and demanded a luxurious lifestyle according to Fall 2007 Land Development, National Association of Home Builders.</a:t>
            </a:r>
          </a:p>
          <a:p>
            <a:pPr marL="228600" indent="-228600" algn="just">
              <a:buFont typeface="Arial" pitchFamily="34" charset="0"/>
              <a:buChar char="•"/>
            </a:pPr>
            <a:endParaRPr lang="en-US" dirty="0" smtClean="0">
              <a:latin typeface="Arial" pitchFamily="34" charset="0"/>
              <a:cs typeface="Arial" pitchFamily="34" charset="0"/>
            </a:endParaRPr>
          </a:p>
          <a:p>
            <a:pPr marL="228600" indent="-228600" algn="just">
              <a:buFont typeface="Arial" pitchFamily="34" charset="0"/>
              <a:buChar char="•"/>
            </a:pPr>
            <a:r>
              <a:rPr lang="en-US" dirty="0" smtClean="0">
                <a:latin typeface="Arial" pitchFamily="34" charset="0"/>
                <a:cs typeface="Arial" pitchFamily="34" charset="0"/>
              </a:rPr>
              <a:t>Boomers have $21 Trillion in spending power according to Money Magazine statistic in 2005.</a:t>
            </a:r>
          </a:p>
          <a:p>
            <a:pPr algn="just"/>
            <a:r>
              <a:rPr lang="en-US" dirty="0" smtClean="0">
                <a:latin typeface="Arial" pitchFamily="34" charset="0"/>
                <a:cs typeface="Arial" pitchFamily="34" charset="0"/>
              </a:rPr>
              <a:t>  </a:t>
            </a:r>
          </a:p>
        </p:txBody>
      </p:sp>
      <p:sp>
        <p:nvSpPr>
          <p:cNvPr id="35" name="Rectangle 34"/>
          <p:cNvSpPr/>
          <p:nvPr/>
        </p:nvSpPr>
        <p:spPr>
          <a:xfrm>
            <a:off x="18973800" y="1600200"/>
            <a:ext cx="8077200" cy="1200329"/>
          </a:xfrm>
          <a:prstGeom prst="rect">
            <a:avLst/>
          </a:prstGeom>
        </p:spPr>
        <p:txBody>
          <a:bodyPr wrap="square">
            <a:spAutoFit/>
          </a:bodyPr>
          <a:lstStyle/>
          <a:p>
            <a:pPr marL="228600" indent="-228600" algn="just">
              <a:buFont typeface="Arial" pitchFamily="34" charset="0"/>
              <a:buChar char="•"/>
            </a:pPr>
            <a:r>
              <a:rPr lang="en-US" dirty="0" smtClean="0">
                <a:latin typeface="Arial" pitchFamily="34" charset="0"/>
                <a:cs typeface="Arial" pitchFamily="34" charset="0"/>
              </a:rPr>
              <a:t>Over 4,000 CCRCs exists in the U.S. today.</a:t>
            </a:r>
          </a:p>
          <a:p>
            <a:pPr marL="228600" indent="-228600" algn="just">
              <a:buFont typeface="Arial" pitchFamily="34" charset="0"/>
              <a:buChar char="•"/>
            </a:pPr>
            <a:endParaRPr lang="en-US" dirty="0" smtClean="0">
              <a:latin typeface="Arial" pitchFamily="34" charset="0"/>
              <a:cs typeface="Arial" pitchFamily="34" charset="0"/>
            </a:endParaRPr>
          </a:p>
          <a:p>
            <a:pPr marL="228600" indent="-228600" algn="just">
              <a:buFont typeface="Arial" pitchFamily="34" charset="0"/>
              <a:buChar char="•"/>
            </a:pPr>
            <a:r>
              <a:rPr lang="en-US" dirty="0" smtClean="0">
                <a:latin typeface="Arial" pitchFamily="34" charset="0"/>
                <a:cs typeface="Arial" pitchFamily="34" charset="0"/>
              </a:rPr>
              <a:t>However, the supply of CCRCs falls short of the demand side for the Boomers.</a:t>
            </a:r>
          </a:p>
        </p:txBody>
      </p:sp>
      <p:pic>
        <p:nvPicPr>
          <p:cNvPr id="42" name="Picture 16" descr="http://www.inglesidekingfarm.org/images/painting.jpg"/>
          <p:cNvPicPr>
            <a:picLocks noChangeAspect="1" noChangeArrowheads="1"/>
          </p:cNvPicPr>
          <p:nvPr/>
        </p:nvPicPr>
        <p:blipFill>
          <a:blip r:embed="rId6"/>
          <a:srcRect r="12157"/>
          <a:stretch>
            <a:fillRect/>
          </a:stretch>
        </p:blipFill>
        <p:spPr bwMode="auto">
          <a:xfrm>
            <a:off x="24384000" y="2895600"/>
            <a:ext cx="2667000" cy="2266950"/>
          </a:xfrm>
          <a:prstGeom prst="rect">
            <a:avLst/>
          </a:prstGeom>
          <a:ln>
            <a:solidFill>
              <a:schemeClr val="bg2">
                <a:lumMod val="75000"/>
              </a:schemeClr>
            </a:solidFill>
          </a:ln>
          <a:effectLst>
            <a:outerShdw blurRad="292100" dist="139700" dir="2700000" algn="tl" rotWithShape="0">
              <a:srgbClr val="333333">
                <a:alpha val="65000"/>
              </a:srgbClr>
            </a:outerShdw>
          </a:effectLst>
        </p:spPr>
      </p:pic>
      <p:pic>
        <p:nvPicPr>
          <p:cNvPr id="44" name="Picture 14" descr="dining al fresco"/>
          <p:cNvPicPr>
            <a:picLocks noChangeAspect="1" noChangeArrowheads="1"/>
          </p:cNvPicPr>
          <p:nvPr/>
        </p:nvPicPr>
        <p:blipFill>
          <a:blip r:embed="rId7"/>
          <a:srcRect/>
          <a:stretch>
            <a:fillRect/>
          </a:stretch>
        </p:blipFill>
        <p:spPr bwMode="auto">
          <a:xfrm>
            <a:off x="18821400" y="2895600"/>
            <a:ext cx="3061679" cy="2286000"/>
          </a:xfrm>
          <a:prstGeom prst="rect">
            <a:avLst/>
          </a:prstGeom>
          <a:ln>
            <a:solidFill>
              <a:schemeClr val="bg2">
                <a:lumMod val="75000"/>
              </a:schemeClr>
            </a:solidFill>
          </a:ln>
          <a:effectLst>
            <a:outerShdw blurRad="292100" dist="139700" dir="2700000" algn="tl" rotWithShape="0">
              <a:srgbClr val="333333">
                <a:alpha val="65000"/>
              </a:srgbClr>
            </a:outerShdw>
          </a:effectLst>
        </p:spPr>
      </p:pic>
      <p:pic>
        <p:nvPicPr>
          <p:cNvPr id="40" name="Picture 2" descr="http://www.toothpastefordinner.com/073107/baby-boomers.gif"/>
          <p:cNvPicPr>
            <a:picLocks noChangeAspect="1" noChangeArrowheads="1"/>
          </p:cNvPicPr>
          <p:nvPr/>
        </p:nvPicPr>
        <p:blipFill>
          <a:blip r:embed="rId8"/>
          <a:srcRect/>
          <a:stretch>
            <a:fillRect/>
          </a:stretch>
        </p:blipFill>
        <p:spPr bwMode="auto">
          <a:xfrm>
            <a:off x="21031200" y="3581400"/>
            <a:ext cx="3429000" cy="2491738"/>
          </a:xfrm>
          <a:prstGeom prst="rect">
            <a:avLst/>
          </a:prstGeom>
          <a:ln>
            <a:solidFill>
              <a:schemeClr val="bg2">
                <a:lumMod val="50000"/>
              </a:schemeClr>
            </a:solidFill>
          </a:ln>
          <a:effectLst>
            <a:outerShdw blurRad="292100" dist="139700" dir="2700000" algn="tl" rotWithShape="0">
              <a:srgbClr val="333333">
                <a:alpha val="65000"/>
              </a:srgbClr>
            </a:outerShdw>
          </a:effectLst>
        </p:spPr>
      </p:pic>
      <p:grpSp>
        <p:nvGrpSpPr>
          <p:cNvPr id="24" name="Group 72"/>
          <p:cNvGrpSpPr/>
          <p:nvPr/>
        </p:nvGrpSpPr>
        <p:grpSpPr>
          <a:xfrm>
            <a:off x="125485" y="190500"/>
            <a:ext cx="8960602" cy="6555049"/>
            <a:chOff x="237671" y="268288"/>
            <a:chExt cx="9177792" cy="6627166"/>
          </a:xfrm>
        </p:grpSpPr>
        <p:grpSp>
          <p:nvGrpSpPr>
            <p:cNvPr id="25" name="Group 92"/>
            <p:cNvGrpSpPr>
              <a:grpSpLocks/>
            </p:cNvGrpSpPr>
            <p:nvPr/>
          </p:nvGrpSpPr>
          <p:grpSpPr bwMode="auto">
            <a:xfrm>
              <a:off x="5110163" y="395288"/>
              <a:ext cx="981075" cy="565150"/>
              <a:chOff x="3783921" y="107661"/>
              <a:chExt cx="981075" cy="565150"/>
            </a:xfrm>
          </p:grpSpPr>
          <p:grpSp>
            <p:nvGrpSpPr>
              <p:cNvPr id="87" name="Group 192"/>
              <p:cNvGrpSpPr>
                <a:grpSpLocks/>
              </p:cNvGrpSpPr>
              <p:nvPr/>
            </p:nvGrpSpPr>
            <p:grpSpPr bwMode="auto">
              <a:xfrm>
                <a:off x="3895165" y="227150"/>
                <a:ext cx="762000" cy="339866"/>
                <a:chOff x="-1211605" y="3738092"/>
                <a:chExt cx="990600" cy="381000"/>
              </a:xfrm>
            </p:grpSpPr>
            <p:sp>
              <p:nvSpPr>
                <p:cNvPr id="90"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91"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88" name="Oval 87"/>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9" name="Oval 88"/>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26" name="Group 129"/>
            <p:cNvGrpSpPr>
              <a:grpSpLocks/>
            </p:cNvGrpSpPr>
            <p:nvPr/>
          </p:nvGrpSpPr>
          <p:grpSpPr bwMode="auto">
            <a:xfrm>
              <a:off x="5905500" y="268288"/>
              <a:ext cx="3509963" cy="6563666"/>
              <a:chOff x="12107211" y="457658"/>
              <a:chExt cx="3509963" cy="6563666"/>
            </a:xfrm>
          </p:grpSpPr>
          <p:sp>
            <p:nvSpPr>
              <p:cNvPr id="76" name="Freeform 75"/>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7" name="Cube 76"/>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 name="Cube 77"/>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 name="Cube 78"/>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 name="Oval 79"/>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1" name="Oval 80"/>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2" name="Cube 81"/>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83" name="Group 30"/>
              <p:cNvGrpSpPr>
                <a:grpSpLocks/>
              </p:cNvGrpSpPr>
              <p:nvPr/>
            </p:nvGrpSpPr>
            <p:grpSpPr bwMode="auto">
              <a:xfrm>
                <a:off x="12259611" y="683083"/>
                <a:ext cx="3357563" cy="390881"/>
                <a:chOff x="3502961" y="562432"/>
                <a:chExt cx="3357563" cy="390881"/>
              </a:xfrm>
            </p:grpSpPr>
            <p:sp>
              <p:nvSpPr>
                <p:cNvPr id="85" name="Freeform 84"/>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86" name="Straight Connector 85"/>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4" name="Freeform 83"/>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7" name="Cube 26"/>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Cube 27"/>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Freeform 28"/>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 name="Cube 29"/>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Cube 30"/>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Cube 31"/>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Cube 32"/>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Cube 33"/>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6" name="Group 115"/>
            <p:cNvGrpSpPr>
              <a:grpSpLocks/>
            </p:cNvGrpSpPr>
            <p:nvPr/>
          </p:nvGrpSpPr>
          <p:grpSpPr bwMode="auto">
            <a:xfrm>
              <a:off x="1152133" y="493203"/>
              <a:ext cx="445311" cy="377825"/>
              <a:chOff x="-1893507" y="211926"/>
              <a:chExt cx="445311" cy="377825"/>
            </a:xfrm>
          </p:grpSpPr>
          <p:sp>
            <p:nvSpPr>
              <p:cNvPr id="68" name="Oval 67"/>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9" name="Oval 68"/>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0" name="Oval 69"/>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1" name="Oval 70"/>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2" name="Oval 71"/>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3" name="Oval 72"/>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 name="Oval 73"/>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 name="Oval 74"/>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7" name="Cube 36"/>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Cube 37"/>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41" name="Group 116"/>
            <p:cNvGrpSpPr>
              <a:grpSpLocks/>
            </p:cNvGrpSpPr>
            <p:nvPr/>
          </p:nvGrpSpPr>
          <p:grpSpPr bwMode="auto">
            <a:xfrm>
              <a:off x="1790700" y="281277"/>
              <a:ext cx="3124200" cy="730150"/>
              <a:chOff x="-3107460" y="1653540"/>
              <a:chExt cx="3124200" cy="730150"/>
            </a:xfrm>
          </p:grpSpPr>
          <p:grpSp>
            <p:nvGrpSpPr>
              <p:cNvPr id="64" name="Group 58"/>
              <p:cNvGrpSpPr>
                <a:grpSpLocks/>
              </p:cNvGrpSpPr>
              <p:nvPr/>
            </p:nvGrpSpPr>
            <p:grpSpPr bwMode="auto">
              <a:xfrm>
                <a:off x="-3107460" y="1653540"/>
                <a:ext cx="3124200" cy="587375"/>
                <a:chOff x="5451708" y="475726"/>
                <a:chExt cx="4495800" cy="586880"/>
              </a:xfrm>
            </p:grpSpPr>
            <p:sp>
              <p:nvSpPr>
                <p:cNvPr id="66"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67" name="Straight Connector 66"/>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5"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43" name="Oval 42"/>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9" name="Freeform 48"/>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0"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52" name="Straight Connector 51"/>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92" name="Rounded Rectangle 91"/>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3" name="Rectangle 92"/>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94" name="Group 93"/>
          <p:cNvGrpSpPr/>
          <p:nvPr/>
        </p:nvGrpSpPr>
        <p:grpSpPr>
          <a:xfrm>
            <a:off x="280982" y="2095500"/>
            <a:ext cx="1319218" cy="2628900"/>
            <a:chOff x="8648700" y="7200900"/>
            <a:chExt cx="1319218" cy="2628900"/>
          </a:xfrm>
        </p:grpSpPr>
        <p:sp>
          <p:nvSpPr>
            <p:cNvPr id="95" name="Round Diagonal Corner Rectangle 94"/>
            <p:cNvSpPr/>
            <p:nvPr/>
          </p:nvSpPr>
          <p:spPr bwMode="auto">
            <a:xfrm>
              <a:off x="8648700" y="9105900"/>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96" name="Round Diagonal Corner Rectangle 95"/>
            <p:cNvSpPr/>
            <p:nvPr/>
          </p:nvSpPr>
          <p:spPr bwMode="auto">
            <a:xfrm>
              <a:off x="8648700" y="7200900"/>
              <a:ext cx="1316736" cy="310896"/>
            </a:xfrm>
            <a:prstGeom prst="round2DiagRect">
              <a:avLst/>
            </a:prstGeom>
            <a:solidFill>
              <a:srgbClr val="F2840C"/>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97" name="Round Diagonal Corner Rectangle 96"/>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98" name="Round Diagonal Corner Rectangle 97"/>
            <p:cNvSpPr/>
            <p:nvPr/>
          </p:nvSpPr>
          <p:spPr bwMode="auto">
            <a:xfrm>
              <a:off x="8648700" y="7956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99" name="Round Diagonal Corner Rectangle 98"/>
            <p:cNvSpPr/>
            <p:nvPr/>
          </p:nvSpPr>
          <p:spPr bwMode="auto">
            <a:xfrm>
              <a:off x="8648700" y="8337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100" name="Round Diagonal Corner Rectangle 99"/>
            <p:cNvSpPr/>
            <p:nvPr/>
          </p:nvSpPr>
          <p:spPr bwMode="auto">
            <a:xfrm>
              <a:off x="8648700" y="8718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101" name="Round Diagonal Corner Rectangle 100"/>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102" name="Frame 101"/>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Rounded Rectangle 102"/>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104" name="Group 85"/>
          <p:cNvGrpSpPr/>
          <p:nvPr/>
        </p:nvGrpSpPr>
        <p:grpSpPr>
          <a:xfrm>
            <a:off x="1438728" y="1406236"/>
            <a:ext cx="7629073" cy="4038600"/>
            <a:chOff x="1477285" y="1041943"/>
            <a:chExt cx="7133315" cy="4249324"/>
          </a:xfrm>
        </p:grpSpPr>
        <p:sp>
          <p:nvSpPr>
            <p:cNvPr id="105" name="Freeform 104"/>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6" name="Freeform 105"/>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07" name="TextBox 106"/>
          <p:cNvSpPr txBox="1"/>
          <p:nvPr/>
        </p:nvSpPr>
        <p:spPr>
          <a:xfrm>
            <a:off x="1866900" y="1905000"/>
            <a:ext cx="3695700" cy="1446550"/>
          </a:xfrm>
          <a:prstGeom prst="rect">
            <a:avLst/>
          </a:prstGeom>
          <a:noFill/>
        </p:spPr>
        <p:txBody>
          <a:bodyPr wrap="square" rtlCol="0">
            <a:spAutoFit/>
          </a:bodyPr>
          <a:lstStyle/>
          <a:p>
            <a:pPr marL="171450" indent="-171450">
              <a:buFont typeface="Arial" pitchFamily="34" charset="0"/>
              <a:buChar char="•"/>
            </a:pPr>
            <a:r>
              <a:rPr lang="en-US" sz="2200" b="1" dirty="0" smtClean="0">
                <a:solidFill>
                  <a:srgbClr val="00B050"/>
                </a:solidFill>
              </a:rPr>
              <a:t>Building usage</a:t>
            </a:r>
          </a:p>
          <a:p>
            <a:pPr marL="171450" indent="-171450">
              <a:buFont typeface="Arial" pitchFamily="34" charset="0"/>
              <a:buChar char="•"/>
            </a:pPr>
            <a:r>
              <a:rPr lang="en-US" sz="2200" b="1" dirty="0" smtClean="0">
                <a:solidFill>
                  <a:srgbClr val="00B050"/>
                </a:solidFill>
              </a:rPr>
              <a:t>Rising Demand for CCRC</a:t>
            </a:r>
          </a:p>
          <a:p>
            <a:pPr marL="114300"/>
            <a:endParaRPr lang="en-US" sz="2200" b="1" dirty="0" smtClean="0">
              <a:solidFill>
                <a:srgbClr val="00B050"/>
              </a:solidFill>
              <a:latin typeface="Arial" pitchFamily="34" charset="0"/>
              <a:cs typeface="Arial" pitchFamily="34" charset="0"/>
            </a:endParaRPr>
          </a:p>
          <a:p>
            <a:pPr marL="114300"/>
            <a:endParaRPr lang="en-US" sz="2200" b="1" dirty="0" smtClean="0">
              <a:solidFill>
                <a:srgbClr val="00B05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239250" y="88991"/>
            <a:ext cx="18145125" cy="6642009"/>
            <a:chOff x="9239250" y="88991"/>
            <a:chExt cx="18145125" cy="6642009"/>
          </a:xfrm>
        </p:grpSpPr>
        <p:pic>
          <p:nvPicPr>
            <p:cNvPr id="3"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4"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5" name="Group 64"/>
            <p:cNvGrpSpPr/>
            <p:nvPr/>
          </p:nvGrpSpPr>
          <p:grpSpPr>
            <a:xfrm>
              <a:off x="9372600" y="250723"/>
              <a:ext cx="6193536" cy="257686"/>
              <a:chOff x="822325" y="3078477"/>
              <a:chExt cx="6193536" cy="257686"/>
            </a:xfrm>
          </p:grpSpPr>
          <p:sp>
            <p:nvSpPr>
              <p:cNvPr id="8" name="Round Diagonal Corner Rectangle 7"/>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9" name="Round Diagonal Corner Rectangle 8"/>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10" name="Round Diagonal Corner Rectangle 9"/>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11" name="Round Diagonal Corner Rectangle 10"/>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II</a:t>
                </a:r>
                <a:endParaRPr lang="en-US" sz="850" b="1" dirty="0">
                  <a:solidFill>
                    <a:schemeClr val="bg1"/>
                  </a:solidFill>
                </a:endParaRPr>
              </a:p>
            </p:txBody>
          </p:sp>
          <p:sp>
            <p:nvSpPr>
              <p:cNvPr id="12" name="Round Diagonal Corner Rectangle 11"/>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CONCLUSION</a:t>
                </a:r>
                <a:endParaRPr lang="en-US" sz="850" b="1" dirty="0">
                  <a:solidFill>
                    <a:srgbClr val="FFFF00"/>
                  </a:solidFill>
                </a:endParaRPr>
              </a:p>
            </p:txBody>
          </p:sp>
          <p:sp>
            <p:nvSpPr>
              <p:cNvPr id="13" name="Round Diagonal Corner Rectangle 12"/>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STRUCTURAL DEPTH</a:t>
                </a:r>
                <a:endParaRPr lang="en-US" sz="850" b="1" dirty="0">
                  <a:solidFill>
                    <a:schemeClr val="bg1"/>
                  </a:solidFill>
                </a:endParaRPr>
              </a:p>
            </p:txBody>
          </p:sp>
          <p:sp>
            <p:nvSpPr>
              <p:cNvPr id="15" name="Round Diagonal Corner Rectangle 14"/>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6"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7"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14" name="Group 49"/>
          <p:cNvGrpSpPr/>
          <p:nvPr/>
        </p:nvGrpSpPr>
        <p:grpSpPr>
          <a:xfrm>
            <a:off x="9753600" y="1600200"/>
            <a:ext cx="3634013" cy="197230"/>
            <a:chOff x="332581" y="3202781"/>
            <a:chExt cx="3291840" cy="182880"/>
          </a:xfrm>
        </p:grpSpPr>
        <p:cxnSp>
          <p:nvCxnSpPr>
            <p:cNvPr id="17" name="Straight Connector 16"/>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10020300" y="1371600"/>
            <a:ext cx="6629400" cy="2123658"/>
          </a:xfrm>
          <a:prstGeom prst="rect">
            <a:avLst/>
          </a:prstGeom>
          <a:noFill/>
        </p:spPr>
        <p:txBody>
          <a:bodyPr wrap="square" rtlCol="0">
            <a:spAutoFit/>
          </a:bodyPr>
          <a:lstStyle/>
          <a:p>
            <a:pPr algn="just"/>
            <a:r>
              <a:rPr lang="en-US" b="1" i="1" dirty="0" smtClean="0">
                <a:solidFill>
                  <a:schemeClr val="tx2">
                    <a:lumMod val="60000"/>
                    <a:lumOff val="40000"/>
                  </a:schemeClr>
                </a:solidFill>
                <a:cs typeface="Arial" pitchFamily="34" charset="0"/>
              </a:rPr>
              <a:t>Final Works:</a:t>
            </a:r>
            <a:endParaRPr lang="en-US" b="1" i="1" dirty="0" smtClean="0">
              <a:solidFill>
                <a:schemeClr val="tx2">
                  <a:lumMod val="60000"/>
                  <a:lumOff val="40000"/>
                </a:schemeClr>
              </a:solidFill>
              <a:cs typeface="Arial" pitchFamily="34" charset="0"/>
            </a:endParaRPr>
          </a:p>
          <a:p>
            <a:pPr algn="just"/>
            <a:endParaRPr lang="en-US" b="1" dirty="0" smtClean="0">
              <a:solidFill>
                <a:srgbClr val="00B050"/>
              </a:solidFill>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a:p>
            <a:pPr marL="174625" indent="-174625" algn="just"/>
            <a:endParaRPr lang="en-US" sz="1200" dirty="0" smtClean="0">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p:txBody>
      </p:sp>
      <p:sp>
        <p:nvSpPr>
          <p:cNvPr id="21" name="Rectangle 20"/>
          <p:cNvSpPr/>
          <p:nvPr/>
        </p:nvSpPr>
        <p:spPr>
          <a:xfrm>
            <a:off x="9906000" y="2056686"/>
            <a:ext cx="8039100" cy="369332"/>
          </a:xfrm>
          <a:prstGeom prst="rect">
            <a:avLst/>
          </a:prstGeom>
        </p:spPr>
        <p:txBody>
          <a:bodyPr wrap="square">
            <a:spAutoFit/>
          </a:bodyPr>
          <a:lstStyle/>
          <a:p>
            <a:pPr algn="just"/>
            <a:endParaRPr lang="en-US" b="1" dirty="0" smtClean="0">
              <a:solidFill>
                <a:schemeClr val="tx2">
                  <a:lumMod val="60000"/>
                  <a:lumOff val="40000"/>
                </a:schemeClr>
              </a:solidFill>
              <a:cs typeface="Arial" pitchFamily="34" charset="0"/>
            </a:endParaRPr>
          </a:p>
        </p:txBody>
      </p:sp>
      <p:sp>
        <p:nvSpPr>
          <p:cNvPr id="22" name="Rectangle 21"/>
          <p:cNvSpPr/>
          <p:nvPr/>
        </p:nvSpPr>
        <p:spPr>
          <a:xfrm>
            <a:off x="9791700" y="1943100"/>
            <a:ext cx="8153400" cy="2862322"/>
          </a:xfrm>
          <a:prstGeom prst="rect">
            <a:avLst/>
          </a:prstGeom>
        </p:spPr>
        <p:txBody>
          <a:bodyPr wrap="square">
            <a:spAutoFit/>
          </a:bodyPr>
          <a:lstStyle/>
          <a:p>
            <a:pPr algn="just"/>
            <a:r>
              <a:rPr lang="en-US" sz="2000" dirty="0" smtClean="0">
                <a:cs typeface="Arial" pitchFamily="34" charset="0"/>
              </a:rPr>
              <a:t>Better performance always comes with a cost, however there are paybacks that out weights the dollar amount.  </a:t>
            </a:r>
            <a:endParaRPr lang="en-US" sz="2000" dirty="0" smtClean="0">
              <a:cs typeface="Arial" pitchFamily="34" charset="0"/>
            </a:endParaRPr>
          </a:p>
          <a:p>
            <a:pPr algn="just"/>
            <a:endParaRPr lang="en-US" sz="2000" dirty="0" smtClean="0">
              <a:cs typeface="Arial" pitchFamily="34" charset="0"/>
            </a:endParaRPr>
          </a:p>
          <a:p>
            <a:pPr algn="just"/>
            <a:r>
              <a:rPr lang="en-US" sz="2000" dirty="0" smtClean="0">
                <a:cs typeface="Arial" pitchFamily="34" charset="0"/>
              </a:rPr>
              <a:t>In </a:t>
            </a:r>
            <a:r>
              <a:rPr lang="en-US" sz="2000" dirty="0" smtClean="0">
                <a:cs typeface="Arial" pitchFamily="34" charset="0"/>
              </a:rPr>
              <a:t>the case of retrofitting a building for seismic resistance, the reward could be the reduction in lives lost, medical costs, loss of tenants, loss of assets within the building, and loss of building functions.  </a:t>
            </a:r>
            <a:endParaRPr lang="en-US" sz="2000" dirty="0" smtClean="0">
              <a:cs typeface="Arial" pitchFamily="34" charset="0"/>
            </a:endParaRPr>
          </a:p>
          <a:p>
            <a:pPr algn="just"/>
            <a:endParaRPr lang="en-US" sz="2000" dirty="0" smtClean="0">
              <a:cs typeface="Arial" pitchFamily="34" charset="0"/>
            </a:endParaRPr>
          </a:p>
          <a:p>
            <a:pPr algn="just"/>
            <a:r>
              <a:rPr lang="en-US" sz="2000" dirty="0" smtClean="0">
                <a:cs typeface="Arial" pitchFamily="34" charset="0"/>
              </a:rPr>
              <a:t>Other </a:t>
            </a:r>
            <a:r>
              <a:rPr lang="en-US" sz="2000" dirty="0" smtClean="0">
                <a:cs typeface="Arial" pitchFamily="34" charset="0"/>
              </a:rPr>
              <a:t>benefits include reduction in insurance premiums, increase in property value, and higher income from tenants</a:t>
            </a:r>
            <a:r>
              <a:rPr lang="en-US" sz="2000" dirty="0" smtClean="0">
                <a:cs typeface="Arial" pitchFamily="34" charset="0"/>
              </a:rPr>
              <a:t>.</a:t>
            </a:r>
            <a:endParaRPr lang="en-US" sz="2000" dirty="0" smtClean="0">
              <a:cs typeface="Arial" pitchFamily="34" charset="0"/>
            </a:endParaRPr>
          </a:p>
        </p:txBody>
      </p:sp>
      <p:sp>
        <p:nvSpPr>
          <p:cNvPr id="23" name="Rectangle 22"/>
          <p:cNvSpPr/>
          <p:nvPr/>
        </p:nvSpPr>
        <p:spPr>
          <a:xfrm>
            <a:off x="18669000" y="1562100"/>
            <a:ext cx="8153400" cy="4093428"/>
          </a:xfrm>
          <a:prstGeom prst="rect">
            <a:avLst/>
          </a:prstGeom>
        </p:spPr>
        <p:txBody>
          <a:bodyPr wrap="square">
            <a:spAutoFit/>
          </a:bodyPr>
          <a:lstStyle/>
          <a:p>
            <a:pPr algn="just"/>
            <a:endParaRPr lang="en-US" sz="2000" dirty="0" smtClean="0">
              <a:cs typeface="Arial" pitchFamily="34" charset="0"/>
            </a:endParaRPr>
          </a:p>
          <a:p>
            <a:pPr algn="just"/>
            <a:r>
              <a:rPr lang="en-US" sz="2000" dirty="0" smtClean="0">
                <a:cs typeface="Arial" pitchFamily="34" charset="0"/>
              </a:rPr>
              <a:t>Redesigning a prototype design of Ingleside at King Farm for Los Angeles, California will be costly due to the special requirements by codes to make the building safer during and right after a seismic event.  </a:t>
            </a:r>
            <a:endParaRPr lang="en-US" sz="2000" dirty="0" smtClean="0">
              <a:cs typeface="Arial" pitchFamily="34" charset="0"/>
            </a:endParaRPr>
          </a:p>
          <a:p>
            <a:pPr algn="just"/>
            <a:endParaRPr lang="en-US" sz="2000" dirty="0" smtClean="0">
              <a:cs typeface="Arial" pitchFamily="34" charset="0"/>
            </a:endParaRPr>
          </a:p>
          <a:p>
            <a:pPr algn="just"/>
            <a:r>
              <a:rPr lang="en-US" sz="2000" dirty="0" smtClean="0">
                <a:cs typeface="Arial" pitchFamily="34" charset="0"/>
              </a:rPr>
              <a:t>Indirect </a:t>
            </a:r>
            <a:r>
              <a:rPr lang="en-US" sz="2000" dirty="0" smtClean="0">
                <a:cs typeface="Arial" pitchFamily="34" charset="0"/>
              </a:rPr>
              <a:t>damage includes fires caused by seismic activity, which can weaken the structural system and cause structural failures.  In the case of extremely high seismic activity, such as the Northridge Earthquake in 1994 due to a combination of direct shear and poor soil conditions, retrofitting the building design and to resist seismicity can result in significant savings due to decrease in damages and delayed building functions, and more importantly, increasing the safety and survival rate of the occupants.    </a:t>
            </a:r>
          </a:p>
          <a:p>
            <a:pPr algn="just"/>
            <a:endParaRPr lang="en-US" sz="2000" b="1" dirty="0" smtClean="0">
              <a:solidFill>
                <a:schemeClr val="tx2">
                  <a:lumMod val="60000"/>
                  <a:lumOff val="40000"/>
                </a:schemeClr>
              </a:solidFill>
              <a:cs typeface="Arial" pitchFamily="34" charset="0"/>
            </a:endParaRPr>
          </a:p>
        </p:txBody>
      </p:sp>
      <p:grpSp>
        <p:nvGrpSpPr>
          <p:cNvPr id="25" name="Group 72"/>
          <p:cNvGrpSpPr/>
          <p:nvPr/>
        </p:nvGrpSpPr>
        <p:grpSpPr>
          <a:xfrm>
            <a:off x="125485" y="190500"/>
            <a:ext cx="8960602" cy="6555049"/>
            <a:chOff x="237671" y="268288"/>
            <a:chExt cx="9177792" cy="6627166"/>
          </a:xfrm>
        </p:grpSpPr>
        <p:grpSp>
          <p:nvGrpSpPr>
            <p:cNvPr id="26" name="Group 92"/>
            <p:cNvGrpSpPr>
              <a:grpSpLocks/>
            </p:cNvGrpSpPr>
            <p:nvPr/>
          </p:nvGrpSpPr>
          <p:grpSpPr bwMode="auto">
            <a:xfrm>
              <a:off x="5110163" y="395288"/>
              <a:ext cx="981075" cy="565150"/>
              <a:chOff x="3783921" y="107661"/>
              <a:chExt cx="981075" cy="565150"/>
            </a:xfrm>
          </p:grpSpPr>
          <p:grpSp>
            <p:nvGrpSpPr>
              <p:cNvPr id="69" name="Group 192"/>
              <p:cNvGrpSpPr>
                <a:grpSpLocks/>
              </p:cNvGrpSpPr>
              <p:nvPr/>
            </p:nvGrpSpPr>
            <p:grpSpPr bwMode="auto">
              <a:xfrm>
                <a:off x="3895165" y="227150"/>
                <a:ext cx="762000" cy="339866"/>
                <a:chOff x="-1211605" y="3738092"/>
                <a:chExt cx="990600" cy="381000"/>
              </a:xfrm>
            </p:grpSpPr>
            <p:sp>
              <p:nvSpPr>
                <p:cNvPr id="72"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73"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70" name="Oval 69"/>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1" name="Oval 70"/>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27" name="Group 129"/>
            <p:cNvGrpSpPr>
              <a:grpSpLocks/>
            </p:cNvGrpSpPr>
            <p:nvPr/>
          </p:nvGrpSpPr>
          <p:grpSpPr bwMode="auto">
            <a:xfrm>
              <a:off x="5905500" y="268288"/>
              <a:ext cx="3509963" cy="6563666"/>
              <a:chOff x="12107211" y="457658"/>
              <a:chExt cx="3509963" cy="6563666"/>
            </a:xfrm>
          </p:grpSpPr>
          <p:sp>
            <p:nvSpPr>
              <p:cNvPr id="58" name="Freeform 57"/>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 name="Cube 58"/>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Cube 59"/>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Cube 60"/>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Oval 61"/>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3" name="Oval 62"/>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4" name="Cube 63"/>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5" name="Group 30"/>
              <p:cNvGrpSpPr>
                <a:grpSpLocks/>
              </p:cNvGrpSpPr>
              <p:nvPr/>
            </p:nvGrpSpPr>
            <p:grpSpPr bwMode="auto">
              <a:xfrm>
                <a:off x="12259611" y="683083"/>
                <a:ext cx="3357563" cy="390881"/>
                <a:chOff x="3502961" y="562432"/>
                <a:chExt cx="3357563" cy="390881"/>
              </a:xfrm>
            </p:grpSpPr>
            <p:sp>
              <p:nvSpPr>
                <p:cNvPr id="67" name="Freeform 66"/>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68" name="Straight Connector 67"/>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6" name="Freeform 65"/>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8" name="Cube 27"/>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Cube 28"/>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Freeform 29"/>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 name="Cube 30"/>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Cube 31"/>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Cube 32"/>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Cube 33"/>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Cube 34"/>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6" name="Group 115"/>
            <p:cNvGrpSpPr>
              <a:grpSpLocks/>
            </p:cNvGrpSpPr>
            <p:nvPr/>
          </p:nvGrpSpPr>
          <p:grpSpPr bwMode="auto">
            <a:xfrm>
              <a:off x="1152133" y="493203"/>
              <a:ext cx="445311" cy="377825"/>
              <a:chOff x="-1893507" y="211926"/>
              <a:chExt cx="445311" cy="377825"/>
            </a:xfrm>
          </p:grpSpPr>
          <p:sp>
            <p:nvSpPr>
              <p:cNvPr id="50" name="Oval 49"/>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1" name="Oval 50"/>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 name="Oval 51"/>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 name="Oval 52"/>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 name="Oval 53"/>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 name="Oval 54"/>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Oval 55"/>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Oval 56"/>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7" name="Cube 36"/>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Cube 37"/>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40" name="Group 116"/>
            <p:cNvGrpSpPr>
              <a:grpSpLocks/>
            </p:cNvGrpSpPr>
            <p:nvPr/>
          </p:nvGrpSpPr>
          <p:grpSpPr bwMode="auto">
            <a:xfrm>
              <a:off x="1790700" y="281277"/>
              <a:ext cx="3124200" cy="730150"/>
              <a:chOff x="-3107460" y="1653540"/>
              <a:chExt cx="3124200" cy="730150"/>
            </a:xfrm>
          </p:grpSpPr>
          <p:grpSp>
            <p:nvGrpSpPr>
              <p:cNvPr id="46" name="Group 58"/>
              <p:cNvGrpSpPr>
                <a:grpSpLocks/>
              </p:cNvGrpSpPr>
              <p:nvPr/>
            </p:nvGrpSpPr>
            <p:grpSpPr bwMode="auto">
              <a:xfrm>
                <a:off x="-3107460" y="1653540"/>
                <a:ext cx="3124200" cy="587375"/>
                <a:chOff x="5451708" y="475726"/>
                <a:chExt cx="4495800" cy="586880"/>
              </a:xfrm>
            </p:grpSpPr>
            <p:sp>
              <p:nvSpPr>
                <p:cNvPr id="48"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49" name="Straight Connector 48"/>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7"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41" name="Oval 40"/>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 name="Freeform 41"/>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3"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44" name="Straight Connector 43"/>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74" name="Rounded Rectangle 73"/>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5" name="Rectangle 74"/>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76" name="Group 75"/>
          <p:cNvGrpSpPr/>
          <p:nvPr/>
        </p:nvGrpSpPr>
        <p:grpSpPr>
          <a:xfrm>
            <a:off x="280982" y="2095500"/>
            <a:ext cx="1319218" cy="2628900"/>
            <a:chOff x="8648700" y="7200900"/>
            <a:chExt cx="1319218" cy="2628900"/>
          </a:xfrm>
        </p:grpSpPr>
        <p:sp>
          <p:nvSpPr>
            <p:cNvPr id="77" name="Round Diagonal Corner Rectangle 76"/>
            <p:cNvSpPr/>
            <p:nvPr/>
          </p:nvSpPr>
          <p:spPr bwMode="auto">
            <a:xfrm>
              <a:off x="8648700" y="9105900"/>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78" name="Round Diagonal Corner Rectangle 77"/>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79" name="Round Diagonal Corner Rectangle 78"/>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80" name="Round Diagonal Corner Rectangle 79"/>
            <p:cNvSpPr/>
            <p:nvPr/>
          </p:nvSpPr>
          <p:spPr bwMode="auto">
            <a:xfrm>
              <a:off x="8648700" y="7956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81" name="Round Diagonal Corner Rectangle 80"/>
            <p:cNvSpPr/>
            <p:nvPr/>
          </p:nvSpPr>
          <p:spPr bwMode="auto">
            <a:xfrm>
              <a:off x="8648700" y="8337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82" name="Round Diagonal Corner Rectangle 81"/>
            <p:cNvSpPr/>
            <p:nvPr/>
          </p:nvSpPr>
          <p:spPr bwMode="auto">
            <a:xfrm>
              <a:off x="8648700" y="8718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83" name="Round Diagonal Corner Rectangle 82"/>
            <p:cNvSpPr/>
            <p:nvPr/>
          </p:nvSpPr>
          <p:spPr bwMode="auto">
            <a:xfrm>
              <a:off x="8648700" y="9518904"/>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84" name="Frame 83"/>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Rounded Rectangle 84"/>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86" name="Group 85"/>
          <p:cNvGrpSpPr/>
          <p:nvPr/>
        </p:nvGrpSpPr>
        <p:grpSpPr>
          <a:xfrm>
            <a:off x="1438728" y="1406236"/>
            <a:ext cx="7629073" cy="4038600"/>
            <a:chOff x="1477285" y="1041943"/>
            <a:chExt cx="7133315" cy="4249324"/>
          </a:xfrm>
        </p:grpSpPr>
        <p:sp>
          <p:nvSpPr>
            <p:cNvPr id="87" name="Freeform 86"/>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8" name="Freeform 87"/>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89" name="TextBox 88"/>
          <p:cNvSpPr txBox="1"/>
          <p:nvPr/>
        </p:nvSpPr>
        <p:spPr>
          <a:xfrm>
            <a:off x="1752600" y="2095500"/>
            <a:ext cx="6210300" cy="2123658"/>
          </a:xfrm>
          <a:prstGeom prst="rect">
            <a:avLst/>
          </a:prstGeom>
          <a:noFill/>
        </p:spPr>
        <p:txBody>
          <a:bodyPr wrap="square" rtlCol="0">
            <a:spAutoFit/>
          </a:bodyPr>
          <a:lstStyle/>
          <a:p>
            <a:pPr marL="739775" lvl="1" indent="-282575">
              <a:buFont typeface="Arial" pitchFamily="34" charset="0"/>
              <a:buChar char="•"/>
            </a:pPr>
            <a:r>
              <a:rPr lang="en-US" sz="2200" b="1" dirty="0" smtClean="0">
                <a:solidFill>
                  <a:srgbClr val="00B050"/>
                </a:solidFill>
                <a:latin typeface="Arial" pitchFamily="34" charset="0"/>
                <a:cs typeface="Arial" pitchFamily="34" charset="0"/>
              </a:rPr>
              <a:t>Structural Systems Comparison	</a:t>
            </a:r>
          </a:p>
          <a:p>
            <a:pPr marL="739775" lvl="1" indent="-282575">
              <a:buFont typeface="Arial" pitchFamily="34" charset="0"/>
              <a:buChar char="•"/>
            </a:pPr>
            <a:r>
              <a:rPr lang="en-US" sz="2200" b="1" dirty="0" smtClean="0">
                <a:solidFill>
                  <a:srgbClr val="00B050"/>
                </a:solidFill>
                <a:latin typeface="Arial" pitchFamily="34" charset="0"/>
                <a:cs typeface="Arial" pitchFamily="34" charset="0"/>
              </a:rPr>
              <a:t>Façade Material Comparison	</a:t>
            </a:r>
          </a:p>
          <a:p>
            <a:pPr marL="739775" lvl="1" indent="-282575">
              <a:buFont typeface="Arial" pitchFamily="34" charset="0"/>
              <a:buChar char="•"/>
            </a:pPr>
            <a:r>
              <a:rPr lang="en-US" sz="2200" b="1" dirty="0" smtClean="0">
                <a:solidFill>
                  <a:srgbClr val="00B050"/>
                </a:solidFill>
                <a:latin typeface="Arial" pitchFamily="34" charset="0"/>
                <a:cs typeface="Arial" pitchFamily="34" charset="0"/>
              </a:rPr>
              <a:t>Green Roof Retrofit </a:t>
            </a:r>
            <a:r>
              <a:rPr lang="en-US" sz="2200" b="1" dirty="0" smtClean="0">
                <a:solidFill>
                  <a:srgbClr val="00B050"/>
                </a:solidFill>
                <a:latin typeface="Arial" pitchFamily="34" charset="0"/>
                <a:cs typeface="Arial" pitchFamily="34" charset="0"/>
              </a:rPr>
              <a:t>Comparison</a:t>
            </a:r>
          </a:p>
          <a:p>
            <a:pPr marL="739775" lvl="1" indent="-282575">
              <a:buFont typeface="Arial" pitchFamily="34" charset="0"/>
              <a:buChar char="•"/>
            </a:pPr>
            <a:r>
              <a:rPr lang="en-US" sz="2200" b="1" dirty="0" smtClean="0">
                <a:solidFill>
                  <a:srgbClr val="00B050"/>
                </a:solidFill>
                <a:latin typeface="Arial" pitchFamily="34" charset="0"/>
                <a:cs typeface="Arial" pitchFamily="34" charset="0"/>
              </a:rPr>
              <a:t>Final Words</a:t>
            </a:r>
          </a:p>
          <a:p>
            <a:pPr marL="739775" lvl="1" indent="-282575">
              <a:buFont typeface="Arial" pitchFamily="34" charset="0"/>
              <a:buChar char="•"/>
            </a:pPr>
            <a:r>
              <a:rPr lang="en-US" sz="2200" b="1" dirty="0" smtClean="0">
                <a:solidFill>
                  <a:srgbClr val="00B050"/>
                </a:solidFill>
                <a:latin typeface="Arial" pitchFamily="34" charset="0"/>
                <a:cs typeface="Arial" pitchFamily="34" charset="0"/>
              </a:rPr>
              <a:t>Acknowledgements</a:t>
            </a:r>
          </a:p>
          <a:p>
            <a:pPr marL="739775" lvl="1" indent="-282575">
              <a:buFont typeface="Arial" pitchFamily="34" charset="0"/>
              <a:buChar char="•"/>
            </a:pPr>
            <a:r>
              <a:rPr lang="en-US" sz="2200" b="1" dirty="0" smtClean="0">
                <a:solidFill>
                  <a:srgbClr val="00B050"/>
                </a:solidFill>
                <a:latin typeface="Arial" pitchFamily="34" charset="0"/>
                <a:cs typeface="Arial" pitchFamily="34" charset="0"/>
              </a:rPr>
              <a:t>Questions</a:t>
            </a:r>
            <a:r>
              <a:rPr lang="en-US" dirty="0" smtClean="0"/>
              <a:t>	</a:t>
            </a:r>
            <a:endParaRPr lang="en-US" sz="24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239250" y="88991"/>
            <a:ext cx="18145125" cy="6642009"/>
            <a:chOff x="9239250" y="88991"/>
            <a:chExt cx="18145125" cy="6642009"/>
          </a:xfrm>
        </p:grpSpPr>
        <p:pic>
          <p:nvPicPr>
            <p:cNvPr id="3"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4"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5" name="Group 64"/>
            <p:cNvGrpSpPr/>
            <p:nvPr/>
          </p:nvGrpSpPr>
          <p:grpSpPr>
            <a:xfrm>
              <a:off x="9372600" y="250723"/>
              <a:ext cx="6193536" cy="257686"/>
              <a:chOff x="822325" y="3078477"/>
              <a:chExt cx="6193536" cy="257686"/>
            </a:xfrm>
          </p:grpSpPr>
          <p:sp>
            <p:nvSpPr>
              <p:cNvPr id="8" name="Round Diagonal Corner Rectangle 7"/>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9" name="Round Diagonal Corner Rectangle 8"/>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10" name="Round Diagonal Corner Rectangle 9"/>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11" name="Round Diagonal Corner Rectangle 10"/>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II</a:t>
                </a:r>
                <a:endParaRPr lang="en-US" sz="850" b="1" dirty="0">
                  <a:solidFill>
                    <a:schemeClr val="bg1"/>
                  </a:solidFill>
                </a:endParaRPr>
              </a:p>
            </p:txBody>
          </p:sp>
          <p:sp>
            <p:nvSpPr>
              <p:cNvPr id="12" name="Round Diagonal Corner Rectangle 11"/>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CONCLUSION</a:t>
                </a:r>
                <a:endParaRPr lang="en-US" sz="850" b="1" dirty="0">
                  <a:solidFill>
                    <a:srgbClr val="FFFF00"/>
                  </a:solidFill>
                </a:endParaRPr>
              </a:p>
            </p:txBody>
          </p:sp>
          <p:sp>
            <p:nvSpPr>
              <p:cNvPr id="13" name="Round Diagonal Corner Rectangle 12"/>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STRUCTURAL DEPTH</a:t>
                </a:r>
                <a:endParaRPr lang="en-US" sz="850" b="1" dirty="0">
                  <a:solidFill>
                    <a:schemeClr val="bg1"/>
                  </a:solidFill>
                </a:endParaRPr>
              </a:p>
            </p:txBody>
          </p:sp>
          <p:sp>
            <p:nvSpPr>
              <p:cNvPr id="15" name="Round Diagonal Corner Rectangle 14"/>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6"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7"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14" name="Group 49"/>
          <p:cNvGrpSpPr/>
          <p:nvPr/>
        </p:nvGrpSpPr>
        <p:grpSpPr>
          <a:xfrm>
            <a:off x="9753600" y="1600200"/>
            <a:ext cx="3634013" cy="197230"/>
            <a:chOff x="332581" y="3202781"/>
            <a:chExt cx="3291840" cy="182880"/>
          </a:xfrm>
        </p:grpSpPr>
        <p:cxnSp>
          <p:nvCxnSpPr>
            <p:cNvPr id="17" name="Straight Connector 16"/>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10020300" y="1371600"/>
            <a:ext cx="3238500" cy="4985980"/>
          </a:xfrm>
          <a:prstGeom prst="rect">
            <a:avLst/>
          </a:prstGeom>
          <a:noFill/>
        </p:spPr>
        <p:txBody>
          <a:bodyPr wrap="square" rtlCol="0">
            <a:spAutoFit/>
          </a:bodyPr>
          <a:lstStyle/>
          <a:p>
            <a:pPr algn="just"/>
            <a:r>
              <a:rPr lang="en-US" b="1" dirty="0" smtClean="0">
                <a:solidFill>
                  <a:srgbClr val="00B050"/>
                </a:solidFill>
                <a:latin typeface="Arial" pitchFamily="34" charset="0"/>
                <a:cs typeface="Arial" pitchFamily="34" charset="0"/>
              </a:rPr>
              <a:t>Acknowledgements:</a:t>
            </a:r>
          </a:p>
          <a:p>
            <a:pPr algn="just"/>
            <a:endParaRPr lang="en-US" sz="1200" b="1" dirty="0" smtClean="0">
              <a:solidFill>
                <a:srgbClr val="00B050"/>
              </a:solidFill>
              <a:latin typeface="Arial" pitchFamily="34" charset="0"/>
              <a:cs typeface="Arial" pitchFamily="34" charset="0"/>
            </a:endParaRPr>
          </a:p>
          <a:p>
            <a:r>
              <a:rPr lang="en-US" sz="1200" b="1" dirty="0" smtClean="0">
                <a:latin typeface="Arial" pitchFamily="34" charset="0"/>
                <a:cs typeface="Arial" pitchFamily="34" charset="0"/>
              </a:rPr>
              <a:t>Acknowledgements</a:t>
            </a:r>
          </a:p>
          <a:p>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I would like to acknowledge and thank the following individuals, design professionals, and firms for their help in making this thesis study possible.</a:t>
            </a:r>
          </a:p>
          <a:p>
            <a:endParaRPr lang="en-US" sz="1200" dirty="0" smtClean="0">
              <a:latin typeface="Arial" pitchFamily="34" charset="0"/>
              <a:cs typeface="Arial" pitchFamily="34" charset="0"/>
            </a:endParaRPr>
          </a:p>
          <a:p>
            <a:endParaRPr lang="en-US" sz="1200" dirty="0" smtClean="0">
              <a:latin typeface="Arial" pitchFamily="34" charset="0"/>
              <a:cs typeface="Arial" pitchFamily="34" charset="0"/>
            </a:endParaRPr>
          </a:p>
          <a:p>
            <a:r>
              <a:rPr lang="en-US" sz="1200" b="1" i="1" dirty="0" smtClean="0">
                <a:solidFill>
                  <a:schemeClr val="tx2">
                    <a:lumMod val="60000"/>
                    <a:lumOff val="40000"/>
                  </a:schemeClr>
                </a:solidFill>
                <a:latin typeface="Arial" pitchFamily="34" charset="0"/>
                <a:cs typeface="Arial" pitchFamily="34" charset="0"/>
              </a:rPr>
              <a:t>Jeffrey Powell Company</a:t>
            </a:r>
          </a:p>
          <a:p>
            <a:r>
              <a:rPr lang="en-US" sz="1200" dirty="0" smtClean="0">
                <a:latin typeface="Arial" pitchFamily="34" charset="0"/>
                <a:cs typeface="Arial" pitchFamily="34" charset="0"/>
              </a:rPr>
              <a:t>Mr. Jeffrey Powell</a:t>
            </a:r>
          </a:p>
          <a:p>
            <a:endParaRPr lang="en-US" sz="1200" dirty="0" smtClean="0">
              <a:latin typeface="Arial" pitchFamily="34" charset="0"/>
              <a:cs typeface="Arial" pitchFamily="34" charset="0"/>
            </a:endParaRPr>
          </a:p>
          <a:p>
            <a:r>
              <a:rPr lang="en-US" sz="1200" b="1" i="1" dirty="0" smtClean="0">
                <a:solidFill>
                  <a:schemeClr val="tx2">
                    <a:lumMod val="60000"/>
                    <a:lumOff val="40000"/>
                  </a:schemeClr>
                </a:solidFill>
                <a:latin typeface="Arial" pitchFamily="34" charset="0"/>
                <a:cs typeface="Arial" pitchFamily="34" charset="0"/>
              </a:rPr>
              <a:t>Turner Construction Company</a:t>
            </a:r>
          </a:p>
          <a:p>
            <a:r>
              <a:rPr lang="en-US" sz="1200" dirty="0" smtClean="0">
                <a:latin typeface="Arial" pitchFamily="34" charset="0"/>
                <a:cs typeface="Arial" pitchFamily="34" charset="0"/>
              </a:rPr>
              <a:t>Mr. Gary Thompson</a:t>
            </a:r>
          </a:p>
          <a:p>
            <a:endParaRPr lang="en-US" sz="1200" dirty="0" smtClean="0">
              <a:latin typeface="Arial" pitchFamily="34" charset="0"/>
              <a:cs typeface="Arial" pitchFamily="34" charset="0"/>
            </a:endParaRPr>
          </a:p>
          <a:p>
            <a:r>
              <a:rPr lang="en-US" sz="1200" b="1" i="1" dirty="0" smtClean="0">
                <a:solidFill>
                  <a:schemeClr val="tx2">
                    <a:lumMod val="60000"/>
                    <a:lumOff val="40000"/>
                  </a:schemeClr>
                </a:solidFill>
                <a:latin typeface="Arial" pitchFamily="34" charset="0"/>
                <a:cs typeface="Arial" pitchFamily="34" charset="0"/>
              </a:rPr>
              <a:t>Turner-</a:t>
            </a:r>
            <a:r>
              <a:rPr lang="en-US" sz="1200" b="1" i="1" dirty="0" err="1" smtClean="0">
                <a:solidFill>
                  <a:schemeClr val="tx2">
                    <a:lumMod val="60000"/>
                    <a:lumOff val="40000"/>
                  </a:schemeClr>
                </a:solidFill>
                <a:latin typeface="Arial" pitchFamily="34" charset="0"/>
                <a:cs typeface="Arial" pitchFamily="34" charset="0"/>
              </a:rPr>
              <a:t>Konover</a:t>
            </a:r>
            <a:endParaRPr lang="en-US" sz="1200" b="1" i="1" dirty="0" smtClean="0">
              <a:solidFill>
                <a:schemeClr val="tx2">
                  <a:lumMod val="60000"/>
                  <a:lumOff val="40000"/>
                </a:schemeClr>
              </a:solidFill>
              <a:latin typeface="Arial" pitchFamily="34" charset="0"/>
              <a:cs typeface="Arial" pitchFamily="34" charset="0"/>
            </a:endParaRPr>
          </a:p>
          <a:p>
            <a:r>
              <a:rPr lang="en-US" sz="1200" dirty="0" smtClean="0">
                <a:latin typeface="Arial" pitchFamily="34" charset="0"/>
                <a:cs typeface="Arial" pitchFamily="34" charset="0"/>
              </a:rPr>
              <a:t>Mr. Tom </a:t>
            </a:r>
            <a:r>
              <a:rPr lang="en-US" sz="1200" dirty="0" err="1" smtClean="0">
                <a:latin typeface="Arial" pitchFamily="34" charset="0"/>
                <a:cs typeface="Arial" pitchFamily="34" charset="0"/>
              </a:rPr>
              <a:t>Kobylenski</a:t>
            </a:r>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Joseph </a:t>
            </a:r>
            <a:r>
              <a:rPr lang="en-US" sz="1200" dirty="0" err="1" smtClean="0">
                <a:latin typeface="Arial" pitchFamily="34" charset="0"/>
                <a:cs typeface="Arial" pitchFamily="34" charset="0"/>
              </a:rPr>
              <a:t>Potwatts</a:t>
            </a:r>
            <a:endParaRPr lang="en-US" sz="1200" dirty="0" smtClean="0">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a:p>
            <a:pPr marL="174625" indent="-174625" algn="just"/>
            <a:endParaRPr lang="en-US" sz="1200" dirty="0" smtClean="0">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p:txBody>
      </p:sp>
      <p:sp>
        <p:nvSpPr>
          <p:cNvPr id="20" name="TextBox 19"/>
          <p:cNvSpPr txBox="1"/>
          <p:nvPr/>
        </p:nvSpPr>
        <p:spPr>
          <a:xfrm>
            <a:off x="13982700" y="2247900"/>
            <a:ext cx="2895600" cy="3600986"/>
          </a:xfrm>
          <a:prstGeom prst="rect">
            <a:avLst/>
          </a:prstGeom>
          <a:noFill/>
        </p:spPr>
        <p:txBody>
          <a:bodyPr wrap="square" rtlCol="0">
            <a:spAutoFit/>
          </a:bodyPr>
          <a:lstStyle/>
          <a:p>
            <a:endParaRPr lang="en-US" sz="1200" dirty="0" smtClean="0">
              <a:latin typeface="Arial" pitchFamily="34" charset="0"/>
              <a:cs typeface="Arial" pitchFamily="34" charset="0"/>
            </a:endParaRPr>
          </a:p>
          <a:p>
            <a:r>
              <a:rPr lang="en-US" sz="1200" b="1" i="1" dirty="0" smtClean="0">
                <a:solidFill>
                  <a:schemeClr val="tx2">
                    <a:lumMod val="60000"/>
                    <a:lumOff val="40000"/>
                  </a:schemeClr>
                </a:solidFill>
                <a:latin typeface="Arial" pitchFamily="34" charset="0"/>
                <a:cs typeface="Arial" pitchFamily="34" charset="0"/>
              </a:rPr>
              <a:t>The Pennsylvania State University</a:t>
            </a:r>
          </a:p>
          <a:p>
            <a:r>
              <a:rPr lang="en-US" sz="1200" dirty="0" smtClean="0">
                <a:latin typeface="Arial" pitchFamily="34" charset="0"/>
                <a:cs typeface="Arial" pitchFamily="34" charset="0"/>
              </a:rPr>
              <a:t>Dr. Kevin </a:t>
            </a:r>
            <a:r>
              <a:rPr lang="en-US" sz="1200" dirty="0" err="1" smtClean="0">
                <a:latin typeface="Arial" pitchFamily="34" charset="0"/>
                <a:cs typeface="Arial" pitchFamily="34" charset="0"/>
              </a:rPr>
              <a:t>Parfitt</a:t>
            </a:r>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Professor Robert Holland</a:t>
            </a:r>
          </a:p>
          <a:p>
            <a:endParaRPr lang="en-US" sz="1200" dirty="0" smtClean="0">
              <a:latin typeface="Arial" pitchFamily="34" charset="0"/>
              <a:cs typeface="Arial" pitchFamily="34" charset="0"/>
            </a:endParaRPr>
          </a:p>
          <a:p>
            <a:r>
              <a:rPr lang="en-US" sz="1200" b="1" i="1" dirty="0" smtClean="0">
                <a:solidFill>
                  <a:schemeClr val="tx2">
                    <a:lumMod val="60000"/>
                    <a:lumOff val="40000"/>
                  </a:schemeClr>
                </a:solidFill>
                <a:latin typeface="Arial" pitchFamily="34" charset="0"/>
                <a:cs typeface="Arial" pitchFamily="34" charset="0"/>
              </a:rPr>
              <a:t>Colleagues</a:t>
            </a:r>
          </a:p>
          <a:p>
            <a:r>
              <a:rPr lang="en-US" sz="1200" dirty="0" smtClean="0">
                <a:latin typeface="Arial" pitchFamily="34" charset="0"/>
                <a:cs typeface="Arial" pitchFamily="34" charset="0"/>
              </a:rPr>
              <a:t>Daniel </a:t>
            </a:r>
            <a:r>
              <a:rPr lang="en-US" sz="1200" dirty="0" err="1" smtClean="0">
                <a:latin typeface="Arial" pitchFamily="34" charset="0"/>
                <a:cs typeface="Arial" pitchFamily="34" charset="0"/>
              </a:rPr>
              <a:t>Donecker</a:t>
            </a:r>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Ryan </a:t>
            </a:r>
            <a:r>
              <a:rPr lang="en-US" sz="1200" dirty="0" err="1" smtClean="0">
                <a:latin typeface="Arial" pitchFamily="34" charset="0"/>
                <a:cs typeface="Arial" pitchFamily="34" charset="0"/>
              </a:rPr>
              <a:t>Solnosky</a:t>
            </a:r>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Scott </a:t>
            </a:r>
            <a:r>
              <a:rPr lang="en-US" sz="1200" dirty="0" err="1" smtClean="0">
                <a:latin typeface="Arial" pitchFamily="34" charset="0"/>
                <a:cs typeface="Arial" pitchFamily="34" charset="0"/>
              </a:rPr>
              <a:t>Rabold</a:t>
            </a:r>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Alisa </a:t>
            </a:r>
            <a:r>
              <a:rPr lang="en-US" sz="1200" dirty="0" err="1" smtClean="0">
                <a:latin typeface="Arial" pitchFamily="34" charset="0"/>
                <a:cs typeface="Arial" pitchFamily="34" charset="0"/>
              </a:rPr>
              <a:t>Rabold</a:t>
            </a:r>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Mike Spear</a:t>
            </a:r>
          </a:p>
          <a:p>
            <a:r>
              <a:rPr lang="en-US" sz="1200" dirty="0" smtClean="0">
                <a:latin typeface="Arial" pitchFamily="34" charset="0"/>
                <a:cs typeface="Arial" pitchFamily="34" charset="0"/>
              </a:rPr>
              <a:t>Joseph </a:t>
            </a:r>
            <a:r>
              <a:rPr lang="en-US" sz="1200" dirty="0" err="1" smtClean="0">
                <a:latin typeface="Arial" pitchFamily="34" charset="0"/>
                <a:cs typeface="Arial" pitchFamily="34" charset="0"/>
              </a:rPr>
              <a:t>Podwatts</a:t>
            </a:r>
            <a:endParaRPr lang="en-US" sz="1200" dirty="0" smtClean="0">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a:p>
            <a:pPr marL="174625" indent="-174625" algn="just"/>
            <a:endParaRPr lang="en-US" sz="1200" dirty="0" smtClean="0">
              <a:latin typeface="Arial" pitchFamily="34" charset="0"/>
              <a:cs typeface="Arial" pitchFamily="34" charset="0"/>
            </a:endParaRPr>
          </a:p>
          <a:p>
            <a:pPr algn="just"/>
            <a:endParaRPr lang="en-US" sz="1200" b="1" dirty="0" smtClean="0">
              <a:solidFill>
                <a:srgbClr val="00B050"/>
              </a:solidFill>
              <a:latin typeface="Arial" pitchFamily="34" charset="0"/>
              <a:cs typeface="Arial" pitchFamily="34" charset="0"/>
            </a:endParaRPr>
          </a:p>
        </p:txBody>
      </p:sp>
      <p:grpSp>
        <p:nvGrpSpPr>
          <p:cNvPr id="21" name="Group 72"/>
          <p:cNvGrpSpPr/>
          <p:nvPr/>
        </p:nvGrpSpPr>
        <p:grpSpPr>
          <a:xfrm>
            <a:off x="125485" y="190500"/>
            <a:ext cx="8960602" cy="6555049"/>
            <a:chOff x="237671" y="268288"/>
            <a:chExt cx="9177792" cy="6627166"/>
          </a:xfrm>
        </p:grpSpPr>
        <p:grpSp>
          <p:nvGrpSpPr>
            <p:cNvPr id="22" name="Group 92"/>
            <p:cNvGrpSpPr>
              <a:grpSpLocks/>
            </p:cNvGrpSpPr>
            <p:nvPr/>
          </p:nvGrpSpPr>
          <p:grpSpPr bwMode="auto">
            <a:xfrm>
              <a:off x="5110163" y="395288"/>
              <a:ext cx="981075" cy="565150"/>
              <a:chOff x="3783921" y="107661"/>
              <a:chExt cx="981075" cy="565150"/>
            </a:xfrm>
          </p:grpSpPr>
          <p:grpSp>
            <p:nvGrpSpPr>
              <p:cNvPr id="65" name="Group 192"/>
              <p:cNvGrpSpPr>
                <a:grpSpLocks/>
              </p:cNvGrpSpPr>
              <p:nvPr/>
            </p:nvGrpSpPr>
            <p:grpSpPr bwMode="auto">
              <a:xfrm>
                <a:off x="3895165" y="227150"/>
                <a:ext cx="762000" cy="339866"/>
                <a:chOff x="-1211605" y="3738092"/>
                <a:chExt cx="990600" cy="381000"/>
              </a:xfrm>
            </p:grpSpPr>
            <p:sp>
              <p:nvSpPr>
                <p:cNvPr id="68"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69"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66" name="Oval 65"/>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7" name="Oval 66"/>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23" name="Group 129"/>
            <p:cNvGrpSpPr>
              <a:grpSpLocks/>
            </p:cNvGrpSpPr>
            <p:nvPr/>
          </p:nvGrpSpPr>
          <p:grpSpPr bwMode="auto">
            <a:xfrm>
              <a:off x="5905500" y="268288"/>
              <a:ext cx="3509963" cy="6563666"/>
              <a:chOff x="12107211" y="457658"/>
              <a:chExt cx="3509963" cy="6563666"/>
            </a:xfrm>
          </p:grpSpPr>
          <p:sp>
            <p:nvSpPr>
              <p:cNvPr id="54" name="Freeform 53"/>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 name="Cube 54"/>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Cube 55"/>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Cube 56"/>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 name="Oval 57"/>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 name="Oval 58"/>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0" name="Cube 59"/>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1" name="Group 30"/>
              <p:cNvGrpSpPr>
                <a:grpSpLocks/>
              </p:cNvGrpSpPr>
              <p:nvPr/>
            </p:nvGrpSpPr>
            <p:grpSpPr bwMode="auto">
              <a:xfrm>
                <a:off x="12259611" y="683083"/>
                <a:ext cx="3357563" cy="390881"/>
                <a:chOff x="3502961" y="562432"/>
                <a:chExt cx="3357563" cy="390881"/>
              </a:xfrm>
            </p:grpSpPr>
            <p:sp>
              <p:nvSpPr>
                <p:cNvPr id="63" name="Freeform 62"/>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64" name="Straight Connector 63"/>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2" name="Freeform 61"/>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4" name="Cube 23"/>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Cube 24"/>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Freeform 25"/>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 name="Cube 26"/>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Cube 27"/>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Cube 28"/>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Cube 29"/>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Cube 30"/>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2" name="Group 115"/>
            <p:cNvGrpSpPr>
              <a:grpSpLocks/>
            </p:cNvGrpSpPr>
            <p:nvPr/>
          </p:nvGrpSpPr>
          <p:grpSpPr bwMode="auto">
            <a:xfrm>
              <a:off x="1152133" y="493203"/>
              <a:ext cx="445311" cy="377825"/>
              <a:chOff x="-1893507" y="211926"/>
              <a:chExt cx="445311" cy="377825"/>
            </a:xfrm>
          </p:grpSpPr>
          <p:sp>
            <p:nvSpPr>
              <p:cNvPr id="46" name="Oval 45"/>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 name="Oval 46"/>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8" name="Oval 47"/>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9" name="Oval 48"/>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0" name="Oval 49"/>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1" name="Oval 50"/>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Oval 51"/>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Oval 52"/>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3" name="Cube 32"/>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Cube 33"/>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36" name="Group 116"/>
            <p:cNvGrpSpPr>
              <a:grpSpLocks/>
            </p:cNvGrpSpPr>
            <p:nvPr/>
          </p:nvGrpSpPr>
          <p:grpSpPr bwMode="auto">
            <a:xfrm>
              <a:off x="1790700" y="281277"/>
              <a:ext cx="3124200" cy="730150"/>
              <a:chOff x="-3107460" y="1653540"/>
              <a:chExt cx="3124200" cy="730150"/>
            </a:xfrm>
          </p:grpSpPr>
          <p:grpSp>
            <p:nvGrpSpPr>
              <p:cNvPr id="42" name="Group 58"/>
              <p:cNvGrpSpPr>
                <a:grpSpLocks/>
              </p:cNvGrpSpPr>
              <p:nvPr/>
            </p:nvGrpSpPr>
            <p:grpSpPr bwMode="auto">
              <a:xfrm>
                <a:off x="-3107460" y="1653540"/>
                <a:ext cx="3124200" cy="587375"/>
                <a:chOff x="5451708" y="475726"/>
                <a:chExt cx="4495800" cy="586880"/>
              </a:xfrm>
            </p:grpSpPr>
            <p:sp>
              <p:nvSpPr>
                <p:cNvPr id="44"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45" name="Straight Connector 44"/>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3"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37" name="Oval 36"/>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 name="Freeform 37"/>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9"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40" name="Straight Connector 39"/>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70" name="Rounded Rectangle 69"/>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1" name="Rectangle 70"/>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72" name="Group 71"/>
          <p:cNvGrpSpPr/>
          <p:nvPr/>
        </p:nvGrpSpPr>
        <p:grpSpPr>
          <a:xfrm>
            <a:off x="280982" y="2095500"/>
            <a:ext cx="1319218" cy="2628900"/>
            <a:chOff x="8648700" y="7200900"/>
            <a:chExt cx="1319218" cy="2628900"/>
          </a:xfrm>
        </p:grpSpPr>
        <p:sp>
          <p:nvSpPr>
            <p:cNvPr id="73" name="Round Diagonal Corner Rectangle 72"/>
            <p:cNvSpPr/>
            <p:nvPr/>
          </p:nvSpPr>
          <p:spPr bwMode="auto">
            <a:xfrm>
              <a:off x="8648700" y="9105900"/>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74" name="Round Diagonal Corner Rectangle 73"/>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75" name="Round Diagonal Corner Rectangle 74"/>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76" name="Round Diagonal Corner Rectangle 75"/>
            <p:cNvSpPr/>
            <p:nvPr/>
          </p:nvSpPr>
          <p:spPr bwMode="auto">
            <a:xfrm>
              <a:off x="8648700" y="7956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77" name="Round Diagonal Corner Rectangle 76"/>
            <p:cNvSpPr/>
            <p:nvPr/>
          </p:nvSpPr>
          <p:spPr bwMode="auto">
            <a:xfrm>
              <a:off x="8648700" y="8337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78" name="Round Diagonal Corner Rectangle 77"/>
            <p:cNvSpPr/>
            <p:nvPr/>
          </p:nvSpPr>
          <p:spPr bwMode="auto">
            <a:xfrm>
              <a:off x="8648700" y="8718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79" name="Round Diagonal Corner Rectangle 78"/>
            <p:cNvSpPr/>
            <p:nvPr/>
          </p:nvSpPr>
          <p:spPr bwMode="auto">
            <a:xfrm>
              <a:off x="8648700" y="9518904"/>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80" name="Frame 79"/>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Rounded Rectangle 80"/>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82" name="Group 85"/>
          <p:cNvGrpSpPr/>
          <p:nvPr/>
        </p:nvGrpSpPr>
        <p:grpSpPr>
          <a:xfrm>
            <a:off x="1438728" y="1406236"/>
            <a:ext cx="7629073" cy="4038600"/>
            <a:chOff x="1477285" y="1041943"/>
            <a:chExt cx="7133315" cy="4249324"/>
          </a:xfrm>
        </p:grpSpPr>
        <p:sp>
          <p:nvSpPr>
            <p:cNvPr id="83" name="Freeform 82"/>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4" name="Freeform 83"/>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85" name="TextBox 84"/>
          <p:cNvSpPr txBox="1"/>
          <p:nvPr/>
        </p:nvSpPr>
        <p:spPr>
          <a:xfrm>
            <a:off x="1752600" y="2095500"/>
            <a:ext cx="6210300" cy="2123658"/>
          </a:xfrm>
          <a:prstGeom prst="rect">
            <a:avLst/>
          </a:prstGeom>
          <a:noFill/>
        </p:spPr>
        <p:txBody>
          <a:bodyPr wrap="square" rtlCol="0">
            <a:spAutoFit/>
          </a:bodyPr>
          <a:lstStyle/>
          <a:p>
            <a:pPr marL="739775" lvl="1" indent="-282575">
              <a:buFont typeface="Arial" pitchFamily="34" charset="0"/>
              <a:buChar char="•"/>
            </a:pPr>
            <a:r>
              <a:rPr lang="en-US" sz="2200" b="1" dirty="0" smtClean="0">
                <a:solidFill>
                  <a:srgbClr val="00B050"/>
                </a:solidFill>
                <a:latin typeface="Arial" pitchFamily="34" charset="0"/>
                <a:cs typeface="Arial" pitchFamily="34" charset="0"/>
              </a:rPr>
              <a:t>Structural Systems Comparison	</a:t>
            </a:r>
          </a:p>
          <a:p>
            <a:pPr marL="739775" lvl="1" indent="-282575">
              <a:buFont typeface="Arial" pitchFamily="34" charset="0"/>
              <a:buChar char="•"/>
            </a:pPr>
            <a:r>
              <a:rPr lang="en-US" sz="2200" b="1" dirty="0" smtClean="0">
                <a:solidFill>
                  <a:srgbClr val="00B050"/>
                </a:solidFill>
                <a:latin typeface="Arial" pitchFamily="34" charset="0"/>
                <a:cs typeface="Arial" pitchFamily="34" charset="0"/>
              </a:rPr>
              <a:t>Façade Material Comparison	</a:t>
            </a:r>
          </a:p>
          <a:p>
            <a:pPr marL="739775" lvl="1" indent="-282575">
              <a:buFont typeface="Arial" pitchFamily="34" charset="0"/>
              <a:buChar char="•"/>
            </a:pPr>
            <a:r>
              <a:rPr lang="en-US" sz="2200" b="1" dirty="0" smtClean="0">
                <a:solidFill>
                  <a:srgbClr val="00B050"/>
                </a:solidFill>
                <a:latin typeface="Arial" pitchFamily="34" charset="0"/>
                <a:cs typeface="Arial" pitchFamily="34" charset="0"/>
              </a:rPr>
              <a:t>Green Roof Retrofit </a:t>
            </a:r>
            <a:r>
              <a:rPr lang="en-US" sz="2200" b="1" dirty="0" smtClean="0">
                <a:solidFill>
                  <a:srgbClr val="00B050"/>
                </a:solidFill>
                <a:latin typeface="Arial" pitchFamily="34" charset="0"/>
                <a:cs typeface="Arial" pitchFamily="34" charset="0"/>
              </a:rPr>
              <a:t>Comparison</a:t>
            </a:r>
          </a:p>
          <a:p>
            <a:pPr marL="739775" lvl="1" indent="-282575">
              <a:buFont typeface="Arial" pitchFamily="34" charset="0"/>
              <a:buChar char="•"/>
            </a:pPr>
            <a:r>
              <a:rPr lang="en-US" sz="2200" b="1" dirty="0" smtClean="0">
                <a:solidFill>
                  <a:srgbClr val="00B050"/>
                </a:solidFill>
                <a:latin typeface="Arial" pitchFamily="34" charset="0"/>
                <a:cs typeface="Arial" pitchFamily="34" charset="0"/>
              </a:rPr>
              <a:t>Final Words</a:t>
            </a:r>
          </a:p>
          <a:p>
            <a:pPr marL="739775" lvl="1" indent="-282575">
              <a:buFont typeface="Arial" pitchFamily="34" charset="0"/>
              <a:buChar char="•"/>
            </a:pPr>
            <a:r>
              <a:rPr lang="en-US" sz="2200" b="1" dirty="0" smtClean="0">
                <a:solidFill>
                  <a:srgbClr val="00B050"/>
                </a:solidFill>
                <a:latin typeface="Arial" pitchFamily="34" charset="0"/>
                <a:cs typeface="Arial" pitchFamily="34" charset="0"/>
              </a:rPr>
              <a:t>Acknowledgements</a:t>
            </a:r>
          </a:p>
          <a:p>
            <a:pPr marL="739775" lvl="1" indent="-282575">
              <a:buFont typeface="Arial" pitchFamily="34" charset="0"/>
              <a:buChar char="•"/>
            </a:pPr>
            <a:r>
              <a:rPr lang="en-US" sz="2200" b="1" dirty="0" smtClean="0">
                <a:solidFill>
                  <a:srgbClr val="00B050"/>
                </a:solidFill>
                <a:latin typeface="Arial" pitchFamily="34" charset="0"/>
                <a:cs typeface="Arial" pitchFamily="34" charset="0"/>
              </a:rPr>
              <a:t>Questions</a:t>
            </a:r>
            <a:r>
              <a:rPr lang="en-US" dirty="0" smtClean="0"/>
              <a:t>	</a:t>
            </a:r>
            <a:endParaRPr lang="en-US" sz="24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239250" y="88991"/>
            <a:ext cx="18145125" cy="6642009"/>
            <a:chOff x="9239250" y="88991"/>
            <a:chExt cx="18145125" cy="6642009"/>
          </a:xfrm>
        </p:grpSpPr>
        <p:pic>
          <p:nvPicPr>
            <p:cNvPr id="3"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4"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5" name="Group 64"/>
            <p:cNvGrpSpPr/>
            <p:nvPr/>
          </p:nvGrpSpPr>
          <p:grpSpPr>
            <a:xfrm>
              <a:off x="9372600" y="250723"/>
              <a:ext cx="6193536" cy="257686"/>
              <a:chOff x="822325" y="3078477"/>
              <a:chExt cx="6193536" cy="257686"/>
            </a:xfrm>
          </p:grpSpPr>
          <p:sp>
            <p:nvSpPr>
              <p:cNvPr id="8" name="Round Diagonal Corner Rectangle 7"/>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9" name="Round Diagonal Corner Rectangle 8"/>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10" name="Round Diagonal Corner Rectangle 9"/>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11" name="Round Diagonal Corner Rectangle 10"/>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II</a:t>
                </a:r>
                <a:endParaRPr lang="en-US" sz="850" b="1" dirty="0">
                  <a:solidFill>
                    <a:schemeClr val="bg1"/>
                  </a:solidFill>
                </a:endParaRPr>
              </a:p>
            </p:txBody>
          </p:sp>
          <p:sp>
            <p:nvSpPr>
              <p:cNvPr id="12" name="Round Diagonal Corner Rectangle 11"/>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CONCLUSION</a:t>
                </a:r>
                <a:endParaRPr lang="en-US" sz="850" b="1" dirty="0">
                  <a:solidFill>
                    <a:srgbClr val="FFFF00"/>
                  </a:solidFill>
                </a:endParaRPr>
              </a:p>
            </p:txBody>
          </p:sp>
          <p:sp>
            <p:nvSpPr>
              <p:cNvPr id="13" name="Round Diagonal Corner Rectangle 12"/>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STRUCTURAL DEPTH</a:t>
                </a:r>
                <a:endParaRPr lang="en-US" sz="850" b="1" dirty="0">
                  <a:solidFill>
                    <a:schemeClr val="bg1"/>
                  </a:solidFill>
                </a:endParaRPr>
              </a:p>
            </p:txBody>
          </p:sp>
          <p:sp>
            <p:nvSpPr>
              <p:cNvPr id="15" name="Round Diagonal Corner Rectangle 14"/>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6"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7"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sp>
        <p:nvSpPr>
          <p:cNvPr id="19" name="TextBox 18"/>
          <p:cNvSpPr txBox="1"/>
          <p:nvPr/>
        </p:nvSpPr>
        <p:spPr>
          <a:xfrm>
            <a:off x="9829800" y="1343085"/>
            <a:ext cx="7581900" cy="4370427"/>
          </a:xfrm>
          <a:prstGeom prst="rect">
            <a:avLst/>
          </a:prstGeom>
          <a:noFill/>
        </p:spPr>
        <p:txBody>
          <a:bodyPr wrap="square" rtlCol="0">
            <a:spAutoFit/>
          </a:bodyPr>
          <a:lstStyle/>
          <a:p>
            <a:pPr algn="just"/>
            <a:endParaRPr lang="en-US" sz="2000" b="1" dirty="0" smtClean="0">
              <a:solidFill>
                <a:srgbClr val="00B050"/>
              </a:solidFill>
              <a:latin typeface="Arial" pitchFamily="34" charset="0"/>
              <a:cs typeface="Arial" pitchFamily="34" charset="0"/>
            </a:endParaRPr>
          </a:p>
          <a:p>
            <a:pPr algn="just"/>
            <a:endParaRPr lang="en-US" sz="2000" b="1" dirty="0" smtClean="0">
              <a:solidFill>
                <a:srgbClr val="00B050"/>
              </a:solidFill>
              <a:latin typeface="Arial" pitchFamily="34" charset="0"/>
              <a:cs typeface="Arial" pitchFamily="34" charset="0"/>
            </a:endParaRPr>
          </a:p>
          <a:p>
            <a:pPr algn="ctr"/>
            <a:r>
              <a:rPr lang="en-US" sz="3000" b="1" dirty="0" smtClean="0">
                <a:solidFill>
                  <a:srgbClr val="00B050"/>
                </a:solidFill>
                <a:latin typeface="Arial" pitchFamily="34" charset="0"/>
                <a:cs typeface="Arial" pitchFamily="34" charset="0"/>
              </a:rPr>
              <a:t>Thank you…</a:t>
            </a:r>
          </a:p>
          <a:p>
            <a:pPr algn="ctr"/>
            <a:endParaRPr lang="en-US" sz="2000" b="1" dirty="0" smtClean="0">
              <a:solidFill>
                <a:srgbClr val="00B050"/>
              </a:solidFill>
              <a:latin typeface="Arial" pitchFamily="34" charset="0"/>
              <a:cs typeface="Arial" pitchFamily="34" charset="0"/>
            </a:endParaRPr>
          </a:p>
          <a:p>
            <a:pPr algn="ctr"/>
            <a:endParaRPr lang="en-US" sz="2000" b="1" dirty="0" smtClean="0">
              <a:solidFill>
                <a:srgbClr val="00B050"/>
              </a:solidFill>
              <a:latin typeface="Arial" pitchFamily="34" charset="0"/>
              <a:cs typeface="Arial" pitchFamily="34" charset="0"/>
            </a:endParaRPr>
          </a:p>
          <a:p>
            <a:pPr algn="ctr"/>
            <a:r>
              <a:rPr lang="en-US" sz="3000" b="1" dirty="0" smtClean="0">
                <a:solidFill>
                  <a:srgbClr val="00B050"/>
                </a:solidFill>
                <a:latin typeface="Arial" pitchFamily="34" charset="0"/>
                <a:cs typeface="Arial" pitchFamily="34" charset="0"/>
              </a:rPr>
              <a:t>Questions</a:t>
            </a:r>
            <a:r>
              <a:rPr lang="en-US" sz="3000" b="1" dirty="0" smtClean="0">
                <a:solidFill>
                  <a:srgbClr val="00B050"/>
                </a:solidFill>
                <a:latin typeface="Arial" pitchFamily="34" charset="0"/>
                <a:cs typeface="Arial" pitchFamily="34" charset="0"/>
              </a:rPr>
              <a:t>?</a:t>
            </a:r>
          </a:p>
          <a:p>
            <a:pPr algn="ctr"/>
            <a:endParaRPr lang="en-US" sz="3000" b="1" dirty="0" smtClean="0">
              <a:solidFill>
                <a:srgbClr val="00B050"/>
              </a:solidFill>
              <a:latin typeface="Arial" pitchFamily="34" charset="0"/>
              <a:cs typeface="Arial" pitchFamily="34" charset="0"/>
            </a:endParaRPr>
          </a:p>
          <a:p>
            <a:pPr algn="ctr"/>
            <a:endParaRPr lang="en-US" sz="3000" b="1" dirty="0" smtClean="0">
              <a:solidFill>
                <a:srgbClr val="00B050"/>
              </a:solidFill>
              <a:latin typeface="Arial" pitchFamily="34" charset="0"/>
              <a:cs typeface="Arial" pitchFamily="34" charset="0"/>
            </a:endParaRPr>
          </a:p>
          <a:p>
            <a:pPr algn="just"/>
            <a:endParaRPr lang="en-US" sz="2000" b="1" dirty="0" smtClean="0">
              <a:solidFill>
                <a:srgbClr val="00B050"/>
              </a:solidFill>
              <a:latin typeface="Arial" pitchFamily="34" charset="0"/>
              <a:cs typeface="Arial" pitchFamily="34" charset="0"/>
            </a:endParaRPr>
          </a:p>
          <a:p>
            <a:pPr algn="just"/>
            <a:endParaRPr lang="en-US" sz="2000" b="1" dirty="0" smtClean="0">
              <a:solidFill>
                <a:srgbClr val="00B050"/>
              </a:solidFill>
              <a:latin typeface="Arial" pitchFamily="34" charset="0"/>
              <a:cs typeface="Arial" pitchFamily="34" charset="0"/>
            </a:endParaRPr>
          </a:p>
          <a:p>
            <a:pPr marL="174625" indent="-174625" algn="just"/>
            <a:endParaRPr lang="en-US" dirty="0" smtClean="0">
              <a:latin typeface="Arial" pitchFamily="34" charset="0"/>
              <a:cs typeface="Arial" pitchFamily="34" charset="0"/>
            </a:endParaRPr>
          </a:p>
          <a:p>
            <a:pPr algn="just"/>
            <a:endParaRPr lang="en-US" sz="2000" b="1" dirty="0" smtClean="0">
              <a:solidFill>
                <a:srgbClr val="00B050"/>
              </a:solidFill>
              <a:latin typeface="Arial" pitchFamily="34" charset="0"/>
              <a:cs typeface="Arial" pitchFamily="34" charset="0"/>
            </a:endParaRPr>
          </a:p>
        </p:txBody>
      </p:sp>
      <p:grpSp>
        <p:nvGrpSpPr>
          <p:cNvPr id="20" name="Group 72"/>
          <p:cNvGrpSpPr/>
          <p:nvPr/>
        </p:nvGrpSpPr>
        <p:grpSpPr>
          <a:xfrm>
            <a:off x="125485" y="190500"/>
            <a:ext cx="8960602" cy="6555049"/>
            <a:chOff x="237671" y="268288"/>
            <a:chExt cx="9177792" cy="6627166"/>
          </a:xfrm>
        </p:grpSpPr>
        <p:grpSp>
          <p:nvGrpSpPr>
            <p:cNvPr id="21" name="Group 92"/>
            <p:cNvGrpSpPr>
              <a:grpSpLocks/>
            </p:cNvGrpSpPr>
            <p:nvPr/>
          </p:nvGrpSpPr>
          <p:grpSpPr bwMode="auto">
            <a:xfrm>
              <a:off x="5110163" y="395288"/>
              <a:ext cx="981075" cy="565150"/>
              <a:chOff x="3783921" y="107661"/>
              <a:chExt cx="981075" cy="565150"/>
            </a:xfrm>
          </p:grpSpPr>
          <p:grpSp>
            <p:nvGrpSpPr>
              <p:cNvPr id="64" name="Group 192"/>
              <p:cNvGrpSpPr>
                <a:grpSpLocks/>
              </p:cNvGrpSpPr>
              <p:nvPr/>
            </p:nvGrpSpPr>
            <p:grpSpPr bwMode="auto">
              <a:xfrm>
                <a:off x="3895165" y="227150"/>
                <a:ext cx="762000" cy="339866"/>
                <a:chOff x="-1211605" y="3738092"/>
                <a:chExt cx="990600" cy="381000"/>
              </a:xfrm>
            </p:grpSpPr>
            <p:sp>
              <p:nvSpPr>
                <p:cNvPr id="67"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68"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65" name="Oval 64"/>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6" name="Oval 65"/>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22" name="Group 129"/>
            <p:cNvGrpSpPr>
              <a:grpSpLocks/>
            </p:cNvGrpSpPr>
            <p:nvPr/>
          </p:nvGrpSpPr>
          <p:grpSpPr bwMode="auto">
            <a:xfrm>
              <a:off x="5905500" y="268288"/>
              <a:ext cx="3509963" cy="6563666"/>
              <a:chOff x="12107211" y="457658"/>
              <a:chExt cx="3509963" cy="6563666"/>
            </a:xfrm>
          </p:grpSpPr>
          <p:sp>
            <p:nvSpPr>
              <p:cNvPr id="53" name="Freeform 52"/>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 name="Cube 53"/>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 name="Cube 54"/>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 name="Cube 55"/>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7" name="Oval 56"/>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 name="Oval 57"/>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 name="Cube 58"/>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0" name="Group 30"/>
              <p:cNvGrpSpPr>
                <a:grpSpLocks/>
              </p:cNvGrpSpPr>
              <p:nvPr/>
            </p:nvGrpSpPr>
            <p:grpSpPr bwMode="auto">
              <a:xfrm>
                <a:off x="12259611" y="683083"/>
                <a:ext cx="3357563" cy="390881"/>
                <a:chOff x="3502961" y="562432"/>
                <a:chExt cx="3357563" cy="390881"/>
              </a:xfrm>
            </p:grpSpPr>
            <p:sp>
              <p:nvSpPr>
                <p:cNvPr id="62" name="Freeform 61"/>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63" name="Straight Connector 62"/>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61" name="Freeform 60"/>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3" name="Cube 22"/>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Cube 23"/>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Freeform 24"/>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 name="Cube 25"/>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Cube 26"/>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Cube 27"/>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Cube 28"/>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Cube 29"/>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1" name="Group 115"/>
            <p:cNvGrpSpPr>
              <a:grpSpLocks/>
            </p:cNvGrpSpPr>
            <p:nvPr/>
          </p:nvGrpSpPr>
          <p:grpSpPr bwMode="auto">
            <a:xfrm>
              <a:off x="1152133" y="493203"/>
              <a:ext cx="445311" cy="377825"/>
              <a:chOff x="-1893507" y="211926"/>
              <a:chExt cx="445311" cy="377825"/>
            </a:xfrm>
          </p:grpSpPr>
          <p:sp>
            <p:nvSpPr>
              <p:cNvPr id="45" name="Oval 44"/>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6" name="Oval 45"/>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7" name="Oval 46"/>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8" name="Oval 47"/>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9" name="Oval 48"/>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0" name="Oval 49"/>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Oval 50"/>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Oval 51"/>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2" name="Cube 31"/>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Cube 32"/>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35" name="Group 116"/>
            <p:cNvGrpSpPr>
              <a:grpSpLocks/>
            </p:cNvGrpSpPr>
            <p:nvPr/>
          </p:nvGrpSpPr>
          <p:grpSpPr bwMode="auto">
            <a:xfrm>
              <a:off x="1790700" y="281277"/>
              <a:ext cx="3124200" cy="730150"/>
              <a:chOff x="-3107460" y="1653540"/>
              <a:chExt cx="3124200" cy="730150"/>
            </a:xfrm>
          </p:grpSpPr>
          <p:grpSp>
            <p:nvGrpSpPr>
              <p:cNvPr id="41" name="Group 58"/>
              <p:cNvGrpSpPr>
                <a:grpSpLocks/>
              </p:cNvGrpSpPr>
              <p:nvPr/>
            </p:nvGrpSpPr>
            <p:grpSpPr bwMode="auto">
              <a:xfrm>
                <a:off x="-3107460" y="1653540"/>
                <a:ext cx="3124200" cy="587375"/>
                <a:chOff x="5451708" y="475726"/>
                <a:chExt cx="4495800" cy="586880"/>
              </a:xfrm>
            </p:grpSpPr>
            <p:sp>
              <p:nvSpPr>
                <p:cNvPr id="43"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44" name="Straight Connector 43"/>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2"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36" name="Oval 35"/>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 name="Freeform 36"/>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8"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39" name="Straight Connector 38"/>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69" name="Rounded Rectangle 68"/>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0" name="Rectangle 69"/>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71" name="Group 70"/>
          <p:cNvGrpSpPr/>
          <p:nvPr/>
        </p:nvGrpSpPr>
        <p:grpSpPr>
          <a:xfrm>
            <a:off x="280982" y="2095500"/>
            <a:ext cx="1319218" cy="2628900"/>
            <a:chOff x="8648700" y="7200900"/>
            <a:chExt cx="1319218" cy="2628900"/>
          </a:xfrm>
        </p:grpSpPr>
        <p:sp>
          <p:nvSpPr>
            <p:cNvPr id="72" name="Round Diagonal Corner Rectangle 71"/>
            <p:cNvSpPr/>
            <p:nvPr/>
          </p:nvSpPr>
          <p:spPr bwMode="auto">
            <a:xfrm>
              <a:off x="8648700" y="9105900"/>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73" name="Round Diagonal Corner Rectangle 72"/>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74" name="Round Diagonal Corner Rectangle 73"/>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75" name="Round Diagonal Corner Rectangle 74"/>
            <p:cNvSpPr/>
            <p:nvPr/>
          </p:nvSpPr>
          <p:spPr bwMode="auto">
            <a:xfrm>
              <a:off x="8648700" y="7956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76" name="Round Diagonal Corner Rectangle 75"/>
            <p:cNvSpPr/>
            <p:nvPr/>
          </p:nvSpPr>
          <p:spPr bwMode="auto">
            <a:xfrm>
              <a:off x="8648700" y="8337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77" name="Round Diagonal Corner Rectangle 76"/>
            <p:cNvSpPr/>
            <p:nvPr/>
          </p:nvSpPr>
          <p:spPr bwMode="auto">
            <a:xfrm>
              <a:off x="8648700" y="8718804"/>
              <a:ext cx="1319218" cy="310896"/>
            </a:xfrm>
            <a:prstGeom prst="round2DiagRect">
              <a:avLst/>
            </a:prstGeom>
            <a:solidFill>
              <a:schemeClr val="tx1"/>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78" name="Round Diagonal Corner Rectangle 77"/>
            <p:cNvSpPr/>
            <p:nvPr/>
          </p:nvSpPr>
          <p:spPr bwMode="auto">
            <a:xfrm>
              <a:off x="8648700" y="9518904"/>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79" name="Frame 78"/>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Rounded Rectangle 79"/>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81" name="Group 85"/>
          <p:cNvGrpSpPr/>
          <p:nvPr/>
        </p:nvGrpSpPr>
        <p:grpSpPr>
          <a:xfrm>
            <a:off x="1438728" y="1406236"/>
            <a:ext cx="7629073" cy="4038600"/>
            <a:chOff x="1477285" y="1041943"/>
            <a:chExt cx="7133315" cy="4249324"/>
          </a:xfrm>
        </p:grpSpPr>
        <p:sp>
          <p:nvSpPr>
            <p:cNvPr id="82" name="Freeform 81"/>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3" name="Freeform 82"/>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84" name="TextBox 83"/>
          <p:cNvSpPr txBox="1"/>
          <p:nvPr/>
        </p:nvSpPr>
        <p:spPr>
          <a:xfrm>
            <a:off x="1752600" y="2095500"/>
            <a:ext cx="6210300" cy="2123658"/>
          </a:xfrm>
          <a:prstGeom prst="rect">
            <a:avLst/>
          </a:prstGeom>
          <a:noFill/>
        </p:spPr>
        <p:txBody>
          <a:bodyPr wrap="square" rtlCol="0">
            <a:spAutoFit/>
          </a:bodyPr>
          <a:lstStyle/>
          <a:p>
            <a:pPr marL="739775" lvl="1" indent="-282575">
              <a:buFont typeface="Arial" pitchFamily="34" charset="0"/>
              <a:buChar char="•"/>
            </a:pPr>
            <a:r>
              <a:rPr lang="en-US" sz="2200" b="1" dirty="0" smtClean="0">
                <a:solidFill>
                  <a:srgbClr val="00B050"/>
                </a:solidFill>
                <a:latin typeface="Arial" pitchFamily="34" charset="0"/>
                <a:cs typeface="Arial" pitchFamily="34" charset="0"/>
              </a:rPr>
              <a:t>Structural Systems Comparison	</a:t>
            </a:r>
          </a:p>
          <a:p>
            <a:pPr marL="739775" lvl="1" indent="-282575">
              <a:buFont typeface="Arial" pitchFamily="34" charset="0"/>
              <a:buChar char="•"/>
            </a:pPr>
            <a:r>
              <a:rPr lang="en-US" sz="2200" b="1" dirty="0" smtClean="0">
                <a:solidFill>
                  <a:srgbClr val="00B050"/>
                </a:solidFill>
                <a:latin typeface="Arial" pitchFamily="34" charset="0"/>
                <a:cs typeface="Arial" pitchFamily="34" charset="0"/>
              </a:rPr>
              <a:t>Façade Material Comparison	</a:t>
            </a:r>
          </a:p>
          <a:p>
            <a:pPr marL="739775" lvl="1" indent="-282575">
              <a:buFont typeface="Arial" pitchFamily="34" charset="0"/>
              <a:buChar char="•"/>
            </a:pPr>
            <a:r>
              <a:rPr lang="en-US" sz="2200" b="1" dirty="0" smtClean="0">
                <a:solidFill>
                  <a:srgbClr val="00B050"/>
                </a:solidFill>
                <a:latin typeface="Arial" pitchFamily="34" charset="0"/>
                <a:cs typeface="Arial" pitchFamily="34" charset="0"/>
              </a:rPr>
              <a:t>Green Roof Retrofit </a:t>
            </a:r>
            <a:r>
              <a:rPr lang="en-US" sz="2200" b="1" dirty="0" smtClean="0">
                <a:solidFill>
                  <a:srgbClr val="00B050"/>
                </a:solidFill>
                <a:latin typeface="Arial" pitchFamily="34" charset="0"/>
                <a:cs typeface="Arial" pitchFamily="34" charset="0"/>
              </a:rPr>
              <a:t>Comparison</a:t>
            </a:r>
          </a:p>
          <a:p>
            <a:pPr marL="739775" lvl="1" indent="-282575">
              <a:buFont typeface="Arial" pitchFamily="34" charset="0"/>
              <a:buChar char="•"/>
            </a:pPr>
            <a:r>
              <a:rPr lang="en-US" sz="2200" b="1" dirty="0" smtClean="0">
                <a:solidFill>
                  <a:srgbClr val="00B050"/>
                </a:solidFill>
                <a:latin typeface="Arial" pitchFamily="34" charset="0"/>
                <a:cs typeface="Arial" pitchFamily="34" charset="0"/>
              </a:rPr>
              <a:t>Final Words</a:t>
            </a:r>
          </a:p>
          <a:p>
            <a:pPr marL="739775" lvl="1" indent="-282575">
              <a:buFont typeface="Arial" pitchFamily="34" charset="0"/>
              <a:buChar char="•"/>
            </a:pPr>
            <a:r>
              <a:rPr lang="en-US" sz="2200" b="1" dirty="0" smtClean="0">
                <a:solidFill>
                  <a:srgbClr val="00B050"/>
                </a:solidFill>
                <a:latin typeface="Arial" pitchFamily="34" charset="0"/>
                <a:cs typeface="Arial" pitchFamily="34" charset="0"/>
              </a:rPr>
              <a:t>Acknowledgements</a:t>
            </a:r>
          </a:p>
          <a:p>
            <a:pPr marL="739775" lvl="1" indent="-282575">
              <a:buFont typeface="Arial" pitchFamily="34" charset="0"/>
              <a:buChar char="•"/>
            </a:pPr>
            <a:r>
              <a:rPr lang="en-US" sz="2200" b="1" dirty="0" smtClean="0">
                <a:solidFill>
                  <a:srgbClr val="00B050"/>
                </a:solidFill>
                <a:latin typeface="Arial" pitchFamily="34" charset="0"/>
                <a:cs typeface="Arial" pitchFamily="34" charset="0"/>
              </a:rPr>
              <a:t>Questions</a:t>
            </a:r>
            <a:r>
              <a:rPr lang="en-US" dirty="0" smtClean="0"/>
              <a:t>	</a:t>
            </a:r>
            <a:endParaRPr lang="en-US"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9239250" y="88991"/>
            <a:ext cx="18145125" cy="6642009"/>
            <a:chOff x="9239250" y="88991"/>
            <a:chExt cx="18145125" cy="6642009"/>
          </a:xfrm>
        </p:grpSpPr>
        <p:pic>
          <p:nvPicPr>
            <p:cNvPr id="15"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16"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17" name="Group 64"/>
            <p:cNvGrpSpPr/>
            <p:nvPr/>
          </p:nvGrpSpPr>
          <p:grpSpPr>
            <a:xfrm>
              <a:off x="9372600" y="250723"/>
              <a:ext cx="6193536" cy="257686"/>
              <a:chOff x="822325" y="3078477"/>
              <a:chExt cx="6193536" cy="257686"/>
            </a:xfrm>
          </p:grpSpPr>
          <p:sp>
            <p:nvSpPr>
              <p:cNvPr id="20" name="Round Diagonal Corner Rectangle 19"/>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21" name="Round Diagonal Corner Rectangle 20"/>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THESIS STATEMENT</a:t>
                </a:r>
                <a:endParaRPr lang="en-US" sz="850" b="1" dirty="0">
                  <a:solidFill>
                    <a:srgbClr val="FFFF00"/>
                  </a:solidFill>
                </a:endParaRPr>
              </a:p>
            </p:txBody>
          </p:sp>
          <p:sp>
            <p:nvSpPr>
              <p:cNvPr id="22" name="Round Diagonal Corner Rectangle 21"/>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24" name="Round Diagonal Corner Rectangle 23"/>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II</a:t>
                </a:r>
                <a:endParaRPr lang="en-US" sz="850" b="1" dirty="0">
                  <a:solidFill>
                    <a:schemeClr val="bg1"/>
                  </a:solidFill>
                </a:endParaRPr>
              </a:p>
            </p:txBody>
          </p:sp>
          <p:sp>
            <p:nvSpPr>
              <p:cNvPr id="25" name="Round Diagonal Corner Rectangle 24"/>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26" name="Round Diagonal Corner Rectangle 25"/>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STRUCTURAL DEPTH</a:t>
                </a:r>
                <a:endParaRPr lang="en-US" sz="850" b="1" dirty="0">
                  <a:solidFill>
                    <a:schemeClr val="bg1"/>
                  </a:solidFill>
                </a:endParaRPr>
              </a:p>
            </p:txBody>
          </p:sp>
          <p:sp>
            <p:nvSpPr>
              <p:cNvPr id="28" name="Round Diagonal Corner Rectangle 27"/>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18"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19"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2" name="Group 49"/>
          <p:cNvGrpSpPr/>
          <p:nvPr/>
        </p:nvGrpSpPr>
        <p:grpSpPr>
          <a:xfrm>
            <a:off x="9753600" y="1600200"/>
            <a:ext cx="3634013" cy="197230"/>
            <a:chOff x="332581" y="3202781"/>
            <a:chExt cx="3291840" cy="182880"/>
          </a:xfrm>
        </p:grpSpPr>
        <p:cxnSp>
          <p:nvCxnSpPr>
            <p:cNvPr id="56" name="Straight Connector 55"/>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9753600" y="1295400"/>
            <a:ext cx="8001000" cy="2154436"/>
          </a:xfrm>
          <a:prstGeom prst="rect">
            <a:avLst/>
          </a:prstGeom>
        </p:spPr>
        <p:txBody>
          <a:bodyPr wrap="square">
            <a:spAutoFit/>
          </a:bodyPr>
          <a:lstStyle/>
          <a:p>
            <a:r>
              <a:rPr lang="en-US" sz="2000" b="1" dirty="0" smtClean="0">
                <a:solidFill>
                  <a:srgbClr val="00B050"/>
                </a:solidFill>
                <a:latin typeface="Arial" pitchFamily="34" charset="0"/>
                <a:cs typeface="Arial" pitchFamily="34" charset="0"/>
              </a:rPr>
              <a:t>Thesis Statement</a:t>
            </a:r>
          </a:p>
          <a:p>
            <a:endParaRPr lang="en-US" sz="2400" dirty="0" smtClean="0">
              <a:latin typeface="Arial" pitchFamily="34" charset="0"/>
              <a:cs typeface="Arial" pitchFamily="34" charset="0"/>
            </a:endParaRPr>
          </a:p>
          <a:p>
            <a:pPr algn="just"/>
            <a:r>
              <a:rPr lang="en-US" dirty="0" smtClean="0">
                <a:latin typeface="Arial" pitchFamily="34" charset="0"/>
                <a:cs typeface="Arial" pitchFamily="34" charset="0"/>
              </a:rPr>
              <a:t>The demand for CCRCs is increasing faster than the amount of CCRCs being established.  Thus, the Ingleside at King Farm CCRC design will </a:t>
            </a:r>
            <a:r>
              <a:rPr lang="en-US" dirty="0" smtClean="0">
                <a:solidFill>
                  <a:srgbClr val="0070C0"/>
                </a:solidFill>
                <a:latin typeface="Arial" pitchFamily="34" charset="0"/>
                <a:cs typeface="Arial" pitchFamily="34" charset="0"/>
              </a:rPr>
              <a:t>be used as a model for a new prototype design </a:t>
            </a:r>
            <a:r>
              <a:rPr lang="en-US" dirty="0" smtClean="0">
                <a:latin typeface="Arial" pitchFamily="34" charset="0"/>
                <a:cs typeface="Arial" pitchFamily="34" charset="0"/>
              </a:rPr>
              <a:t>on the west coast of the United States.</a:t>
            </a:r>
          </a:p>
          <a:p>
            <a:pPr algn="just"/>
            <a:endParaRPr lang="en-US" dirty="0" smtClean="0">
              <a:latin typeface="Arial" pitchFamily="34" charset="0"/>
              <a:cs typeface="Arial" pitchFamily="34" charset="0"/>
            </a:endParaRPr>
          </a:p>
        </p:txBody>
      </p:sp>
      <p:sp>
        <p:nvSpPr>
          <p:cNvPr id="13" name="Rectangle 12"/>
          <p:cNvSpPr/>
          <p:nvPr/>
        </p:nvSpPr>
        <p:spPr>
          <a:xfrm>
            <a:off x="9753600" y="3424178"/>
            <a:ext cx="7848600" cy="2308324"/>
          </a:xfrm>
          <a:prstGeom prst="rect">
            <a:avLst/>
          </a:prstGeom>
        </p:spPr>
        <p:txBody>
          <a:bodyPr wrap="square">
            <a:spAutoFit/>
          </a:bodyPr>
          <a:lstStyle/>
          <a:p>
            <a:pPr algn="just"/>
            <a:r>
              <a:rPr lang="en-US" dirty="0" smtClean="0">
                <a:latin typeface="Arial" pitchFamily="34" charset="0"/>
                <a:cs typeface="Arial" pitchFamily="34" charset="0"/>
              </a:rPr>
              <a:t>Other Goals</a:t>
            </a:r>
          </a:p>
          <a:p>
            <a:pPr algn="just"/>
            <a:endParaRPr lang="en-US" dirty="0" smtClean="0">
              <a:latin typeface="Arial" pitchFamily="34" charset="0"/>
              <a:cs typeface="Arial" pitchFamily="34" charset="0"/>
            </a:endParaRPr>
          </a:p>
          <a:p>
            <a:pPr algn="just"/>
            <a:r>
              <a:rPr lang="en-US" dirty="0" smtClean="0">
                <a:latin typeface="Arial" pitchFamily="34" charset="0"/>
                <a:cs typeface="Arial" pitchFamily="34" charset="0"/>
              </a:rPr>
              <a:t>Integrate my structural depth with my two breadth studies</a:t>
            </a:r>
          </a:p>
          <a:p>
            <a:pPr algn="just"/>
            <a:endParaRPr lang="en-US" dirty="0" smtClean="0">
              <a:latin typeface="Arial" pitchFamily="34" charset="0"/>
              <a:cs typeface="Arial" pitchFamily="34" charset="0"/>
            </a:endParaRPr>
          </a:p>
          <a:p>
            <a:pPr marL="800100" indent="-228600" algn="just">
              <a:buFont typeface="Arial" pitchFamily="34" charset="0"/>
              <a:buChar char="•"/>
            </a:pPr>
            <a:r>
              <a:rPr lang="en-US" dirty="0" smtClean="0">
                <a:latin typeface="Arial" pitchFamily="34" charset="0"/>
                <a:cs typeface="Arial" pitchFamily="34" charset="0"/>
              </a:rPr>
              <a:t>Utilizing emerging </a:t>
            </a:r>
            <a:r>
              <a:rPr lang="en-US" dirty="0" smtClean="0">
                <a:solidFill>
                  <a:srgbClr val="0070C0"/>
                </a:solidFill>
                <a:latin typeface="Arial" pitchFamily="34" charset="0"/>
                <a:cs typeface="Arial" pitchFamily="34" charset="0"/>
              </a:rPr>
              <a:t>design  principles such as green built</a:t>
            </a:r>
          </a:p>
          <a:p>
            <a:pPr marL="800100" indent="-228600" algn="just">
              <a:buFont typeface="Arial" pitchFamily="34" charset="0"/>
              <a:buChar char="•"/>
            </a:pPr>
            <a:endParaRPr lang="en-US" dirty="0" smtClean="0">
              <a:solidFill>
                <a:srgbClr val="0070C0"/>
              </a:solidFill>
              <a:latin typeface="Arial" pitchFamily="34" charset="0"/>
              <a:cs typeface="Arial" pitchFamily="34" charset="0"/>
            </a:endParaRPr>
          </a:p>
          <a:p>
            <a:pPr marL="800100" indent="-228600" algn="just">
              <a:buFont typeface="Arial" pitchFamily="34" charset="0"/>
              <a:buChar char="•"/>
            </a:pPr>
            <a:r>
              <a:rPr lang="en-US" dirty="0" smtClean="0">
                <a:latin typeface="Arial" pitchFamily="34" charset="0"/>
                <a:cs typeface="Arial" pitchFamily="34" charset="0"/>
              </a:rPr>
              <a:t>Design of an </a:t>
            </a:r>
            <a:r>
              <a:rPr lang="en-US" dirty="0" smtClean="0">
                <a:solidFill>
                  <a:srgbClr val="0070C0"/>
                </a:solidFill>
                <a:latin typeface="Arial" pitchFamily="34" charset="0"/>
                <a:cs typeface="Arial" pitchFamily="34" charset="0"/>
              </a:rPr>
              <a:t>alternative building envelope to adapt to the region’s climate</a:t>
            </a:r>
          </a:p>
        </p:txBody>
      </p:sp>
      <p:pic>
        <p:nvPicPr>
          <p:cNvPr id="29" name="Picture 3"/>
          <p:cNvPicPr>
            <a:picLocks noChangeAspect="1" noChangeArrowheads="1"/>
          </p:cNvPicPr>
          <p:nvPr/>
        </p:nvPicPr>
        <p:blipFill>
          <a:blip r:embed="rId6"/>
          <a:srcRect l="3750" t="24219" r="50938" b="9375"/>
          <a:stretch>
            <a:fillRect/>
          </a:stretch>
        </p:blipFill>
        <p:spPr bwMode="auto">
          <a:xfrm>
            <a:off x="19070782" y="1503218"/>
            <a:ext cx="7772400" cy="4556234"/>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30" name="Rectangular Callout 29"/>
          <p:cNvSpPr/>
          <p:nvPr/>
        </p:nvSpPr>
        <p:spPr>
          <a:xfrm>
            <a:off x="20574000" y="1676400"/>
            <a:ext cx="3124200" cy="838200"/>
          </a:xfrm>
          <a:prstGeom prst="wedgeRectCallout">
            <a:avLst>
              <a:gd name="adj1" fmla="val -27777"/>
              <a:gd name="adj2" fmla="val 1079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Reseda Neighborhood (Northridge Earthquake 1994)</a:t>
            </a:r>
            <a:endParaRPr lang="en-US" dirty="0"/>
          </a:p>
        </p:txBody>
      </p:sp>
      <p:sp>
        <p:nvSpPr>
          <p:cNvPr id="31" name="Rectangle 30"/>
          <p:cNvSpPr/>
          <p:nvPr/>
        </p:nvSpPr>
        <p:spPr>
          <a:xfrm>
            <a:off x="23685500" y="5105400"/>
            <a:ext cx="6858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4"/>
          <p:cNvPicPr>
            <a:picLocks noChangeAspect="1" noChangeArrowheads="1"/>
          </p:cNvPicPr>
          <p:nvPr/>
        </p:nvPicPr>
        <p:blipFill>
          <a:blip r:embed="rId7"/>
          <a:srcRect l="8125" t="24219" r="72813" b="23437"/>
          <a:stretch>
            <a:fillRect/>
          </a:stretch>
        </p:blipFill>
        <p:spPr bwMode="auto">
          <a:xfrm>
            <a:off x="23926800" y="1676400"/>
            <a:ext cx="2743200" cy="3013022"/>
          </a:xfrm>
          <a:prstGeom prst="rect">
            <a:avLst/>
          </a:prstGeom>
          <a:ln>
            <a:noFill/>
          </a:ln>
          <a:effectLst>
            <a:outerShdw blurRad="292100" dist="139700" dir="2700000" algn="tl" rotWithShape="0">
              <a:srgbClr val="333333">
                <a:alpha val="65000"/>
              </a:srgbClr>
            </a:outerShdw>
          </a:effectLst>
        </p:spPr>
      </p:pic>
      <p:sp>
        <p:nvSpPr>
          <p:cNvPr id="33" name="Rectangular Callout 32"/>
          <p:cNvSpPr/>
          <p:nvPr/>
        </p:nvSpPr>
        <p:spPr>
          <a:xfrm>
            <a:off x="25527000" y="3886200"/>
            <a:ext cx="533400" cy="152400"/>
          </a:xfrm>
          <a:prstGeom prst="wedgeRectCallout">
            <a:avLst>
              <a:gd name="adj1" fmla="val -65872"/>
              <a:gd name="adj2" fmla="val 191288"/>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a:t>
            </a:r>
            <a:endParaRPr lang="en-US" dirty="0"/>
          </a:p>
        </p:txBody>
      </p:sp>
      <p:sp>
        <p:nvSpPr>
          <p:cNvPr id="34" name="Rectangle 33"/>
          <p:cNvSpPr/>
          <p:nvPr/>
        </p:nvSpPr>
        <p:spPr>
          <a:xfrm>
            <a:off x="18745200" y="4495800"/>
            <a:ext cx="3048000" cy="1708160"/>
          </a:xfrm>
          <a:prstGeom prst="rect">
            <a:avLst/>
          </a:prstGeom>
          <a:solidFill>
            <a:schemeClr val="bg1">
              <a:lumMod val="95000"/>
            </a:schemeClr>
          </a:solidFill>
        </p:spPr>
        <p:txBody>
          <a:bodyPr wrap="square">
            <a:spAutoFit/>
          </a:bodyPr>
          <a:lstStyle/>
          <a:p>
            <a:r>
              <a:rPr lang="en-US" sz="1500" b="1" dirty="0" smtClean="0">
                <a:solidFill>
                  <a:srgbClr val="00B050"/>
                </a:solidFill>
                <a:latin typeface="Arial" pitchFamily="34" charset="0"/>
                <a:cs typeface="Arial" pitchFamily="34" charset="0"/>
              </a:rPr>
              <a:t>Relocation on the West Coast</a:t>
            </a:r>
          </a:p>
          <a:p>
            <a:pPr algn="just"/>
            <a:endParaRPr lang="en-US" sz="1500" dirty="0" smtClean="0">
              <a:latin typeface="Arial" pitchFamily="34" charset="0"/>
              <a:cs typeface="Arial" pitchFamily="34" charset="0"/>
            </a:endParaRPr>
          </a:p>
          <a:p>
            <a:pPr algn="just"/>
            <a:r>
              <a:rPr lang="en-US" sz="1500" b="1" dirty="0" smtClean="0">
                <a:latin typeface="Arial" pitchFamily="34" charset="0"/>
                <a:cs typeface="Arial" pitchFamily="34" charset="0"/>
              </a:rPr>
              <a:t>Los Angeles, California</a:t>
            </a:r>
          </a:p>
          <a:p>
            <a:pPr algn="just"/>
            <a:endParaRPr lang="en-US" sz="1500" b="1" dirty="0" smtClean="0">
              <a:latin typeface="Arial" pitchFamily="34" charset="0"/>
              <a:cs typeface="Arial" pitchFamily="34" charset="0"/>
            </a:endParaRPr>
          </a:p>
          <a:p>
            <a:pPr marL="465138" indent="-231775">
              <a:buFont typeface="Arial" pitchFamily="34" charset="0"/>
              <a:buChar char="•"/>
            </a:pPr>
            <a:r>
              <a:rPr lang="en-US" sz="1500" dirty="0" smtClean="0">
                <a:latin typeface="Arial" pitchFamily="34" charset="0"/>
                <a:cs typeface="Arial" pitchFamily="34" charset="0"/>
              </a:rPr>
              <a:t>Site conditions will affect breadth studies and structural depth</a:t>
            </a:r>
          </a:p>
        </p:txBody>
      </p:sp>
      <p:grpSp>
        <p:nvGrpSpPr>
          <p:cNvPr id="27" name="Group 72"/>
          <p:cNvGrpSpPr/>
          <p:nvPr/>
        </p:nvGrpSpPr>
        <p:grpSpPr>
          <a:xfrm>
            <a:off x="125485" y="190500"/>
            <a:ext cx="8960602" cy="6555049"/>
            <a:chOff x="237671" y="268288"/>
            <a:chExt cx="9177792" cy="6627166"/>
          </a:xfrm>
        </p:grpSpPr>
        <p:grpSp>
          <p:nvGrpSpPr>
            <p:cNvPr id="35" name="Group 92"/>
            <p:cNvGrpSpPr>
              <a:grpSpLocks/>
            </p:cNvGrpSpPr>
            <p:nvPr/>
          </p:nvGrpSpPr>
          <p:grpSpPr bwMode="auto">
            <a:xfrm>
              <a:off x="5110163" y="395288"/>
              <a:ext cx="981075" cy="565150"/>
              <a:chOff x="3783921" y="107661"/>
              <a:chExt cx="981075" cy="565150"/>
            </a:xfrm>
          </p:grpSpPr>
          <p:grpSp>
            <p:nvGrpSpPr>
              <p:cNvPr id="80" name="Group 192"/>
              <p:cNvGrpSpPr>
                <a:grpSpLocks/>
              </p:cNvGrpSpPr>
              <p:nvPr/>
            </p:nvGrpSpPr>
            <p:grpSpPr bwMode="auto">
              <a:xfrm>
                <a:off x="3895165" y="227150"/>
                <a:ext cx="762000" cy="339866"/>
                <a:chOff x="-1211605" y="3738092"/>
                <a:chExt cx="990600" cy="381000"/>
              </a:xfrm>
            </p:grpSpPr>
            <p:sp>
              <p:nvSpPr>
                <p:cNvPr id="83"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84"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81" name="Oval 80"/>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2" name="Oval 81"/>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36" name="Group 129"/>
            <p:cNvGrpSpPr>
              <a:grpSpLocks/>
            </p:cNvGrpSpPr>
            <p:nvPr/>
          </p:nvGrpSpPr>
          <p:grpSpPr bwMode="auto">
            <a:xfrm>
              <a:off x="5905500" y="268288"/>
              <a:ext cx="3509963" cy="6563666"/>
              <a:chOff x="12107211" y="457658"/>
              <a:chExt cx="3509963" cy="6563666"/>
            </a:xfrm>
          </p:grpSpPr>
          <p:sp>
            <p:nvSpPr>
              <p:cNvPr id="69" name="Freeform 68"/>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0" name="Cube 69"/>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Cube 70"/>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 name="Cube 71"/>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Oval 72"/>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4" name="Oval 73"/>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5" name="Cube 74"/>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76" name="Group 30"/>
              <p:cNvGrpSpPr>
                <a:grpSpLocks/>
              </p:cNvGrpSpPr>
              <p:nvPr/>
            </p:nvGrpSpPr>
            <p:grpSpPr bwMode="auto">
              <a:xfrm>
                <a:off x="12259611" y="683083"/>
                <a:ext cx="3357563" cy="390881"/>
                <a:chOff x="3502961" y="562432"/>
                <a:chExt cx="3357563" cy="390881"/>
              </a:xfrm>
            </p:grpSpPr>
            <p:sp>
              <p:nvSpPr>
                <p:cNvPr id="78" name="Freeform 77"/>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79" name="Straight Connector 78"/>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7" name="Freeform 76"/>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7" name="Cube 36"/>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Cube 37"/>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Freeform 38"/>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 name="Cube 39"/>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Cube 40"/>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Cube 41"/>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Cube 42"/>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Cube 43"/>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5" name="Group 115"/>
            <p:cNvGrpSpPr>
              <a:grpSpLocks/>
            </p:cNvGrpSpPr>
            <p:nvPr/>
          </p:nvGrpSpPr>
          <p:grpSpPr bwMode="auto">
            <a:xfrm>
              <a:off x="1152133" y="493203"/>
              <a:ext cx="445311" cy="377825"/>
              <a:chOff x="-1893507" y="211926"/>
              <a:chExt cx="445311" cy="377825"/>
            </a:xfrm>
          </p:grpSpPr>
          <p:sp>
            <p:nvSpPr>
              <p:cNvPr id="61" name="Oval 60"/>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2" name="Oval 61"/>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3" name="Oval 62"/>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4" name="Oval 63"/>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5" name="Oval 64"/>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6" name="Oval 65"/>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 name="Oval 66"/>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Oval 67"/>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6" name="Cube 45"/>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Cube 46"/>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49" name="Group 116"/>
            <p:cNvGrpSpPr>
              <a:grpSpLocks/>
            </p:cNvGrpSpPr>
            <p:nvPr/>
          </p:nvGrpSpPr>
          <p:grpSpPr bwMode="auto">
            <a:xfrm>
              <a:off x="1790700" y="281277"/>
              <a:ext cx="3124200" cy="730150"/>
              <a:chOff x="-3107460" y="1653540"/>
              <a:chExt cx="3124200" cy="730150"/>
            </a:xfrm>
          </p:grpSpPr>
          <p:grpSp>
            <p:nvGrpSpPr>
              <p:cNvPr id="55" name="Group 58"/>
              <p:cNvGrpSpPr>
                <a:grpSpLocks/>
              </p:cNvGrpSpPr>
              <p:nvPr/>
            </p:nvGrpSpPr>
            <p:grpSpPr bwMode="auto">
              <a:xfrm>
                <a:off x="-3107460" y="1653540"/>
                <a:ext cx="3124200" cy="587375"/>
                <a:chOff x="5451708" y="475726"/>
                <a:chExt cx="4495800" cy="586880"/>
              </a:xfrm>
            </p:grpSpPr>
            <p:sp>
              <p:nvSpPr>
                <p:cNvPr id="59"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60" name="Straight Connector 59"/>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8"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50" name="Oval 49"/>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1" name="Freeform 50"/>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2"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53" name="Straight Connector 52"/>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85" name="Rounded Rectangle 84"/>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6" name="Rectangle 85"/>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87" name="Group 86"/>
          <p:cNvGrpSpPr/>
          <p:nvPr/>
        </p:nvGrpSpPr>
        <p:grpSpPr>
          <a:xfrm>
            <a:off x="280982" y="2095500"/>
            <a:ext cx="1319218" cy="2628900"/>
            <a:chOff x="8648700" y="7200900"/>
            <a:chExt cx="1319218" cy="2628900"/>
          </a:xfrm>
        </p:grpSpPr>
        <p:sp>
          <p:nvSpPr>
            <p:cNvPr id="88" name="Round Diagonal Corner Rectangle 87"/>
            <p:cNvSpPr/>
            <p:nvPr/>
          </p:nvSpPr>
          <p:spPr bwMode="auto">
            <a:xfrm>
              <a:off x="8648700" y="9105900"/>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89" name="Round Diagonal Corner Rectangle 88"/>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90" name="Round Diagonal Corner Rectangle 89"/>
            <p:cNvSpPr/>
            <p:nvPr/>
          </p:nvSpPr>
          <p:spPr bwMode="auto">
            <a:xfrm>
              <a:off x="8648700" y="7575804"/>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91" name="Round Diagonal Corner Rectangle 90"/>
            <p:cNvSpPr/>
            <p:nvPr/>
          </p:nvSpPr>
          <p:spPr bwMode="auto">
            <a:xfrm>
              <a:off x="8648700" y="7956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92" name="Round Diagonal Corner Rectangle 91"/>
            <p:cNvSpPr/>
            <p:nvPr/>
          </p:nvSpPr>
          <p:spPr bwMode="auto">
            <a:xfrm>
              <a:off x="8648700" y="8337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93" name="Round Diagonal Corner Rectangle 92"/>
            <p:cNvSpPr/>
            <p:nvPr/>
          </p:nvSpPr>
          <p:spPr bwMode="auto">
            <a:xfrm>
              <a:off x="8648700" y="8718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94" name="Round Diagonal Corner Rectangle 93"/>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95" name="Frame 94"/>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Rounded Rectangle 95"/>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97" name="Group 85"/>
          <p:cNvGrpSpPr/>
          <p:nvPr/>
        </p:nvGrpSpPr>
        <p:grpSpPr>
          <a:xfrm>
            <a:off x="1438728" y="1406236"/>
            <a:ext cx="7629073" cy="4038600"/>
            <a:chOff x="1477285" y="1041943"/>
            <a:chExt cx="7133315" cy="4249324"/>
          </a:xfrm>
        </p:grpSpPr>
        <p:sp>
          <p:nvSpPr>
            <p:cNvPr id="98" name="Freeform 97"/>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9" name="Freeform 98"/>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00" name="TextBox 99"/>
          <p:cNvSpPr txBox="1"/>
          <p:nvPr/>
        </p:nvSpPr>
        <p:spPr>
          <a:xfrm>
            <a:off x="1866900" y="1905000"/>
            <a:ext cx="3695700" cy="2215991"/>
          </a:xfrm>
          <a:prstGeom prst="rect">
            <a:avLst/>
          </a:prstGeom>
          <a:noFill/>
        </p:spPr>
        <p:txBody>
          <a:bodyPr wrap="square" rtlCol="0">
            <a:spAutoFit/>
          </a:bodyPr>
          <a:lstStyle/>
          <a:p>
            <a:pPr marL="171450" indent="-171450">
              <a:buFont typeface="Arial" pitchFamily="34" charset="0"/>
              <a:buChar char="•"/>
            </a:pPr>
            <a:r>
              <a:rPr lang="en-US" sz="2400" b="1" dirty="0" smtClean="0">
                <a:solidFill>
                  <a:srgbClr val="00B050"/>
                </a:solidFill>
              </a:rPr>
              <a:t>Thesis Statement</a:t>
            </a:r>
          </a:p>
          <a:p>
            <a:pPr marL="171450" indent="-171450">
              <a:buFont typeface="Arial" pitchFamily="34" charset="0"/>
              <a:buChar char="•"/>
            </a:pPr>
            <a:r>
              <a:rPr lang="en-US" sz="2400" b="1" dirty="0" smtClean="0">
                <a:solidFill>
                  <a:srgbClr val="00B050"/>
                </a:solidFill>
              </a:rPr>
              <a:t>The 1994 Northridge Earthquake </a:t>
            </a:r>
          </a:p>
          <a:p>
            <a:pPr marL="171450" indent="-171450">
              <a:buFont typeface="Arial" pitchFamily="34" charset="0"/>
              <a:buChar char="•"/>
            </a:pPr>
            <a:endParaRPr lang="en-US" sz="2200" b="1" dirty="0" smtClean="0">
              <a:solidFill>
                <a:srgbClr val="00B050"/>
              </a:solidFill>
            </a:endParaRPr>
          </a:p>
          <a:p>
            <a:pPr marL="114300"/>
            <a:endParaRPr lang="en-US" sz="2200" b="1" dirty="0" smtClean="0">
              <a:solidFill>
                <a:srgbClr val="00B050"/>
              </a:solidFill>
              <a:latin typeface="Arial" pitchFamily="34" charset="0"/>
              <a:cs typeface="Arial" pitchFamily="34" charset="0"/>
            </a:endParaRPr>
          </a:p>
          <a:p>
            <a:pPr marL="114300"/>
            <a:endParaRPr lang="en-US" sz="2200" b="1" dirty="0" smtClean="0">
              <a:solidFill>
                <a:srgbClr val="00B05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9239250" y="88991"/>
            <a:ext cx="18145125" cy="6642009"/>
            <a:chOff x="9239250" y="88991"/>
            <a:chExt cx="18145125" cy="6642009"/>
          </a:xfrm>
        </p:grpSpPr>
        <p:pic>
          <p:nvPicPr>
            <p:cNvPr id="15"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16"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17" name="Group 64"/>
            <p:cNvGrpSpPr/>
            <p:nvPr/>
          </p:nvGrpSpPr>
          <p:grpSpPr>
            <a:xfrm>
              <a:off x="9372600" y="250723"/>
              <a:ext cx="6193536" cy="257686"/>
              <a:chOff x="822325" y="3078477"/>
              <a:chExt cx="6193536" cy="257686"/>
            </a:xfrm>
          </p:grpSpPr>
          <p:sp>
            <p:nvSpPr>
              <p:cNvPr id="20" name="Round Diagonal Corner Rectangle 19"/>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21" name="Round Diagonal Corner Rectangle 20"/>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THESIS STATEMENT</a:t>
                </a:r>
                <a:endParaRPr lang="en-US" sz="850" b="1" dirty="0">
                  <a:solidFill>
                    <a:srgbClr val="FFFF00"/>
                  </a:solidFill>
                </a:endParaRPr>
              </a:p>
            </p:txBody>
          </p:sp>
          <p:sp>
            <p:nvSpPr>
              <p:cNvPr id="22" name="Round Diagonal Corner Rectangle 21"/>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23" name="Round Diagonal Corner Rectangle 22"/>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II</a:t>
                </a:r>
                <a:endParaRPr lang="en-US" sz="850" b="1" dirty="0">
                  <a:solidFill>
                    <a:schemeClr val="bg1"/>
                  </a:solidFill>
                </a:endParaRPr>
              </a:p>
            </p:txBody>
          </p:sp>
          <p:sp>
            <p:nvSpPr>
              <p:cNvPr id="24" name="Round Diagonal Corner Rectangle 23"/>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25" name="Round Diagonal Corner Rectangle 24"/>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STRUCTURAL DEPTH</a:t>
                </a:r>
                <a:endParaRPr lang="en-US" sz="850" b="1" dirty="0">
                  <a:solidFill>
                    <a:schemeClr val="bg1"/>
                  </a:solidFill>
                </a:endParaRPr>
              </a:p>
            </p:txBody>
          </p:sp>
          <p:sp>
            <p:nvSpPr>
              <p:cNvPr id="27" name="Round Diagonal Corner Rectangle 26"/>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EXISTING CONDITION</a:t>
                </a:r>
                <a:endParaRPr lang="en-US" sz="850" b="1" dirty="0">
                  <a:solidFill>
                    <a:schemeClr val="bg1"/>
                  </a:solidFill>
                </a:endParaRPr>
              </a:p>
            </p:txBody>
          </p:sp>
        </p:grpSp>
        <p:pic>
          <p:nvPicPr>
            <p:cNvPr id="18"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19"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2" name="Group 49"/>
          <p:cNvGrpSpPr/>
          <p:nvPr/>
        </p:nvGrpSpPr>
        <p:grpSpPr>
          <a:xfrm>
            <a:off x="9867900" y="1712774"/>
            <a:ext cx="3634013" cy="197230"/>
            <a:chOff x="332581" y="3202781"/>
            <a:chExt cx="3291840" cy="182880"/>
          </a:xfrm>
        </p:grpSpPr>
        <p:cxnSp>
          <p:nvCxnSpPr>
            <p:cNvPr id="56" name="Straight Connector 55"/>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9906000" y="1407974"/>
            <a:ext cx="4038600" cy="2062103"/>
          </a:xfrm>
          <a:prstGeom prst="rect">
            <a:avLst/>
          </a:prstGeom>
        </p:spPr>
        <p:txBody>
          <a:bodyPr wrap="square">
            <a:spAutoFit/>
          </a:bodyPr>
          <a:lstStyle/>
          <a:p>
            <a:r>
              <a:rPr lang="en-US" sz="2000" b="1" dirty="0" smtClean="0">
                <a:solidFill>
                  <a:srgbClr val="00B050"/>
                </a:solidFill>
              </a:rPr>
              <a:t>The 1994 Northridge Earthquake </a:t>
            </a:r>
          </a:p>
          <a:p>
            <a:endParaRPr lang="en-US" b="1" dirty="0" smtClean="0">
              <a:solidFill>
                <a:srgbClr val="00B050"/>
              </a:solidFill>
            </a:endParaRPr>
          </a:p>
          <a:p>
            <a:endParaRPr lang="en-US" dirty="0" smtClean="0"/>
          </a:p>
          <a:p>
            <a:pPr marL="288925" indent="-288925">
              <a:buFont typeface="Arial" pitchFamily="34" charset="0"/>
              <a:buChar char="•"/>
            </a:pPr>
            <a:r>
              <a:rPr lang="en-US" dirty="0" smtClean="0"/>
              <a:t>Occurred on Jan. 17, 1994</a:t>
            </a:r>
          </a:p>
          <a:p>
            <a:pPr marL="288925" indent="-288925">
              <a:buFont typeface="Arial" pitchFamily="34" charset="0"/>
              <a:buChar char="•"/>
            </a:pPr>
            <a:r>
              <a:rPr lang="en-US" dirty="0" smtClean="0"/>
              <a:t>Lasting for about 20 seconds</a:t>
            </a:r>
            <a:endParaRPr lang="en-US" baseline="30000" dirty="0" smtClean="0"/>
          </a:p>
          <a:p>
            <a:pPr marL="288925" indent="-288925">
              <a:buFont typeface="Arial" pitchFamily="34" charset="0"/>
              <a:buChar char="•"/>
            </a:pPr>
            <a:r>
              <a:rPr lang="en-US" dirty="0" smtClean="0"/>
              <a:t>Moment magnitude of 6.7</a:t>
            </a:r>
          </a:p>
          <a:p>
            <a:pPr marL="288925" indent="-288925">
              <a:buFont typeface="Arial" pitchFamily="34" charset="0"/>
              <a:buChar char="•"/>
            </a:pPr>
            <a:r>
              <a:rPr lang="en-US" dirty="0" smtClean="0"/>
              <a:t>$20 billion in damage</a:t>
            </a:r>
          </a:p>
        </p:txBody>
      </p:sp>
      <p:pic>
        <p:nvPicPr>
          <p:cNvPr id="2052" name="Picture 4" descr="File:Blindthrust2.png">
            <a:hlinkClick r:id="rId6"/>
          </p:cNvPr>
          <p:cNvPicPr>
            <a:picLocks noChangeAspect="1" noChangeArrowheads="1"/>
          </p:cNvPicPr>
          <p:nvPr/>
        </p:nvPicPr>
        <p:blipFill>
          <a:blip r:embed="rId7"/>
          <a:srcRect/>
          <a:stretch>
            <a:fillRect/>
          </a:stretch>
        </p:blipFill>
        <p:spPr bwMode="auto">
          <a:xfrm>
            <a:off x="19431000" y="4038600"/>
            <a:ext cx="7086600" cy="2038350"/>
          </a:xfrm>
          <a:prstGeom prst="rect">
            <a:avLst/>
          </a:prstGeom>
          <a:noFill/>
        </p:spPr>
      </p:pic>
      <p:sp>
        <p:nvSpPr>
          <p:cNvPr id="10" name="Rectangle 9"/>
          <p:cNvSpPr/>
          <p:nvPr/>
        </p:nvSpPr>
        <p:spPr>
          <a:xfrm>
            <a:off x="19050000" y="1447800"/>
            <a:ext cx="7924800" cy="2585323"/>
          </a:xfrm>
          <a:prstGeom prst="rect">
            <a:avLst/>
          </a:prstGeom>
        </p:spPr>
        <p:txBody>
          <a:bodyPr wrap="square">
            <a:spAutoFit/>
          </a:bodyPr>
          <a:lstStyle/>
          <a:p>
            <a:r>
              <a:rPr lang="en-US" b="1" dirty="0" smtClean="0">
                <a:solidFill>
                  <a:srgbClr val="0070C0"/>
                </a:solidFill>
              </a:rPr>
              <a:t>Blind thrust faults: </a:t>
            </a:r>
            <a:r>
              <a:rPr lang="en-US" dirty="0" smtClean="0"/>
              <a:t>exist near tectonic plate margins, in the broad disturbance zone. They form when a section of the earth's crust is under high compressive stresses, due to plate margin collision, or the general geometry of how the plates are sliding past each other.</a:t>
            </a:r>
          </a:p>
          <a:p>
            <a:endParaRPr lang="en-US" dirty="0" smtClean="0"/>
          </a:p>
          <a:p>
            <a:r>
              <a:rPr lang="en-US" dirty="0" smtClean="0"/>
              <a:t>Although usually of magnitude 6 to 7 compared to the largest magnitude 9 earthquakes of recent times, it was </a:t>
            </a:r>
            <a:r>
              <a:rPr lang="en-US" dirty="0" smtClean="0">
                <a:solidFill>
                  <a:srgbClr val="0070C0"/>
                </a:solidFill>
              </a:rPr>
              <a:t>especially destructive because the seismic waves are highly directed</a:t>
            </a:r>
            <a:r>
              <a:rPr lang="en-US" dirty="0" smtClean="0"/>
              <a:t>, and the </a:t>
            </a:r>
            <a:r>
              <a:rPr lang="en-US" dirty="0" smtClean="0">
                <a:solidFill>
                  <a:srgbClr val="0070C0"/>
                </a:solidFill>
              </a:rPr>
              <a:t>soft basin soil of the valley </a:t>
            </a:r>
            <a:r>
              <a:rPr lang="en-US" dirty="0" smtClean="0"/>
              <a:t>can amplify the ground motions tenfold or more</a:t>
            </a:r>
            <a:endParaRPr lang="en-US" dirty="0"/>
          </a:p>
        </p:txBody>
      </p:sp>
      <p:pic>
        <p:nvPicPr>
          <p:cNvPr id="2054" name="Picture 6" descr="http://www.scarborough.k12.me.us/wis/teachers/dtewhey/webquest/nature/images/northridge%20apartment.gif"/>
          <p:cNvPicPr>
            <a:picLocks noChangeAspect="1" noChangeArrowheads="1"/>
          </p:cNvPicPr>
          <p:nvPr/>
        </p:nvPicPr>
        <p:blipFill>
          <a:blip r:embed="rId8"/>
          <a:srcRect b="19018"/>
          <a:stretch>
            <a:fillRect/>
          </a:stretch>
        </p:blipFill>
        <p:spPr bwMode="auto">
          <a:xfrm>
            <a:off x="9944100" y="4100286"/>
            <a:ext cx="3162300" cy="1661886"/>
          </a:xfrm>
          <a:prstGeom prst="rect">
            <a:avLst/>
          </a:prstGeom>
          <a:noFill/>
          <a:ln>
            <a:solidFill>
              <a:schemeClr val="tx1"/>
            </a:solidFill>
          </a:ln>
        </p:spPr>
      </p:pic>
      <p:pic>
        <p:nvPicPr>
          <p:cNvPr id="2058" name="Picture 10" descr="http://2.bp.blogspot.com/_pWPOP8jxCYc/R91RM7dnMqI/AAAAAAAAAOk/cN7GpIamADA/s400/frequent-earthquakes-in-japan_6439.jpg"/>
          <p:cNvPicPr>
            <a:picLocks noChangeAspect="1" noChangeArrowheads="1"/>
          </p:cNvPicPr>
          <p:nvPr/>
        </p:nvPicPr>
        <p:blipFill>
          <a:blip r:embed="rId9"/>
          <a:srcRect/>
          <a:stretch>
            <a:fillRect/>
          </a:stretch>
        </p:blipFill>
        <p:spPr bwMode="auto">
          <a:xfrm>
            <a:off x="13106400" y="2133600"/>
            <a:ext cx="4814870" cy="3657600"/>
          </a:xfrm>
          <a:prstGeom prst="rect">
            <a:avLst/>
          </a:prstGeom>
          <a:noFill/>
        </p:spPr>
      </p:pic>
      <p:grpSp>
        <p:nvGrpSpPr>
          <p:cNvPr id="26" name="Group 72"/>
          <p:cNvGrpSpPr/>
          <p:nvPr/>
        </p:nvGrpSpPr>
        <p:grpSpPr>
          <a:xfrm>
            <a:off x="125485" y="190500"/>
            <a:ext cx="8960602" cy="6555049"/>
            <a:chOff x="237671" y="268288"/>
            <a:chExt cx="9177792" cy="6627166"/>
          </a:xfrm>
        </p:grpSpPr>
        <p:grpSp>
          <p:nvGrpSpPr>
            <p:cNvPr id="28" name="Group 92"/>
            <p:cNvGrpSpPr>
              <a:grpSpLocks/>
            </p:cNvGrpSpPr>
            <p:nvPr/>
          </p:nvGrpSpPr>
          <p:grpSpPr bwMode="auto">
            <a:xfrm>
              <a:off x="5110163" y="395288"/>
              <a:ext cx="981075" cy="565150"/>
              <a:chOff x="3783921" y="107661"/>
              <a:chExt cx="981075" cy="565150"/>
            </a:xfrm>
          </p:grpSpPr>
          <p:grpSp>
            <p:nvGrpSpPr>
              <p:cNvPr id="73" name="Group 192"/>
              <p:cNvGrpSpPr>
                <a:grpSpLocks/>
              </p:cNvGrpSpPr>
              <p:nvPr/>
            </p:nvGrpSpPr>
            <p:grpSpPr bwMode="auto">
              <a:xfrm>
                <a:off x="3895165" y="227150"/>
                <a:ext cx="762000" cy="339866"/>
                <a:chOff x="-1211605" y="3738092"/>
                <a:chExt cx="990600" cy="381000"/>
              </a:xfrm>
            </p:grpSpPr>
            <p:sp>
              <p:nvSpPr>
                <p:cNvPr id="76"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77"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74" name="Oval 73"/>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5" name="Oval 74"/>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29" name="Group 129"/>
            <p:cNvGrpSpPr>
              <a:grpSpLocks/>
            </p:cNvGrpSpPr>
            <p:nvPr/>
          </p:nvGrpSpPr>
          <p:grpSpPr bwMode="auto">
            <a:xfrm>
              <a:off x="5905500" y="268288"/>
              <a:ext cx="3509963" cy="6563666"/>
              <a:chOff x="12107211" y="457658"/>
              <a:chExt cx="3509963" cy="6563666"/>
            </a:xfrm>
          </p:grpSpPr>
          <p:sp>
            <p:nvSpPr>
              <p:cNvPr id="62" name="Freeform 61"/>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3" name="Cube 62"/>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Cube 63"/>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Cube 64"/>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 name="Oval 65"/>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7" name="Oval 66"/>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8" name="Cube 67"/>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9" name="Group 30"/>
              <p:cNvGrpSpPr>
                <a:grpSpLocks/>
              </p:cNvGrpSpPr>
              <p:nvPr/>
            </p:nvGrpSpPr>
            <p:grpSpPr bwMode="auto">
              <a:xfrm>
                <a:off x="12259611" y="683083"/>
                <a:ext cx="3357563" cy="390881"/>
                <a:chOff x="3502961" y="562432"/>
                <a:chExt cx="3357563" cy="390881"/>
              </a:xfrm>
            </p:grpSpPr>
            <p:sp>
              <p:nvSpPr>
                <p:cNvPr id="71" name="Freeform 70"/>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72" name="Straight Connector 71"/>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0" name="Freeform 69"/>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0" name="Cube 29"/>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Cube 30"/>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Freeform 31"/>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 name="Cube 32"/>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Cube 33"/>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Cube 34"/>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Cube 35"/>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Cube 36"/>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8" name="Group 115"/>
            <p:cNvGrpSpPr>
              <a:grpSpLocks/>
            </p:cNvGrpSpPr>
            <p:nvPr/>
          </p:nvGrpSpPr>
          <p:grpSpPr bwMode="auto">
            <a:xfrm>
              <a:off x="1152133" y="493203"/>
              <a:ext cx="445311" cy="377825"/>
              <a:chOff x="-1893507" y="211926"/>
              <a:chExt cx="445311" cy="377825"/>
            </a:xfrm>
          </p:grpSpPr>
          <p:sp>
            <p:nvSpPr>
              <p:cNvPr id="52" name="Oval 51"/>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3" name="Oval 52"/>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4" name="Oval 53"/>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5" name="Oval 54"/>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8" name="Oval 57"/>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9" name="Oval 58"/>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Oval 59"/>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Oval 60"/>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9" name="Cube 38"/>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Cube 39"/>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42" name="Group 116"/>
            <p:cNvGrpSpPr>
              <a:grpSpLocks/>
            </p:cNvGrpSpPr>
            <p:nvPr/>
          </p:nvGrpSpPr>
          <p:grpSpPr bwMode="auto">
            <a:xfrm>
              <a:off x="1790700" y="281277"/>
              <a:ext cx="3124200" cy="730150"/>
              <a:chOff x="-3107460" y="1653540"/>
              <a:chExt cx="3124200" cy="730150"/>
            </a:xfrm>
          </p:grpSpPr>
          <p:grpSp>
            <p:nvGrpSpPr>
              <p:cNvPr id="48" name="Group 58"/>
              <p:cNvGrpSpPr>
                <a:grpSpLocks/>
              </p:cNvGrpSpPr>
              <p:nvPr/>
            </p:nvGrpSpPr>
            <p:grpSpPr bwMode="auto">
              <a:xfrm>
                <a:off x="-3107460" y="1653540"/>
                <a:ext cx="3124200" cy="587375"/>
                <a:chOff x="5451708" y="475726"/>
                <a:chExt cx="4495800" cy="586880"/>
              </a:xfrm>
            </p:grpSpPr>
            <p:sp>
              <p:nvSpPr>
                <p:cNvPr id="50"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51" name="Straight Connector 50"/>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9"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43" name="Oval 42"/>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4" name="Freeform 43"/>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5"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46" name="Straight Connector 45"/>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78" name="Rounded Rectangle 77"/>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9" name="Rectangle 78"/>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80" name="Group 79"/>
          <p:cNvGrpSpPr/>
          <p:nvPr/>
        </p:nvGrpSpPr>
        <p:grpSpPr>
          <a:xfrm>
            <a:off x="280982" y="2095500"/>
            <a:ext cx="1319218" cy="2628900"/>
            <a:chOff x="8648700" y="7200900"/>
            <a:chExt cx="1319218" cy="2628900"/>
          </a:xfrm>
        </p:grpSpPr>
        <p:sp>
          <p:nvSpPr>
            <p:cNvPr id="81" name="Round Diagonal Corner Rectangle 80"/>
            <p:cNvSpPr/>
            <p:nvPr/>
          </p:nvSpPr>
          <p:spPr bwMode="auto">
            <a:xfrm>
              <a:off x="8648700" y="9105900"/>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82" name="Round Diagonal Corner Rectangle 81"/>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83" name="Round Diagonal Corner Rectangle 82"/>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84" name="Round Diagonal Corner Rectangle 83"/>
            <p:cNvSpPr/>
            <p:nvPr/>
          </p:nvSpPr>
          <p:spPr bwMode="auto">
            <a:xfrm>
              <a:off x="8648700" y="7956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85" name="Round Diagonal Corner Rectangle 84"/>
            <p:cNvSpPr/>
            <p:nvPr/>
          </p:nvSpPr>
          <p:spPr bwMode="auto">
            <a:xfrm>
              <a:off x="8648700" y="8337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86" name="Round Diagonal Corner Rectangle 85"/>
            <p:cNvSpPr/>
            <p:nvPr/>
          </p:nvSpPr>
          <p:spPr bwMode="auto">
            <a:xfrm>
              <a:off x="8648700" y="8718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87" name="Round Diagonal Corner Rectangle 86"/>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88" name="Frame 87"/>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Rounded Rectangle 88"/>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90" name="Group 85"/>
          <p:cNvGrpSpPr/>
          <p:nvPr/>
        </p:nvGrpSpPr>
        <p:grpSpPr>
          <a:xfrm>
            <a:off x="1438728" y="1406236"/>
            <a:ext cx="7629073" cy="4038600"/>
            <a:chOff x="1477285" y="1041943"/>
            <a:chExt cx="7133315" cy="4249324"/>
          </a:xfrm>
        </p:grpSpPr>
        <p:sp>
          <p:nvSpPr>
            <p:cNvPr id="91" name="Freeform 90"/>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2" name="Freeform 91"/>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93" name="TextBox 92"/>
          <p:cNvSpPr txBox="1"/>
          <p:nvPr/>
        </p:nvSpPr>
        <p:spPr>
          <a:xfrm>
            <a:off x="1866900" y="1905000"/>
            <a:ext cx="3695700" cy="2215991"/>
          </a:xfrm>
          <a:prstGeom prst="rect">
            <a:avLst/>
          </a:prstGeom>
          <a:noFill/>
        </p:spPr>
        <p:txBody>
          <a:bodyPr wrap="square" rtlCol="0">
            <a:spAutoFit/>
          </a:bodyPr>
          <a:lstStyle/>
          <a:p>
            <a:pPr marL="171450" indent="-171450">
              <a:buFont typeface="Arial" pitchFamily="34" charset="0"/>
              <a:buChar char="•"/>
            </a:pPr>
            <a:r>
              <a:rPr lang="en-US" sz="2400" b="1" dirty="0" smtClean="0">
                <a:solidFill>
                  <a:srgbClr val="00B050"/>
                </a:solidFill>
              </a:rPr>
              <a:t>Thesis Statement</a:t>
            </a:r>
          </a:p>
          <a:p>
            <a:pPr marL="171450" indent="-171450">
              <a:buFont typeface="Arial" pitchFamily="34" charset="0"/>
              <a:buChar char="•"/>
            </a:pPr>
            <a:r>
              <a:rPr lang="en-US" sz="2400" b="1" dirty="0" smtClean="0">
                <a:solidFill>
                  <a:srgbClr val="00B050"/>
                </a:solidFill>
              </a:rPr>
              <a:t>The 1994 Northridge Earthquake </a:t>
            </a:r>
          </a:p>
          <a:p>
            <a:pPr marL="171450" indent="-171450">
              <a:buFont typeface="Arial" pitchFamily="34" charset="0"/>
              <a:buChar char="•"/>
            </a:pPr>
            <a:endParaRPr lang="en-US" sz="2200" b="1" dirty="0" smtClean="0">
              <a:solidFill>
                <a:srgbClr val="00B050"/>
              </a:solidFill>
            </a:endParaRPr>
          </a:p>
          <a:p>
            <a:pPr marL="114300"/>
            <a:endParaRPr lang="en-US" sz="2200" b="1" dirty="0" smtClean="0">
              <a:solidFill>
                <a:srgbClr val="00B050"/>
              </a:solidFill>
              <a:latin typeface="Arial" pitchFamily="34" charset="0"/>
              <a:cs typeface="Arial" pitchFamily="34" charset="0"/>
            </a:endParaRPr>
          </a:p>
          <a:p>
            <a:pPr marL="114300"/>
            <a:endParaRPr lang="en-US" sz="2200" b="1" dirty="0" smtClean="0">
              <a:solidFill>
                <a:srgbClr val="00B05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9239250" y="88991"/>
            <a:ext cx="18145125" cy="6642009"/>
            <a:chOff x="9239250" y="88991"/>
            <a:chExt cx="18145125" cy="6642009"/>
          </a:xfrm>
        </p:grpSpPr>
        <p:pic>
          <p:nvPicPr>
            <p:cNvPr id="41"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42"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43" name="Group 64"/>
            <p:cNvGrpSpPr/>
            <p:nvPr/>
          </p:nvGrpSpPr>
          <p:grpSpPr>
            <a:xfrm>
              <a:off x="9372600" y="250723"/>
              <a:ext cx="6193536" cy="257686"/>
              <a:chOff x="822325" y="3078477"/>
              <a:chExt cx="6193536" cy="257686"/>
            </a:xfrm>
          </p:grpSpPr>
          <p:sp>
            <p:nvSpPr>
              <p:cNvPr id="46" name="Round Diagonal Corner Rectangle 45"/>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47" name="Round Diagonal Corner Rectangle 46"/>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48" name="Round Diagonal Corner Rectangle 47"/>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49" name="Round Diagonal Corner Rectangle 48"/>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II</a:t>
                </a:r>
                <a:endParaRPr lang="en-US" sz="850" b="1" dirty="0">
                  <a:solidFill>
                    <a:schemeClr val="bg1"/>
                  </a:solidFill>
                </a:endParaRPr>
              </a:p>
            </p:txBody>
          </p:sp>
          <p:sp>
            <p:nvSpPr>
              <p:cNvPr id="51" name="Round Diagonal Corner Rectangle 50"/>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53" name="Round Diagonal Corner Rectangle 52"/>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STRUCTURAL DEPTH</a:t>
                </a:r>
                <a:endParaRPr lang="en-US" sz="850" b="1" dirty="0">
                  <a:solidFill>
                    <a:schemeClr val="bg1"/>
                  </a:solidFill>
                </a:endParaRPr>
              </a:p>
            </p:txBody>
          </p:sp>
          <p:sp>
            <p:nvSpPr>
              <p:cNvPr id="55" name="Round Diagonal Corner Rectangle 54"/>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EXISTING CONDITION</a:t>
                </a:r>
                <a:endParaRPr lang="en-US" sz="850" b="1" dirty="0">
                  <a:solidFill>
                    <a:srgbClr val="FFFF00"/>
                  </a:solidFill>
                </a:endParaRPr>
              </a:p>
            </p:txBody>
          </p:sp>
        </p:grpSp>
        <p:pic>
          <p:nvPicPr>
            <p:cNvPr id="44"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45"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2" name="Group 49"/>
          <p:cNvGrpSpPr/>
          <p:nvPr/>
        </p:nvGrpSpPr>
        <p:grpSpPr>
          <a:xfrm>
            <a:off x="9753600" y="1600200"/>
            <a:ext cx="3634013" cy="197230"/>
            <a:chOff x="332581" y="3202781"/>
            <a:chExt cx="3291840" cy="182880"/>
          </a:xfrm>
        </p:grpSpPr>
        <p:cxnSp>
          <p:nvCxnSpPr>
            <p:cNvPr id="56" name="Straight Connector 55"/>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9829800" y="1348800"/>
            <a:ext cx="7924800" cy="4124206"/>
          </a:xfrm>
          <a:prstGeom prst="rect">
            <a:avLst/>
          </a:prstGeom>
          <a:noFill/>
        </p:spPr>
        <p:txBody>
          <a:bodyPr wrap="square" rtlCol="0">
            <a:spAutoFit/>
          </a:bodyPr>
          <a:lstStyle/>
          <a:p>
            <a:pPr algn="just"/>
            <a:r>
              <a:rPr lang="en-US" sz="2000" b="1" dirty="0" smtClean="0">
                <a:solidFill>
                  <a:srgbClr val="00B050"/>
                </a:solidFill>
                <a:latin typeface="Arial" pitchFamily="34" charset="0"/>
                <a:cs typeface="Arial" pitchFamily="34" charset="0"/>
              </a:rPr>
              <a:t>Expansion Joints</a:t>
            </a:r>
          </a:p>
          <a:p>
            <a:pPr algn="just"/>
            <a:endParaRPr lang="en-US" b="1" i="1" dirty="0" smtClean="0">
              <a:solidFill>
                <a:schemeClr val="tx2">
                  <a:lumMod val="60000"/>
                  <a:lumOff val="40000"/>
                </a:schemeClr>
              </a:solidFill>
              <a:latin typeface="Arial" pitchFamily="34" charset="0"/>
              <a:cs typeface="Arial" pitchFamily="34" charset="0"/>
            </a:endParaRPr>
          </a:p>
          <a:p>
            <a:pPr algn="just"/>
            <a:r>
              <a:rPr lang="en-US" dirty="0" smtClean="0">
                <a:latin typeface="Arial" pitchFamily="34" charset="0"/>
                <a:cs typeface="Arial" pitchFamily="34" charset="0"/>
              </a:rPr>
              <a:t>There are three true 2-inch expansion joints built into the building. </a:t>
            </a:r>
          </a:p>
          <a:p>
            <a:pPr algn="just"/>
            <a:endParaRPr lang="en-US" dirty="0" smtClean="0">
              <a:latin typeface="Arial" pitchFamily="34" charset="0"/>
              <a:cs typeface="Arial" pitchFamily="34" charset="0"/>
            </a:endParaRPr>
          </a:p>
          <a:p>
            <a:pPr algn="just"/>
            <a:r>
              <a:rPr lang="en-US" dirty="0" smtClean="0">
                <a:solidFill>
                  <a:srgbClr val="0070C0"/>
                </a:solidFill>
                <a:latin typeface="Arial" pitchFamily="34" charset="0"/>
                <a:cs typeface="Arial" pitchFamily="34" charset="0"/>
              </a:rPr>
              <a:t>To reduce pre-stress losses in the tendons due to the shortening</a:t>
            </a:r>
            <a:r>
              <a:rPr lang="en-US" dirty="0" smtClean="0">
                <a:latin typeface="Arial" pitchFamily="34" charset="0"/>
                <a:cs typeface="Arial" pitchFamily="34" charset="0"/>
              </a:rPr>
              <a:t> of the concrete slab caused by shrinkage or cooling, which will induce cracks around restraining boundaries (such as walls and beams)..  </a:t>
            </a:r>
          </a:p>
          <a:p>
            <a:pPr algn="just"/>
            <a:endParaRPr lang="en-US" dirty="0" smtClean="0">
              <a:latin typeface="Arial" pitchFamily="34" charset="0"/>
              <a:cs typeface="Arial" pitchFamily="34" charset="0"/>
            </a:endParaRPr>
          </a:p>
          <a:p>
            <a:pPr algn="just"/>
            <a:r>
              <a:rPr lang="en-US" dirty="0" smtClean="0">
                <a:latin typeface="Arial" pitchFamily="34" charset="0"/>
                <a:cs typeface="Arial" pitchFamily="34" charset="0"/>
              </a:rPr>
              <a:t>Another reason is for </a:t>
            </a:r>
            <a:r>
              <a:rPr lang="en-US" dirty="0" smtClean="0">
                <a:solidFill>
                  <a:srgbClr val="0070C0"/>
                </a:solidFill>
                <a:latin typeface="Arial" pitchFamily="34" charset="0"/>
                <a:cs typeface="Arial" pitchFamily="34" charset="0"/>
              </a:rPr>
              <a:t>better constructability </a:t>
            </a:r>
            <a:r>
              <a:rPr lang="en-US" dirty="0" smtClean="0">
                <a:latin typeface="Arial" pitchFamily="34" charset="0"/>
                <a:cs typeface="Arial" pitchFamily="34" charset="0"/>
              </a:rPr>
              <a:t>and the utilization time for faster construction.  </a:t>
            </a:r>
          </a:p>
          <a:p>
            <a:pPr algn="just"/>
            <a:endParaRPr lang="en-US" dirty="0" smtClean="0">
              <a:latin typeface="Arial" pitchFamily="34" charset="0"/>
              <a:cs typeface="Arial" pitchFamily="34" charset="0"/>
            </a:endParaRPr>
          </a:p>
          <a:p>
            <a:pPr algn="just"/>
            <a:r>
              <a:rPr lang="en-US" dirty="0" smtClean="0">
                <a:latin typeface="Arial" pitchFamily="34" charset="0"/>
                <a:cs typeface="Arial" pitchFamily="34" charset="0"/>
              </a:rPr>
              <a:t>Where there exist a 2” true expansion joint in the building, there is a row of </a:t>
            </a:r>
            <a:r>
              <a:rPr lang="en-US" dirty="0" smtClean="0">
                <a:solidFill>
                  <a:srgbClr val="0070C0"/>
                </a:solidFill>
                <a:latin typeface="Arial" pitchFamily="34" charset="0"/>
                <a:cs typeface="Arial" pitchFamily="34" charset="0"/>
              </a:rPr>
              <a:t>double 12” x 30” columns </a:t>
            </a:r>
            <a:r>
              <a:rPr lang="en-US" dirty="0" smtClean="0">
                <a:latin typeface="Arial" pitchFamily="34" charset="0"/>
                <a:cs typeface="Arial" pitchFamily="34" charset="0"/>
              </a:rPr>
              <a:t>as oppose to the typical 24” x 30” columns on each side of the joint.</a:t>
            </a:r>
            <a:endParaRPr lang="en-US" sz="1000" b="1" dirty="0" smtClean="0">
              <a:latin typeface="Arial" pitchFamily="34" charset="0"/>
              <a:cs typeface="Arial" pitchFamily="34" charset="0"/>
            </a:endParaRPr>
          </a:p>
          <a:p>
            <a:endParaRPr lang="en-US" sz="1000" b="1" dirty="0" smtClean="0">
              <a:latin typeface="Arial" pitchFamily="34" charset="0"/>
              <a:cs typeface="Arial" pitchFamily="34" charset="0"/>
            </a:endParaRPr>
          </a:p>
        </p:txBody>
      </p:sp>
      <p:grpSp>
        <p:nvGrpSpPr>
          <p:cNvPr id="8" name="Group 7"/>
          <p:cNvGrpSpPr/>
          <p:nvPr/>
        </p:nvGrpSpPr>
        <p:grpSpPr>
          <a:xfrm>
            <a:off x="19126200" y="1295400"/>
            <a:ext cx="3657600" cy="2743200"/>
            <a:chOff x="2362200" y="2926080"/>
            <a:chExt cx="3429000" cy="2331720"/>
          </a:xfrm>
        </p:grpSpPr>
        <p:pic>
          <p:nvPicPr>
            <p:cNvPr id="9" name="Picture 3" descr="\\aep.coeaccess.psu.edu\profiles$\dpt5001\Desktop\Picture1.jpg"/>
            <p:cNvPicPr>
              <a:picLocks noChangeAspect="1" noChangeArrowheads="1"/>
            </p:cNvPicPr>
            <p:nvPr/>
          </p:nvPicPr>
          <p:blipFill>
            <a:blip r:embed="rId6" cstate="print"/>
            <a:srcRect l="3045" r="4526"/>
            <a:stretch>
              <a:fillRect/>
            </a:stretch>
          </p:blipFill>
          <p:spPr bwMode="auto">
            <a:xfrm>
              <a:off x="2366963" y="3200400"/>
              <a:ext cx="3424237" cy="2057400"/>
            </a:xfrm>
            <a:prstGeom prst="rect">
              <a:avLst/>
            </a:prstGeom>
            <a:noFill/>
            <a:ln>
              <a:solidFill>
                <a:schemeClr val="bg1">
                  <a:lumMod val="50000"/>
                </a:schemeClr>
              </a:solidFill>
            </a:ln>
          </p:spPr>
        </p:pic>
        <p:sp>
          <p:nvSpPr>
            <p:cNvPr id="10" name="TextBox 9"/>
            <p:cNvSpPr txBox="1"/>
            <p:nvPr/>
          </p:nvSpPr>
          <p:spPr>
            <a:xfrm>
              <a:off x="2362200" y="2926080"/>
              <a:ext cx="3429000" cy="223585"/>
            </a:xfrm>
            <a:prstGeom prst="rect">
              <a:avLst/>
            </a:prstGeom>
            <a:solidFill>
              <a:schemeClr val="tx1"/>
            </a:solidFill>
          </p:spPr>
          <p:txBody>
            <a:bodyPr wrap="square" rtlCol="0">
              <a:spAutoFit/>
            </a:bodyPr>
            <a:lstStyle/>
            <a:p>
              <a:r>
                <a:rPr lang="en-US" sz="1500" b="1" dirty="0" smtClean="0">
                  <a:solidFill>
                    <a:schemeClr val="bg1"/>
                  </a:solidFill>
                  <a:latin typeface="Arial" pitchFamily="34" charset="0"/>
                  <a:cs typeface="Arial" pitchFamily="34" charset="0"/>
                </a:rPr>
                <a:t>Building Sections Created by Expansion Joints</a:t>
              </a:r>
              <a:endParaRPr lang="en-US" sz="1500" b="1" dirty="0">
                <a:solidFill>
                  <a:schemeClr val="bg1"/>
                </a:solidFill>
                <a:latin typeface="Arial" pitchFamily="34" charset="0"/>
                <a:cs typeface="Arial" pitchFamily="34" charset="0"/>
              </a:endParaRPr>
            </a:p>
          </p:txBody>
        </p:sp>
      </p:grpSp>
      <p:grpSp>
        <p:nvGrpSpPr>
          <p:cNvPr id="19" name="Group 18"/>
          <p:cNvGrpSpPr/>
          <p:nvPr/>
        </p:nvGrpSpPr>
        <p:grpSpPr>
          <a:xfrm>
            <a:off x="20269200" y="3733800"/>
            <a:ext cx="4876800" cy="2286000"/>
            <a:chOff x="2362200" y="6629400"/>
            <a:chExt cx="4876800" cy="2286000"/>
          </a:xfrm>
        </p:grpSpPr>
        <p:pic>
          <p:nvPicPr>
            <p:cNvPr id="20" name="Picture 7" descr="E:\Thesis (mines) 2008-2009\- Progress Photos (From Joey's CDs)\101707\101707 (26).JPG"/>
            <p:cNvPicPr>
              <a:picLocks noChangeAspect="1" noChangeArrowheads="1"/>
            </p:cNvPicPr>
            <p:nvPr/>
          </p:nvPicPr>
          <p:blipFill>
            <a:blip r:embed="rId7" cstate="print"/>
            <a:srcRect l="11888" t="31642" r="1489" b="14219"/>
            <a:stretch>
              <a:fillRect/>
            </a:stretch>
          </p:blipFill>
          <p:spPr bwMode="auto">
            <a:xfrm>
              <a:off x="2362200" y="6629400"/>
              <a:ext cx="4876800" cy="2286000"/>
            </a:xfrm>
            <a:prstGeom prst="rect">
              <a:avLst/>
            </a:prstGeom>
            <a:ln>
              <a:noFill/>
            </a:ln>
            <a:effectLst>
              <a:outerShdw blurRad="292100" dist="139700" dir="2700000" algn="tl" rotWithShape="0">
                <a:srgbClr val="333333">
                  <a:alpha val="65000"/>
                </a:srgbClr>
              </a:outerShdw>
            </a:effectLst>
          </p:spPr>
        </p:pic>
        <p:grpSp>
          <p:nvGrpSpPr>
            <p:cNvPr id="21" name="Group 71"/>
            <p:cNvGrpSpPr/>
            <p:nvPr/>
          </p:nvGrpSpPr>
          <p:grpSpPr>
            <a:xfrm>
              <a:off x="3261360" y="6781800"/>
              <a:ext cx="2621280" cy="1954530"/>
              <a:chOff x="3261360" y="6781800"/>
              <a:chExt cx="2621280" cy="1954530"/>
            </a:xfrm>
          </p:grpSpPr>
          <p:cxnSp>
            <p:nvCxnSpPr>
              <p:cNvPr id="26" name="Straight Arrow Connector 25"/>
              <p:cNvCxnSpPr>
                <a:stCxn id="30" idx="0"/>
              </p:cNvCxnSpPr>
              <p:nvPr/>
            </p:nvCxnSpPr>
            <p:spPr>
              <a:xfrm rot="16200000" flipV="1">
                <a:off x="3813115" y="7388286"/>
                <a:ext cx="1219200" cy="6228"/>
              </a:xfrm>
              <a:prstGeom prst="straightConnector1">
                <a:avLst/>
              </a:prstGeom>
              <a:ln w="127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876800" y="8077200"/>
                <a:ext cx="1005840" cy="1588"/>
              </a:xfrm>
              <a:prstGeom prst="straightConnector1">
                <a:avLst/>
              </a:prstGeom>
              <a:ln w="127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6200000" flipH="1">
                <a:off x="4155021" y="8452701"/>
                <a:ext cx="548640" cy="18618"/>
              </a:xfrm>
              <a:prstGeom prst="straightConnector1">
                <a:avLst/>
              </a:prstGeom>
              <a:ln w="127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3261360" y="8096250"/>
                <a:ext cx="731520" cy="1588"/>
              </a:xfrm>
              <a:prstGeom prst="straightConnector1">
                <a:avLst/>
              </a:prstGeom>
              <a:ln w="127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962400" y="8001000"/>
                <a:ext cx="926857" cy="200055"/>
              </a:xfrm>
              <a:prstGeom prst="rect">
                <a:avLst/>
              </a:prstGeom>
              <a:solidFill>
                <a:schemeClr val="bg1"/>
              </a:solidFill>
              <a:ln w="12700">
                <a:solidFill>
                  <a:schemeClr val="tx2">
                    <a:lumMod val="60000"/>
                    <a:lumOff val="40000"/>
                  </a:schemeClr>
                </a:solidFill>
              </a:ln>
            </p:spPr>
            <p:txBody>
              <a:bodyPr wrap="none" rtlCol="0">
                <a:spAutoFit/>
              </a:bodyPr>
              <a:lstStyle/>
              <a:p>
                <a:pPr algn="ctr"/>
                <a:r>
                  <a:rPr lang="en-US" sz="700" b="1" dirty="0" smtClean="0">
                    <a:solidFill>
                      <a:srgbClr val="FF0000"/>
                    </a:solidFill>
                    <a:latin typeface="Arial" pitchFamily="34" charset="0"/>
                    <a:cs typeface="Arial" pitchFamily="34" charset="0"/>
                  </a:rPr>
                  <a:t>Expansion Joints</a:t>
                </a:r>
                <a:endParaRPr lang="en-US" sz="700" b="1" dirty="0">
                  <a:solidFill>
                    <a:srgbClr val="FF0000"/>
                  </a:solidFill>
                  <a:latin typeface="Arial" pitchFamily="34" charset="0"/>
                  <a:cs typeface="Arial" pitchFamily="34" charset="0"/>
                </a:endParaRPr>
              </a:p>
            </p:txBody>
          </p:sp>
        </p:grpSp>
        <p:grpSp>
          <p:nvGrpSpPr>
            <p:cNvPr id="22" name="Group 72"/>
            <p:cNvGrpSpPr/>
            <p:nvPr/>
          </p:nvGrpSpPr>
          <p:grpSpPr>
            <a:xfrm>
              <a:off x="5029200" y="7236023"/>
              <a:ext cx="952500" cy="307777"/>
              <a:chOff x="5029200" y="7236023"/>
              <a:chExt cx="952500" cy="307777"/>
            </a:xfrm>
          </p:grpSpPr>
          <p:cxnSp>
            <p:nvCxnSpPr>
              <p:cNvPr id="23" name="Straight Arrow Connector 22"/>
              <p:cNvCxnSpPr/>
              <p:nvPr/>
            </p:nvCxnSpPr>
            <p:spPr>
              <a:xfrm flipV="1">
                <a:off x="5537200" y="7236023"/>
                <a:ext cx="381000" cy="152400"/>
              </a:xfrm>
              <a:prstGeom prst="straightConnector1">
                <a:avLst/>
              </a:prstGeom>
              <a:ln w="127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524500" y="7388423"/>
                <a:ext cx="457200" cy="1588"/>
              </a:xfrm>
              <a:prstGeom prst="straightConnector1">
                <a:avLst/>
              </a:prstGeom>
              <a:ln w="127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029200" y="7236023"/>
                <a:ext cx="599844" cy="307777"/>
              </a:xfrm>
              <a:prstGeom prst="rect">
                <a:avLst/>
              </a:prstGeom>
              <a:solidFill>
                <a:schemeClr val="bg1"/>
              </a:solidFill>
              <a:ln w="12700">
                <a:solidFill>
                  <a:schemeClr val="tx2">
                    <a:lumMod val="60000"/>
                    <a:lumOff val="40000"/>
                  </a:schemeClr>
                </a:solidFill>
              </a:ln>
            </p:spPr>
            <p:txBody>
              <a:bodyPr wrap="none" rtlCol="0">
                <a:spAutoFit/>
              </a:bodyPr>
              <a:lstStyle/>
              <a:p>
                <a:pPr algn="ctr"/>
                <a:r>
                  <a:rPr lang="en-US" sz="700" b="1" dirty="0" smtClean="0">
                    <a:solidFill>
                      <a:srgbClr val="00B050"/>
                    </a:solidFill>
                    <a:latin typeface="Arial" pitchFamily="34" charset="0"/>
                    <a:cs typeface="Arial" pitchFamily="34" charset="0"/>
                  </a:rPr>
                  <a:t>12” x 30” </a:t>
                </a:r>
              </a:p>
              <a:p>
                <a:pPr algn="ctr"/>
                <a:r>
                  <a:rPr lang="en-US" sz="700" b="1" dirty="0" smtClean="0">
                    <a:solidFill>
                      <a:srgbClr val="00B050"/>
                    </a:solidFill>
                    <a:latin typeface="Arial" pitchFamily="34" charset="0"/>
                    <a:cs typeface="Arial" pitchFamily="34" charset="0"/>
                  </a:rPr>
                  <a:t>Columns</a:t>
                </a:r>
                <a:endParaRPr lang="en-US" sz="700" b="1" dirty="0">
                  <a:solidFill>
                    <a:srgbClr val="00B050"/>
                  </a:solidFill>
                  <a:latin typeface="Arial" pitchFamily="34" charset="0"/>
                  <a:cs typeface="Arial" pitchFamily="34" charset="0"/>
                </a:endParaRPr>
              </a:p>
            </p:txBody>
          </p:sp>
        </p:grpSp>
      </p:grpSp>
      <p:grpSp>
        <p:nvGrpSpPr>
          <p:cNvPr id="37" name="Group 36"/>
          <p:cNvGrpSpPr/>
          <p:nvPr/>
        </p:nvGrpSpPr>
        <p:grpSpPr>
          <a:xfrm>
            <a:off x="23317202" y="1295400"/>
            <a:ext cx="3505197" cy="2590800"/>
            <a:chOff x="493167" y="990600"/>
            <a:chExt cx="1850719" cy="1295400"/>
          </a:xfrm>
        </p:grpSpPr>
        <p:sp>
          <p:nvSpPr>
            <p:cNvPr id="38" name="TextBox 37"/>
            <p:cNvSpPr txBox="1"/>
            <p:nvPr/>
          </p:nvSpPr>
          <p:spPr>
            <a:xfrm>
              <a:off x="493167" y="990600"/>
              <a:ext cx="1850719" cy="161583"/>
            </a:xfrm>
            <a:prstGeom prst="rect">
              <a:avLst/>
            </a:prstGeom>
            <a:solidFill>
              <a:schemeClr val="tx1"/>
            </a:solidFill>
          </p:spPr>
          <p:txBody>
            <a:bodyPr wrap="square" rtlCol="0">
              <a:spAutoFit/>
            </a:bodyPr>
            <a:lstStyle/>
            <a:p>
              <a:r>
                <a:rPr lang="en-US" sz="1500" b="1" dirty="0" smtClean="0">
                  <a:solidFill>
                    <a:schemeClr val="bg1"/>
                  </a:solidFill>
                  <a:latin typeface="Arial" pitchFamily="34" charset="0"/>
                  <a:cs typeface="Arial" pitchFamily="34" charset="0"/>
                </a:rPr>
                <a:t>Typ. Floor Exp. Joint Detail</a:t>
              </a:r>
              <a:endParaRPr lang="en-US" sz="1500" b="1" dirty="0">
                <a:solidFill>
                  <a:schemeClr val="bg1"/>
                </a:solidFill>
                <a:latin typeface="Arial" pitchFamily="34" charset="0"/>
                <a:cs typeface="Arial" pitchFamily="34" charset="0"/>
              </a:endParaRPr>
            </a:p>
          </p:txBody>
        </p:sp>
        <p:pic>
          <p:nvPicPr>
            <p:cNvPr id="39" name="Picture 8"/>
            <p:cNvPicPr>
              <a:picLocks noChangeAspect="1" noChangeArrowheads="1"/>
            </p:cNvPicPr>
            <p:nvPr/>
          </p:nvPicPr>
          <p:blipFill>
            <a:blip r:embed="rId8" cstate="print">
              <a:grayscl/>
            </a:blip>
            <a:srcRect l="17500" t="43750" r="61563" b="24219"/>
            <a:stretch>
              <a:fillRect/>
            </a:stretch>
          </p:blipFill>
          <p:spPr bwMode="auto">
            <a:xfrm>
              <a:off x="533399" y="1190625"/>
              <a:ext cx="1790003" cy="1095375"/>
            </a:xfrm>
            <a:prstGeom prst="rect">
              <a:avLst/>
            </a:prstGeom>
            <a:noFill/>
            <a:ln w="3175">
              <a:solidFill>
                <a:schemeClr val="bg1">
                  <a:lumMod val="50000"/>
                </a:schemeClr>
              </a:solidFill>
              <a:miter lim="800000"/>
              <a:headEnd/>
              <a:tailEnd/>
            </a:ln>
            <a:effectLst/>
          </p:spPr>
        </p:pic>
      </p:grpSp>
      <p:grpSp>
        <p:nvGrpSpPr>
          <p:cNvPr id="50" name="Group 72"/>
          <p:cNvGrpSpPr/>
          <p:nvPr/>
        </p:nvGrpSpPr>
        <p:grpSpPr>
          <a:xfrm>
            <a:off x="125485" y="190500"/>
            <a:ext cx="8960602" cy="6555049"/>
            <a:chOff x="237671" y="268288"/>
            <a:chExt cx="9177792" cy="6627166"/>
          </a:xfrm>
        </p:grpSpPr>
        <p:grpSp>
          <p:nvGrpSpPr>
            <p:cNvPr id="52" name="Group 92"/>
            <p:cNvGrpSpPr>
              <a:grpSpLocks/>
            </p:cNvGrpSpPr>
            <p:nvPr/>
          </p:nvGrpSpPr>
          <p:grpSpPr bwMode="auto">
            <a:xfrm>
              <a:off x="5110163" y="395288"/>
              <a:ext cx="981075" cy="565150"/>
              <a:chOff x="3783921" y="107661"/>
              <a:chExt cx="981075" cy="565150"/>
            </a:xfrm>
          </p:grpSpPr>
          <p:grpSp>
            <p:nvGrpSpPr>
              <p:cNvPr id="99" name="Group 192"/>
              <p:cNvGrpSpPr>
                <a:grpSpLocks/>
              </p:cNvGrpSpPr>
              <p:nvPr/>
            </p:nvGrpSpPr>
            <p:grpSpPr bwMode="auto">
              <a:xfrm>
                <a:off x="3895165" y="227150"/>
                <a:ext cx="762000" cy="339866"/>
                <a:chOff x="-1211605" y="3738092"/>
                <a:chExt cx="990600" cy="381000"/>
              </a:xfrm>
            </p:grpSpPr>
            <p:sp>
              <p:nvSpPr>
                <p:cNvPr id="102"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103"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100" name="Oval 99"/>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1" name="Oval 100"/>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54" name="Group 129"/>
            <p:cNvGrpSpPr>
              <a:grpSpLocks/>
            </p:cNvGrpSpPr>
            <p:nvPr/>
          </p:nvGrpSpPr>
          <p:grpSpPr bwMode="auto">
            <a:xfrm>
              <a:off x="5905500" y="268288"/>
              <a:ext cx="3509963" cy="6563666"/>
              <a:chOff x="12107211" y="457658"/>
              <a:chExt cx="3509963" cy="6563666"/>
            </a:xfrm>
          </p:grpSpPr>
          <p:sp>
            <p:nvSpPr>
              <p:cNvPr id="88" name="Freeform 87"/>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9" name="Cube 88"/>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0" name="Cube 89"/>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 name="Cube 90"/>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 name="Oval 91"/>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3" name="Oval 92"/>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4" name="Cube 93"/>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95" name="Group 30"/>
              <p:cNvGrpSpPr>
                <a:grpSpLocks/>
              </p:cNvGrpSpPr>
              <p:nvPr/>
            </p:nvGrpSpPr>
            <p:grpSpPr bwMode="auto">
              <a:xfrm>
                <a:off x="12259611" y="683083"/>
                <a:ext cx="3357563" cy="390881"/>
                <a:chOff x="3502961" y="562432"/>
                <a:chExt cx="3357563" cy="390881"/>
              </a:xfrm>
            </p:grpSpPr>
            <p:sp>
              <p:nvSpPr>
                <p:cNvPr id="97" name="Freeform 96"/>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98" name="Straight Connector 97"/>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96" name="Freeform 95"/>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58" name="Cube 57"/>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Cube 58"/>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Freeform 59"/>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1" name="Cube 60"/>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Cube 61"/>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 name="Cube 62"/>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4" name="Cube 63"/>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5" name="Cube 64"/>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66" name="Group 115"/>
            <p:cNvGrpSpPr>
              <a:grpSpLocks/>
            </p:cNvGrpSpPr>
            <p:nvPr/>
          </p:nvGrpSpPr>
          <p:grpSpPr bwMode="auto">
            <a:xfrm>
              <a:off x="1152133" y="493203"/>
              <a:ext cx="445311" cy="377825"/>
              <a:chOff x="-1893507" y="211926"/>
              <a:chExt cx="445311" cy="377825"/>
            </a:xfrm>
          </p:grpSpPr>
          <p:sp>
            <p:nvSpPr>
              <p:cNvPr id="80" name="Oval 79"/>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1" name="Oval 80"/>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2" name="Oval 81"/>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3" name="Oval 82"/>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4" name="Oval 83"/>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5" name="Oval 84"/>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 name="Oval 85"/>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7" name="Oval 86"/>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67" name="Cube 66"/>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Cube 67"/>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70" name="Group 116"/>
            <p:cNvGrpSpPr>
              <a:grpSpLocks/>
            </p:cNvGrpSpPr>
            <p:nvPr/>
          </p:nvGrpSpPr>
          <p:grpSpPr bwMode="auto">
            <a:xfrm>
              <a:off x="1790700" y="281277"/>
              <a:ext cx="3124200" cy="730150"/>
              <a:chOff x="-3107460" y="1653540"/>
              <a:chExt cx="3124200" cy="730150"/>
            </a:xfrm>
          </p:grpSpPr>
          <p:grpSp>
            <p:nvGrpSpPr>
              <p:cNvPr id="76" name="Group 58"/>
              <p:cNvGrpSpPr>
                <a:grpSpLocks/>
              </p:cNvGrpSpPr>
              <p:nvPr/>
            </p:nvGrpSpPr>
            <p:grpSpPr bwMode="auto">
              <a:xfrm>
                <a:off x="-3107460" y="1653540"/>
                <a:ext cx="3124200" cy="587375"/>
                <a:chOff x="5451708" y="475726"/>
                <a:chExt cx="4495800" cy="586880"/>
              </a:xfrm>
            </p:grpSpPr>
            <p:sp>
              <p:nvSpPr>
                <p:cNvPr id="78"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79" name="Straight Connector 78"/>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77"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71" name="Oval 70"/>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2" name="Freeform 71"/>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3"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74" name="Straight Connector 73"/>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75"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104" name="Rounded Rectangle 103"/>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5" name="Rectangle 104"/>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106" name="Group 105"/>
          <p:cNvGrpSpPr/>
          <p:nvPr/>
        </p:nvGrpSpPr>
        <p:grpSpPr>
          <a:xfrm>
            <a:off x="280982" y="2095500"/>
            <a:ext cx="1319218" cy="2628900"/>
            <a:chOff x="8648700" y="7200900"/>
            <a:chExt cx="1319218" cy="2628900"/>
          </a:xfrm>
        </p:grpSpPr>
        <p:sp>
          <p:nvSpPr>
            <p:cNvPr id="107" name="Round Diagonal Corner Rectangle 106"/>
            <p:cNvSpPr/>
            <p:nvPr/>
          </p:nvSpPr>
          <p:spPr bwMode="auto">
            <a:xfrm>
              <a:off x="8648700" y="9105900"/>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108" name="Round Diagonal Corner Rectangle 107"/>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109" name="Round Diagonal Corner Rectangle 108"/>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110" name="Round Diagonal Corner Rectangle 109"/>
            <p:cNvSpPr/>
            <p:nvPr/>
          </p:nvSpPr>
          <p:spPr bwMode="auto">
            <a:xfrm>
              <a:off x="8648700" y="7956804"/>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111" name="Round Diagonal Corner Rectangle 110"/>
            <p:cNvSpPr/>
            <p:nvPr/>
          </p:nvSpPr>
          <p:spPr bwMode="auto">
            <a:xfrm>
              <a:off x="8648700" y="8337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112" name="Round Diagonal Corner Rectangle 111"/>
            <p:cNvSpPr/>
            <p:nvPr/>
          </p:nvSpPr>
          <p:spPr bwMode="auto">
            <a:xfrm>
              <a:off x="8648700" y="8718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113" name="Round Diagonal Corner Rectangle 112"/>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114" name="Frame 113"/>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Rounded Rectangle 114"/>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116" name="Group 85"/>
          <p:cNvGrpSpPr/>
          <p:nvPr/>
        </p:nvGrpSpPr>
        <p:grpSpPr>
          <a:xfrm>
            <a:off x="1438728" y="1406236"/>
            <a:ext cx="7629073" cy="4038600"/>
            <a:chOff x="1477285" y="1041943"/>
            <a:chExt cx="7133315" cy="4249324"/>
          </a:xfrm>
        </p:grpSpPr>
        <p:sp>
          <p:nvSpPr>
            <p:cNvPr id="117" name="Freeform 116"/>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8" name="Freeform 117"/>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19" name="TextBox 118"/>
          <p:cNvSpPr txBox="1"/>
          <p:nvPr/>
        </p:nvSpPr>
        <p:spPr>
          <a:xfrm>
            <a:off x="1866900" y="1905000"/>
            <a:ext cx="6210300" cy="3693319"/>
          </a:xfrm>
          <a:prstGeom prst="rect">
            <a:avLst/>
          </a:prstGeom>
          <a:noFill/>
        </p:spPr>
        <p:txBody>
          <a:bodyPr wrap="square" rtlCol="0">
            <a:spAutoFit/>
          </a:bodyPr>
          <a:lstStyle/>
          <a:p>
            <a:pPr marL="171450" indent="-171450">
              <a:buFont typeface="Arial" pitchFamily="34" charset="0"/>
              <a:buChar char="•"/>
            </a:pPr>
            <a:r>
              <a:rPr lang="en-US" sz="2400" b="1" dirty="0" smtClean="0">
                <a:solidFill>
                  <a:srgbClr val="00B050"/>
                </a:solidFill>
                <a:latin typeface="Arial" pitchFamily="34" charset="0"/>
                <a:cs typeface="Arial" pitchFamily="34" charset="0"/>
              </a:rPr>
              <a:t>Expansion Joints</a:t>
            </a:r>
          </a:p>
          <a:p>
            <a:pPr marL="171450" lvl="0" indent="-171450">
              <a:buFont typeface="Arial" pitchFamily="34" charset="0"/>
              <a:buChar char="•"/>
            </a:pPr>
            <a:r>
              <a:rPr lang="en-US" sz="2400" b="1" dirty="0" smtClean="0">
                <a:solidFill>
                  <a:srgbClr val="00B050"/>
                </a:solidFill>
                <a:latin typeface="Arial" pitchFamily="34" charset="0"/>
                <a:cs typeface="Arial" pitchFamily="34" charset="0"/>
              </a:rPr>
              <a:t>Two-way Post-tension Flat Plate System</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Gravity System</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Shear Walls</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Foundations</a:t>
            </a:r>
          </a:p>
          <a:p>
            <a:pPr marL="171450" lvl="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200" b="1" dirty="0" smtClean="0">
              <a:solidFill>
                <a:srgbClr val="00B050"/>
              </a:solidFill>
            </a:endParaRPr>
          </a:p>
          <a:p>
            <a:pPr marL="114300"/>
            <a:endParaRPr lang="en-US" sz="2200" b="1" dirty="0" smtClean="0">
              <a:solidFill>
                <a:srgbClr val="00B050"/>
              </a:solidFill>
              <a:latin typeface="Arial" pitchFamily="34" charset="0"/>
              <a:cs typeface="Arial" pitchFamily="34" charset="0"/>
            </a:endParaRPr>
          </a:p>
          <a:p>
            <a:pPr marL="114300"/>
            <a:endParaRPr lang="en-US" sz="2200" b="1" dirty="0" smtClean="0">
              <a:solidFill>
                <a:srgbClr val="00B05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9239250" y="88991"/>
            <a:ext cx="18145125" cy="6642009"/>
            <a:chOff x="9239250" y="88991"/>
            <a:chExt cx="18145125" cy="6642009"/>
          </a:xfrm>
        </p:grpSpPr>
        <p:pic>
          <p:nvPicPr>
            <p:cNvPr id="17"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18"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19" name="Group 64"/>
            <p:cNvGrpSpPr/>
            <p:nvPr/>
          </p:nvGrpSpPr>
          <p:grpSpPr>
            <a:xfrm>
              <a:off x="9372600" y="250723"/>
              <a:ext cx="6193536" cy="257686"/>
              <a:chOff x="822325" y="3078477"/>
              <a:chExt cx="6193536" cy="257686"/>
            </a:xfrm>
          </p:grpSpPr>
          <p:sp>
            <p:nvSpPr>
              <p:cNvPr id="22" name="Round Diagonal Corner Rectangle 21"/>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23" name="Round Diagonal Corner Rectangle 22"/>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24" name="Round Diagonal Corner Rectangle 23"/>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25" name="Round Diagonal Corner Rectangle 24"/>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II</a:t>
                </a:r>
                <a:endParaRPr lang="en-US" sz="850" b="1" dirty="0">
                  <a:solidFill>
                    <a:schemeClr val="bg1"/>
                  </a:solidFill>
                </a:endParaRPr>
              </a:p>
            </p:txBody>
          </p:sp>
          <p:sp>
            <p:nvSpPr>
              <p:cNvPr id="26" name="Round Diagonal Corner Rectangle 25"/>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27" name="Round Diagonal Corner Rectangle 26"/>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STRUCTURAL DEPTH</a:t>
                </a:r>
                <a:endParaRPr lang="en-US" sz="850" b="1" dirty="0">
                  <a:solidFill>
                    <a:schemeClr val="bg1"/>
                  </a:solidFill>
                </a:endParaRPr>
              </a:p>
            </p:txBody>
          </p:sp>
          <p:sp>
            <p:nvSpPr>
              <p:cNvPr id="29" name="Round Diagonal Corner Rectangle 28"/>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EXISTING CONDITION</a:t>
                </a:r>
                <a:endParaRPr lang="en-US" sz="850" b="1" dirty="0">
                  <a:solidFill>
                    <a:srgbClr val="FFFF00"/>
                  </a:solidFill>
                </a:endParaRPr>
              </a:p>
            </p:txBody>
          </p:sp>
        </p:grpSp>
        <p:pic>
          <p:nvPicPr>
            <p:cNvPr id="20"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21"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2" name="Group 49"/>
          <p:cNvGrpSpPr/>
          <p:nvPr/>
        </p:nvGrpSpPr>
        <p:grpSpPr>
          <a:xfrm>
            <a:off x="9753600" y="1600200"/>
            <a:ext cx="3634013" cy="197230"/>
            <a:chOff x="332581" y="3202781"/>
            <a:chExt cx="3291840" cy="182880"/>
          </a:xfrm>
        </p:grpSpPr>
        <p:cxnSp>
          <p:nvCxnSpPr>
            <p:cNvPr id="56" name="Straight Connector 55"/>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9753600" y="1371600"/>
            <a:ext cx="4572000" cy="2523768"/>
          </a:xfrm>
          <a:prstGeom prst="rect">
            <a:avLst/>
          </a:prstGeom>
          <a:noFill/>
        </p:spPr>
        <p:txBody>
          <a:bodyPr wrap="square" rtlCol="0">
            <a:spAutoFit/>
          </a:bodyPr>
          <a:lstStyle/>
          <a:p>
            <a:pPr lvl="0"/>
            <a:r>
              <a:rPr lang="en-US" b="1" dirty="0" smtClean="0">
                <a:solidFill>
                  <a:srgbClr val="00B050"/>
                </a:solidFill>
                <a:latin typeface="Arial" pitchFamily="34" charset="0"/>
                <a:cs typeface="Arial" pitchFamily="34" charset="0"/>
              </a:rPr>
              <a:t>Two-way Post-tension Flat Plate System</a:t>
            </a:r>
          </a:p>
          <a:p>
            <a:pPr lvl="0" algn="just"/>
            <a:endParaRPr lang="en-US" b="1" i="1" dirty="0" smtClean="0">
              <a:solidFill>
                <a:schemeClr val="tx2">
                  <a:lumMod val="60000"/>
                  <a:lumOff val="40000"/>
                </a:schemeClr>
              </a:solidFill>
              <a:latin typeface="Arial" pitchFamily="34" charset="0"/>
              <a:cs typeface="Arial" pitchFamily="34" charset="0"/>
            </a:endParaRPr>
          </a:p>
          <a:p>
            <a:r>
              <a:rPr lang="en-US" sz="1600" dirty="0" smtClean="0">
                <a:latin typeface="Arial" pitchFamily="34" charset="0"/>
                <a:cs typeface="Arial" pitchFamily="34" charset="0"/>
              </a:rPr>
              <a:t>270 </a:t>
            </a:r>
            <a:r>
              <a:rPr lang="en-US" sz="1600" dirty="0" err="1" smtClean="0">
                <a:latin typeface="Arial" pitchFamily="34" charset="0"/>
                <a:cs typeface="Arial" pitchFamily="34" charset="0"/>
              </a:rPr>
              <a:t>ksi</a:t>
            </a:r>
            <a:r>
              <a:rPr lang="en-US" sz="1600" dirty="0" smtClean="0">
                <a:latin typeface="Arial" pitchFamily="34" charset="0"/>
                <a:cs typeface="Arial" pitchFamily="34" charset="0"/>
              </a:rPr>
              <a:t> </a:t>
            </a:r>
            <a:r>
              <a:rPr lang="en-US" sz="1600" dirty="0" err="1" smtClean="0">
                <a:latin typeface="Arial" pitchFamily="34" charset="0"/>
                <a:cs typeface="Arial" pitchFamily="34" charset="0"/>
              </a:rPr>
              <a:t>unbonded</a:t>
            </a:r>
            <a:r>
              <a:rPr lang="en-US" sz="1600" dirty="0" smtClean="0">
                <a:latin typeface="Arial" pitchFamily="34" charset="0"/>
                <a:cs typeface="Arial" pitchFamily="34" charset="0"/>
              </a:rPr>
              <a:t> ½ diameter 7 wire tendons. </a:t>
            </a:r>
          </a:p>
          <a:p>
            <a:endParaRPr lang="en-US" sz="1000" dirty="0" smtClean="0">
              <a:latin typeface="Arial" pitchFamily="34" charset="0"/>
              <a:cs typeface="Arial" pitchFamily="34" charset="0"/>
            </a:endParaRPr>
          </a:p>
          <a:p>
            <a:r>
              <a:rPr lang="en-US" sz="1600" dirty="0" smtClean="0">
                <a:latin typeface="Arial" pitchFamily="34" charset="0"/>
                <a:cs typeface="Arial" pitchFamily="34" charset="0"/>
              </a:rPr>
              <a:t>Concrete </a:t>
            </a:r>
            <a:r>
              <a:rPr lang="en-US" sz="1600" dirty="0" smtClean="0">
                <a:solidFill>
                  <a:srgbClr val="0070C0"/>
                </a:solidFill>
                <a:latin typeface="Arial" pitchFamily="34" charset="0"/>
                <a:cs typeface="Arial" pitchFamily="34" charset="0"/>
              </a:rPr>
              <a:t>slabs are 8 inches thick </a:t>
            </a:r>
            <a:r>
              <a:rPr lang="en-US" sz="1600" dirty="0" smtClean="0">
                <a:latin typeface="Arial" pitchFamily="34" charset="0"/>
                <a:cs typeface="Arial" pitchFamily="34" charset="0"/>
              </a:rPr>
              <a:t>for typical floors with a compressive strength of 4500 psi.  </a:t>
            </a:r>
          </a:p>
          <a:p>
            <a:r>
              <a:rPr lang="en-US" sz="1600" dirty="0" smtClean="0">
                <a:latin typeface="Arial" pitchFamily="34" charset="0"/>
                <a:cs typeface="Arial" pitchFamily="34" charset="0"/>
              </a:rPr>
              <a:t> </a:t>
            </a:r>
            <a:endParaRPr lang="en-US" sz="1000" dirty="0" smtClean="0">
              <a:latin typeface="Arial" pitchFamily="34" charset="0"/>
              <a:cs typeface="Arial" pitchFamily="34" charset="0"/>
            </a:endParaRPr>
          </a:p>
          <a:p>
            <a:r>
              <a:rPr lang="en-US" sz="1600" dirty="0" smtClean="0">
                <a:solidFill>
                  <a:srgbClr val="0070C0"/>
                </a:solidFill>
                <a:latin typeface="Arial" pitchFamily="34" charset="0"/>
                <a:cs typeface="Arial" pitchFamily="34" charset="0"/>
              </a:rPr>
              <a:t>Irregular column gird </a:t>
            </a:r>
            <a:r>
              <a:rPr lang="en-US" sz="1600" dirty="0" smtClean="0">
                <a:latin typeface="Arial" pitchFamily="34" charset="0"/>
                <a:cs typeface="Arial" pitchFamily="34" charset="0"/>
              </a:rPr>
              <a:t>of the building</a:t>
            </a:r>
          </a:p>
          <a:p>
            <a:endParaRPr lang="en-US" sz="1000" dirty="0" smtClean="0">
              <a:latin typeface="Arial" pitchFamily="34" charset="0"/>
              <a:cs typeface="Arial" pitchFamily="34" charset="0"/>
            </a:endParaRPr>
          </a:p>
          <a:p>
            <a:r>
              <a:rPr lang="en-US" sz="1600" dirty="0" smtClean="0">
                <a:latin typeface="Arial" pitchFamily="34" charset="0"/>
                <a:cs typeface="Arial" pitchFamily="34" charset="0"/>
              </a:rPr>
              <a:t>Bays range from 15 feet to 29.5 feet.</a:t>
            </a:r>
            <a:endParaRPr lang="en-US" sz="1600" dirty="0">
              <a:latin typeface="Arial" pitchFamily="34" charset="0"/>
              <a:cs typeface="Arial" pitchFamily="34" charset="0"/>
            </a:endParaRPr>
          </a:p>
        </p:txBody>
      </p:sp>
      <p:pic>
        <p:nvPicPr>
          <p:cNvPr id="8" name="Picture 6" descr="E:\Thesis (mines) 2008-2009\- Progress Photos (From Joey's CDs)\071607\Ingleside 07.16.07 SE.JPG"/>
          <p:cNvPicPr>
            <a:picLocks noChangeAspect="1" noChangeArrowheads="1"/>
          </p:cNvPicPr>
          <p:nvPr/>
        </p:nvPicPr>
        <p:blipFill>
          <a:blip r:embed="rId6" cstate="print"/>
          <a:srcRect t="15484" r="894" b="12735"/>
          <a:stretch>
            <a:fillRect/>
          </a:stretch>
        </p:blipFill>
        <p:spPr bwMode="auto">
          <a:xfrm>
            <a:off x="14320836" y="1447800"/>
            <a:ext cx="3662363" cy="1890252"/>
          </a:xfrm>
          <a:prstGeom prst="rect">
            <a:avLst/>
          </a:prstGeom>
          <a:ln>
            <a:solidFill>
              <a:schemeClr val="tx2">
                <a:lumMod val="50000"/>
              </a:schemeClr>
            </a:solidFill>
          </a:ln>
          <a:effectLst>
            <a:outerShdw blurRad="292100" dist="139700" dir="2700000" algn="tl" rotWithShape="0">
              <a:srgbClr val="333333">
                <a:alpha val="65000"/>
              </a:srgbClr>
            </a:outerShdw>
          </a:effectLst>
        </p:spPr>
      </p:pic>
      <p:grpSp>
        <p:nvGrpSpPr>
          <p:cNvPr id="9" name="Group 8"/>
          <p:cNvGrpSpPr/>
          <p:nvPr/>
        </p:nvGrpSpPr>
        <p:grpSpPr>
          <a:xfrm>
            <a:off x="10058400" y="3962400"/>
            <a:ext cx="7353300" cy="2171700"/>
            <a:chOff x="2362200" y="7648545"/>
            <a:chExt cx="3657600" cy="1319899"/>
          </a:xfrm>
        </p:grpSpPr>
        <p:sp>
          <p:nvSpPr>
            <p:cNvPr id="10" name="TextBox 9"/>
            <p:cNvSpPr txBox="1"/>
            <p:nvPr/>
          </p:nvSpPr>
          <p:spPr>
            <a:xfrm>
              <a:off x="2362200" y="7648545"/>
              <a:ext cx="3657600" cy="125185"/>
            </a:xfrm>
            <a:prstGeom prst="rect">
              <a:avLst/>
            </a:prstGeom>
            <a:solidFill>
              <a:schemeClr val="tx1"/>
            </a:solidFill>
          </p:spPr>
          <p:txBody>
            <a:bodyPr wrap="square" rtlCol="0">
              <a:spAutoFit/>
            </a:bodyPr>
            <a:lstStyle/>
            <a:p>
              <a:r>
                <a:rPr lang="en-US" sz="1200" b="1" dirty="0" smtClean="0">
                  <a:solidFill>
                    <a:schemeClr val="bg1"/>
                  </a:solidFill>
                  <a:latin typeface="Arial" pitchFamily="34" charset="0"/>
                  <a:cs typeface="Arial" pitchFamily="34" charset="0"/>
                </a:rPr>
                <a:t>Typical Tendon Support Bars </a:t>
              </a:r>
              <a:endParaRPr lang="en-US" sz="1200" b="1" dirty="0">
                <a:solidFill>
                  <a:schemeClr val="bg1"/>
                </a:solidFill>
                <a:latin typeface="Arial" pitchFamily="34" charset="0"/>
                <a:cs typeface="Arial" pitchFamily="34" charset="0"/>
              </a:endParaRPr>
            </a:p>
          </p:txBody>
        </p:sp>
        <p:pic>
          <p:nvPicPr>
            <p:cNvPr id="11" name="Picture 4"/>
            <p:cNvPicPr>
              <a:picLocks noChangeAspect="1" noChangeArrowheads="1"/>
            </p:cNvPicPr>
            <p:nvPr/>
          </p:nvPicPr>
          <p:blipFill>
            <a:blip r:embed="rId7"/>
            <a:srcRect l="14063" t="23438" r="55312" b="53105"/>
            <a:stretch>
              <a:fillRect/>
            </a:stretch>
          </p:blipFill>
          <p:spPr bwMode="auto">
            <a:xfrm>
              <a:off x="2376714" y="7852230"/>
              <a:ext cx="3643086" cy="1116214"/>
            </a:xfrm>
            <a:prstGeom prst="rect">
              <a:avLst/>
            </a:prstGeom>
            <a:noFill/>
            <a:ln w="9525">
              <a:noFill/>
              <a:miter lim="800000"/>
              <a:headEnd/>
              <a:tailEnd/>
            </a:ln>
            <a:effectLst/>
          </p:spPr>
        </p:pic>
      </p:grpSp>
      <p:pic>
        <p:nvPicPr>
          <p:cNvPr id="15" name="Picture 4" descr="E:\Thesis (mines) 2008-2009\- Progress Photos (From Joey's CDs)\062207\Ingleside 06.22.07 NE.JPG"/>
          <p:cNvPicPr>
            <a:picLocks noChangeAspect="1" noChangeArrowheads="1"/>
          </p:cNvPicPr>
          <p:nvPr/>
        </p:nvPicPr>
        <p:blipFill>
          <a:blip r:embed="rId8" cstate="print"/>
          <a:srcRect l="26953" t="40033" r="44708" b="25782"/>
          <a:stretch>
            <a:fillRect/>
          </a:stretch>
        </p:blipFill>
        <p:spPr bwMode="auto">
          <a:xfrm>
            <a:off x="16230600" y="1600200"/>
            <a:ext cx="1600200" cy="1447800"/>
          </a:xfrm>
          <a:prstGeom prst="rect">
            <a:avLst/>
          </a:prstGeom>
          <a:ln>
            <a:noFill/>
          </a:ln>
          <a:effectLst>
            <a:outerShdw blurRad="292100" dist="139700" dir="2700000" algn="tl" rotWithShape="0">
              <a:srgbClr val="333333">
                <a:alpha val="65000"/>
              </a:srgbClr>
            </a:outerShdw>
          </a:effectLst>
        </p:spPr>
      </p:pic>
      <p:grpSp>
        <p:nvGrpSpPr>
          <p:cNvPr id="30" name="Group 29"/>
          <p:cNvGrpSpPr/>
          <p:nvPr/>
        </p:nvGrpSpPr>
        <p:grpSpPr>
          <a:xfrm>
            <a:off x="18707100" y="1447800"/>
            <a:ext cx="8181975" cy="4396409"/>
            <a:chOff x="18869025" y="1447800"/>
            <a:chExt cx="8181975" cy="4396409"/>
          </a:xfrm>
        </p:grpSpPr>
        <p:pic>
          <p:nvPicPr>
            <p:cNvPr id="31" name="Picture 1"/>
            <p:cNvPicPr>
              <a:picLocks noChangeAspect="1" noChangeArrowheads="1"/>
            </p:cNvPicPr>
            <p:nvPr/>
          </p:nvPicPr>
          <p:blipFill>
            <a:blip r:embed="rId9"/>
            <a:srcRect l="6562" t="18750" r="50313" b="23438"/>
            <a:stretch>
              <a:fillRect/>
            </a:stretch>
          </p:blipFill>
          <p:spPr bwMode="auto">
            <a:xfrm>
              <a:off x="19050000" y="1676400"/>
              <a:ext cx="7772400" cy="4167809"/>
            </a:xfrm>
            <a:prstGeom prst="rect">
              <a:avLst/>
            </a:prstGeom>
            <a:noFill/>
            <a:ln w="9525">
              <a:solidFill>
                <a:schemeClr val="bg2">
                  <a:lumMod val="50000"/>
                </a:schemeClr>
              </a:solidFill>
              <a:miter lim="800000"/>
              <a:headEnd/>
              <a:tailEnd/>
            </a:ln>
            <a:effectLst/>
          </p:spPr>
        </p:pic>
        <p:cxnSp>
          <p:nvCxnSpPr>
            <p:cNvPr id="32" name="Straight Connector 31"/>
            <p:cNvCxnSpPr/>
            <p:nvPr/>
          </p:nvCxnSpPr>
          <p:spPr>
            <a:xfrm>
              <a:off x="18869025" y="3362325"/>
              <a:ext cx="17526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5298400" y="3352800"/>
              <a:ext cx="17526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21451094" y="2475706"/>
              <a:ext cx="20574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5" name="Group 72"/>
          <p:cNvGrpSpPr/>
          <p:nvPr/>
        </p:nvGrpSpPr>
        <p:grpSpPr>
          <a:xfrm>
            <a:off x="125485" y="190500"/>
            <a:ext cx="8960602" cy="6555049"/>
            <a:chOff x="237671" y="268288"/>
            <a:chExt cx="9177792" cy="6627166"/>
          </a:xfrm>
        </p:grpSpPr>
        <p:grpSp>
          <p:nvGrpSpPr>
            <p:cNvPr id="36" name="Group 92"/>
            <p:cNvGrpSpPr>
              <a:grpSpLocks/>
            </p:cNvGrpSpPr>
            <p:nvPr/>
          </p:nvGrpSpPr>
          <p:grpSpPr bwMode="auto">
            <a:xfrm>
              <a:off x="5110163" y="395288"/>
              <a:ext cx="981075" cy="565150"/>
              <a:chOff x="3783921" y="107661"/>
              <a:chExt cx="981075" cy="565150"/>
            </a:xfrm>
          </p:grpSpPr>
          <p:grpSp>
            <p:nvGrpSpPr>
              <p:cNvPr id="81" name="Group 192"/>
              <p:cNvGrpSpPr>
                <a:grpSpLocks/>
              </p:cNvGrpSpPr>
              <p:nvPr/>
            </p:nvGrpSpPr>
            <p:grpSpPr bwMode="auto">
              <a:xfrm>
                <a:off x="3895165" y="227150"/>
                <a:ext cx="762000" cy="339866"/>
                <a:chOff x="-1211605" y="3738092"/>
                <a:chExt cx="990600" cy="381000"/>
              </a:xfrm>
            </p:grpSpPr>
            <p:sp>
              <p:nvSpPr>
                <p:cNvPr id="84"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85"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82" name="Oval 81"/>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3" name="Oval 82"/>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37" name="Group 129"/>
            <p:cNvGrpSpPr>
              <a:grpSpLocks/>
            </p:cNvGrpSpPr>
            <p:nvPr/>
          </p:nvGrpSpPr>
          <p:grpSpPr bwMode="auto">
            <a:xfrm>
              <a:off x="5905500" y="268288"/>
              <a:ext cx="3509963" cy="6563666"/>
              <a:chOff x="12107211" y="457658"/>
              <a:chExt cx="3509963" cy="6563666"/>
            </a:xfrm>
          </p:grpSpPr>
          <p:sp>
            <p:nvSpPr>
              <p:cNvPr id="70" name="Freeform 69"/>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1" name="Cube 70"/>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2" name="Cube 71"/>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3" name="Cube 72"/>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 name="Oval 73"/>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5" name="Oval 74"/>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6" name="Cube 75"/>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77" name="Group 30"/>
              <p:cNvGrpSpPr>
                <a:grpSpLocks/>
              </p:cNvGrpSpPr>
              <p:nvPr/>
            </p:nvGrpSpPr>
            <p:grpSpPr bwMode="auto">
              <a:xfrm>
                <a:off x="12259611" y="683083"/>
                <a:ext cx="3357563" cy="390881"/>
                <a:chOff x="3502961" y="562432"/>
                <a:chExt cx="3357563" cy="390881"/>
              </a:xfrm>
            </p:grpSpPr>
            <p:sp>
              <p:nvSpPr>
                <p:cNvPr id="79" name="Freeform 78"/>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80" name="Straight Connector 79"/>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8" name="Freeform 77"/>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8" name="Cube 37"/>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Cube 38"/>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Freeform 39"/>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 name="Cube 40"/>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Cube 41"/>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Cube 42"/>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Cube 43"/>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Cube 44"/>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46" name="Group 115"/>
            <p:cNvGrpSpPr>
              <a:grpSpLocks/>
            </p:cNvGrpSpPr>
            <p:nvPr/>
          </p:nvGrpSpPr>
          <p:grpSpPr bwMode="auto">
            <a:xfrm>
              <a:off x="1152133" y="493203"/>
              <a:ext cx="445311" cy="377825"/>
              <a:chOff x="-1893507" y="211926"/>
              <a:chExt cx="445311" cy="377825"/>
            </a:xfrm>
          </p:grpSpPr>
          <p:sp>
            <p:nvSpPr>
              <p:cNvPr id="62" name="Oval 61"/>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3" name="Oval 62"/>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4" name="Oval 63"/>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5" name="Oval 64"/>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6" name="Oval 65"/>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7" name="Oval 66"/>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8" name="Oval 67"/>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Oval 68"/>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7" name="Cube 46"/>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Cube 47"/>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50" name="Group 116"/>
            <p:cNvGrpSpPr>
              <a:grpSpLocks/>
            </p:cNvGrpSpPr>
            <p:nvPr/>
          </p:nvGrpSpPr>
          <p:grpSpPr bwMode="auto">
            <a:xfrm>
              <a:off x="1790700" y="281277"/>
              <a:ext cx="3124200" cy="730150"/>
              <a:chOff x="-3107460" y="1653540"/>
              <a:chExt cx="3124200" cy="730150"/>
            </a:xfrm>
          </p:grpSpPr>
          <p:grpSp>
            <p:nvGrpSpPr>
              <p:cNvPr id="58" name="Group 58"/>
              <p:cNvGrpSpPr>
                <a:grpSpLocks/>
              </p:cNvGrpSpPr>
              <p:nvPr/>
            </p:nvGrpSpPr>
            <p:grpSpPr bwMode="auto">
              <a:xfrm>
                <a:off x="-3107460" y="1653540"/>
                <a:ext cx="3124200" cy="587375"/>
                <a:chOff x="5451708" y="475726"/>
                <a:chExt cx="4495800" cy="586880"/>
              </a:xfrm>
            </p:grpSpPr>
            <p:sp>
              <p:nvSpPr>
                <p:cNvPr id="60"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61" name="Straight Connector 60"/>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9"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51" name="Oval 50"/>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2" name="Freeform 51"/>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3"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54" name="Straight Connector 53"/>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86" name="Rounded Rectangle 85"/>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7" name="Rectangle 86"/>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88" name="Group 87"/>
          <p:cNvGrpSpPr/>
          <p:nvPr/>
        </p:nvGrpSpPr>
        <p:grpSpPr>
          <a:xfrm>
            <a:off x="280982" y="2095500"/>
            <a:ext cx="1319218" cy="2628900"/>
            <a:chOff x="8648700" y="7200900"/>
            <a:chExt cx="1319218" cy="2628900"/>
          </a:xfrm>
        </p:grpSpPr>
        <p:sp>
          <p:nvSpPr>
            <p:cNvPr id="89" name="Round Diagonal Corner Rectangle 88"/>
            <p:cNvSpPr/>
            <p:nvPr/>
          </p:nvSpPr>
          <p:spPr bwMode="auto">
            <a:xfrm>
              <a:off x="8648700" y="9105900"/>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90" name="Round Diagonal Corner Rectangle 89"/>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91" name="Round Diagonal Corner Rectangle 90"/>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92" name="Round Diagonal Corner Rectangle 91"/>
            <p:cNvSpPr/>
            <p:nvPr/>
          </p:nvSpPr>
          <p:spPr bwMode="auto">
            <a:xfrm>
              <a:off x="8648700" y="7956804"/>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93" name="Round Diagonal Corner Rectangle 92"/>
            <p:cNvSpPr/>
            <p:nvPr/>
          </p:nvSpPr>
          <p:spPr bwMode="auto">
            <a:xfrm>
              <a:off x="8648700" y="8337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94" name="Round Diagonal Corner Rectangle 93"/>
            <p:cNvSpPr/>
            <p:nvPr/>
          </p:nvSpPr>
          <p:spPr bwMode="auto">
            <a:xfrm>
              <a:off x="8648700" y="8718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95" name="Round Diagonal Corner Rectangle 94"/>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96" name="Frame 95"/>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Rounded Rectangle 96"/>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98" name="Group 85"/>
          <p:cNvGrpSpPr/>
          <p:nvPr/>
        </p:nvGrpSpPr>
        <p:grpSpPr>
          <a:xfrm>
            <a:off x="1438728" y="1406236"/>
            <a:ext cx="7629073" cy="4038600"/>
            <a:chOff x="1477285" y="1041943"/>
            <a:chExt cx="7133315" cy="4249324"/>
          </a:xfrm>
        </p:grpSpPr>
        <p:sp>
          <p:nvSpPr>
            <p:cNvPr id="99" name="Freeform 98"/>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0" name="Freeform 99"/>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01" name="TextBox 100"/>
          <p:cNvSpPr txBox="1"/>
          <p:nvPr/>
        </p:nvSpPr>
        <p:spPr>
          <a:xfrm>
            <a:off x="1866900" y="1905000"/>
            <a:ext cx="6210300" cy="3693319"/>
          </a:xfrm>
          <a:prstGeom prst="rect">
            <a:avLst/>
          </a:prstGeom>
          <a:noFill/>
        </p:spPr>
        <p:txBody>
          <a:bodyPr wrap="square" rtlCol="0">
            <a:spAutoFit/>
          </a:bodyPr>
          <a:lstStyle/>
          <a:p>
            <a:pPr marL="171450" indent="-171450">
              <a:buFont typeface="Arial" pitchFamily="34" charset="0"/>
              <a:buChar char="•"/>
            </a:pPr>
            <a:r>
              <a:rPr lang="en-US" sz="2400" b="1" dirty="0" smtClean="0">
                <a:solidFill>
                  <a:srgbClr val="00B050"/>
                </a:solidFill>
                <a:latin typeface="Arial" pitchFamily="34" charset="0"/>
                <a:cs typeface="Arial" pitchFamily="34" charset="0"/>
              </a:rPr>
              <a:t>Expansion Joints</a:t>
            </a:r>
          </a:p>
          <a:p>
            <a:pPr marL="171450" lvl="0" indent="-171450">
              <a:buFont typeface="Arial" pitchFamily="34" charset="0"/>
              <a:buChar char="•"/>
            </a:pPr>
            <a:r>
              <a:rPr lang="en-US" sz="2400" b="1" dirty="0" smtClean="0">
                <a:solidFill>
                  <a:srgbClr val="00B050"/>
                </a:solidFill>
                <a:latin typeface="Arial" pitchFamily="34" charset="0"/>
                <a:cs typeface="Arial" pitchFamily="34" charset="0"/>
              </a:rPr>
              <a:t>Two-way Post-tension Flat Plate System</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Gravity System</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Shear Walls</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Foundations</a:t>
            </a:r>
          </a:p>
          <a:p>
            <a:pPr marL="171450" lvl="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200" b="1" dirty="0" smtClean="0">
              <a:solidFill>
                <a:srgbClr val="00B050"/>
              </a:solidFill>
            </a:endParaRPr>
          </a:p>
          <a:p>
            <a:pPr marL="114300"/>
            <a:endParaRPr lang="en-US" sz="2200" b="1" dirty="0" smtClean="0">
              <a:solidFill>
                <a:srgbClr val="00B050"/>
              </a:solidFill>
              <a:latin typeface="Arial" pitchFamily="34" charset="0"/>
              <a:cs typeface="Arial" pitchFamily="34" charset="0"/>
            </a:endParaRPr>
          </a:p>
          <a:p>
            <a:pPr marL="114300"/>
            <a:endParaRPr lang="en-US" sz="2200" b="1" dirty="0" smtClean="0">
              <a:solidFill>
                <a:srgbClr val="00B05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9239250" y="88991"/>
            <a:ext cx="18145125" cy="6642009"/>
            <a:chOff x="9239250" y="88991"/>
            <a:chExt cx="18145125" cy="6642009"/>
          </a:xfrm>
        </p:grpSpPr>
        <p:pic>
          <p:nvPicPr>
            <p:cNvPr id="23" name="Picture 5"/>
            <p:cNvPicPr>
              <a:picLocks noChangeAspect="1" noChangeArrowheads="1"/>
            </p:cNvPicPr>
            <p:nvPr/>
          </p:nvPicPr>
          <p:blipFill>
            <a:blip r:embed="rId2"/>
            <a:srcRect t="4297" r="50082" b="4687"/>
            <a:stretch>
              <a:fillRect/>
            </a:stretch>
          </p:blipFill>
          <p:spPr bwMode="auto">
            <a:xfrm flipH="1">
              <a:off x="18364200" y="101600"/>
              <a:ext cx="9020175" cy="6578600"/>
            </a:xfrm>
            <a:prstGeom prst="rect">
              <a:avLst/>
            </a:prstGeom>
            <a:noFill/>
            <a:ln w="9525">
              <a:noFill/>
              <a:miter lim="800000"/>
              <a:headEnd/>
              <a:tailEnd/>
            </a:ln>
            <a:effectLst/>
          </p:spPr>
        </p:pic>
        <p:pic>
          <p:nvPicPr>
            <p:cNvPr id="24" name="Picture 2"/>
            <p:cNvPicPr>
              <a:picLocks noChangeAspect="1" noChangeArrowheads="1"/>
            </p:cNvPicPr>
            <p:nvPr/>
          </p:nvPicPr>
          <p:blipFill>
            <a:blip r:embed="rId3"/>
            <a:srcRect l="81" t="3906" r="50001" b="3906"/>
            <a:stretch>
              <a:fillRect/>
            </a:stretch>
          </p:blipFill>
          <p:spPr bwMode="auto">
            <a:xfrm>
              <a:off x="9239250" y="88991"/>
              <a:ext cx="8991600" cy="6642009"/>
            </a:xfrm>
            <a:prstGeom prst="rect">
              <a:avLst/>
            </a:prstGeom>
            <a:noFill/>
            <a:ln w="9525">
              <a:noFill/>
              <a:miter lim="800000"/>
              <a:headEnd/>
              <a:tailEnd/>
            </a:ln>
            <a:effectLst/>
          </p:spPr>
        </p:pic>
        <p:grpSp>
          <p:nvGrpSpPr>
            <p:cNvPr id="25" name="Group 64"/>
            <p:cNvGrpSpPr/>
            <p:nvPr/>
          </p:nvGrpSpPr>
          <p:grpSpPr>
            <a:xfrm>
              <a:off x="9372600" y="250723"/>
              <a:ext cx="6193536" cy="257686"/>
              <a:chOff x="822325" y="3078477"/>
              <a:chExt cx="6193536" cy="257686"/>
            </a:xfrm>
          </p:grpSpPr>
          <p:sp>
            <p:nvSpPr>
              <p:cNvPr id="28" name="Round Diagonal Corner Rectangle 27"/>
              <p:cNvSpPr/>
              <p:nvPr/>
            </p:nvSpPr>
            <p:spPr bwMode="auto">
              <a:xfrm>
                <a:off x="822325" y="3089275"/>
                <a:ext cx="92075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INTRODUCTION</a:t>
                </a:r>
                <a:endParaRPr lang="en-US" sz="850" b="1" dirty="0">
                  <a:solidFill>
                    <a:schemeClr val="bg1"/>
                  </a:solidFill>
                </a:endParaRPr>
              </a:p>
            </p:txBody>
          </p:sp>
          <p:sp>
            <p:nvSpPr>
              <p:cNvPr id="29" name="Round Diagonal Corner Rectangle 28"/>
              <p:cNvSpPr/>
              <p:nvPr/>
            </p:nvSpPr>
            <p:spPr bwMode="auto">
              <a:xfrm>
                <a:off x="1805940" y="3089275"/>
                <a:ext cx="800100"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THESIS STATEMENT</a:t>
                </a:r>
                <a:endParaRPr lang="en-US" sz="850" b="1" dirty="0">
                  <a:solidFill>
                    <a:schemeClr val="bg1"/>
                  </a:solidFill>
                </a:endParaRPr>
              </a:p>
            </p:txBody>
          </p:sp>
          <p:sp>
            <p:nvSpPr>
              <p:cNvPr id="30" name="Round Diagonal Corner Rectangle 29"/>
              <p:cNvSpPr/>
              <p:nvPr/>
            </p:nvSpPr>
            <p:spPr bwMode="auto">
              <a:xfrm>
                <a:off x="3536950" y="3088002"/>
                <a:ext cx="7143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a:t>
                </a:r>
                <a:endParaRPr lang="en-US" sz="850" b="1" dirty="0">
                  <a:solidFill>
                    <a:schemeClr val="bg1"/>
                  </a:solidFill>
                </a:endParaRPr>
              </a:p>
            </p:txBody>
          </p:sp>
          <p:sp>
            <p:nvSpPr>
              <p:cNvPr id="31" name="Round Diagonal Corner Rectangle 30"/>
              <p:cNvSpPr/>
              <p:nvPr/>
            </p:nvSpPr>
            <p:spPr bwMode="auto">
              <a:xfrm>
                <a:off x="4325239" y="3086891"/>
                <a:ext cx="77190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BREADTH II</a:t>
                </a:r>
                <a:endParaRPr lang="en-US" sz="850" b="1" dirty="0">
                  <a:solidFill>
                    <a:schemeClr val="bg1"/>
                  </a:solidFill>
                </a:endParaRPr>
              </a:p>
            </p:txBody>
          </p:sp>
          <p:sp>
            <p:nvSpPr>
              <p:cNvPr id="32" name="Round Diagonal Corner Rectangle 31"/>
              <p:cNvSpPr/>
              <p:nvPr/>
            </p:nvSpPr>
            <p:spPr bwMode="auto">
              <a:xfrm>
                <a:off x="6110605" y="3078477"/>
                <a:ext cx="905256"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CONCLUSION</a:t>
                </a:r>
                <a:endParaRPr lang="en-US" sz="850" b="1" dirty="0">
                  <a:solidFill>
                    <a:schemeClr val="bg1"/>
                  </a:solidFill>
                </a:endParaRPr>
              </a:p>
            </p:txBody>
          </p:sp>
          <p:sp>
            <p:nvSpPr>
              <p:cNvPr id="33" name="Round Diagonal Corner Rectangle 32"/>
              <p:cNvSpPr/>
              <p:nvPr/>
            </p:nvSpPr>
            <p:spPr bwMode="auto">
              <a:xfrm>
                <a:off x="5167630" y="3081020"/>
                <a:ext cx="8667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chemeClr val="bg1"/>
                    </a:solidFill>
                  </a:rPr>
                  <a:t>STRUCTURAL DEPTH</a:t>
                </a:r>
                <a:endParaRPr lang="en-US" sz="850" b="1" dirty="0">
                  <a:solidFill>
                    <a:schemeClr val="bg1"/>
                  </a:solidFill>
                </a:endParaRPr>
              </a:p>
            </p:txBody>
          </p:sp>
          <p:sp>
            <p:nvSpPr>
              <p:cNvPr id="35" name="Round Diagonal Corner Rectangle 34"/>
              <p:cNvSpPr/>
              <p:nvPr/>
            </p:nvSpPr>
            <p:spPr bwMode="auto">
              <a:xfrm>
                <a:off x="2678430" y="3086862"/>
                <a:ext cx="790575" cy="246888"/>
              </a:xfrm>
              <a:prstGeom prst="round2DiagRect">
                <a:avLst/>
              </a:prstGeom>
              <a:solidFill>
                <a:schemeClr val="tx1"/>
              </a:solidFill>
              <a:ln>
                <a:solidFill>
                  <a:srgbClr val="091D71"/>
                </a:solid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50" b="1" dirty="0" smtClean="0">
                    <a:solidFill>
                      <a:srgbClr val="FFFF00"/>
                    </a:solidFill>
                  </a:rPr>
                  <a:t>EXISTING CONDITION</a:t>
                </a:r>
                <a:endParaRPr lang="en-US" sz="850" b="1" dirty="0">
                  <a:solidFill>
                    <a:srgbClr val="FFFF00"/>
                  </a:solidFill>
                </a:endParaRPr>
              </a:p>
            </p:txBody>
          </p:sp>
        </p:grpSp>
        <p:pic>
          <p:nvPicPr>
            <p:cNvPr id="26" name="Picture 7" descr="\\aep.coeaccess.psu.edu\profiles$\dpt5001\Desktop\King Farm Location.jpg"/>
            <p:cNvPicPr>
              <a:picLocks noChangeAspect="1" noChangeArrowheads="1"/>
            </p:cNvPicPr>
            <p:nvPr/>
          </p:nvPicPr>
          <p:blipFill>
            <a:blip r:embed="rId4" cstate="print"/>
            <a:srcRect/>
            <a:stretch>
              <a:fillRect/>
            </a:stretch>
          </p:blipFill>
          <p:spPr bwMode="auto">
            <a:xfrm>
              <a:off x="21082612" y="209550"/>
              <a:ext cx="1624988" cy="714374"/>
            </a:xfrm>
            <a:prstGeom prst="rect">
              <a:avLst/>
            </a:prstGeom>
            <a:noFill/>
            <a:ln w="9525">
              <a:solidFill>
                <a:schemeClr val="tx2">
                  <a:lumMod val="75000"/>
                </a:schemeClr>
              </a:solidFill>
              <a:miter lim="800000"/>
              <a:headEnd/>
              <a:tailEnd/>
            </a:ln>
          </p:spPr>
        </p:pic>
        <p:pic>
          <p:nvPicPr>
            <p:cNvPr id="27" name="Picture 4" descr="\\aep.coeaccess.psu.edu\profiles$\dpt5001\Desktop\Panaroma on line.jpg"/>
            <p:cNvPicPr>
              <a:picLocks noChangeAspect="1" noChangeArrowheads="1"/>
            </p:cNvPicPr>
            <p:nvPr/>
          </p:nvPicPr>
          <p:blipFill>
            <a:blip r:embed="rId5" cstate="print"/>
            <a:srcRect t="46958"/>
            <a:stretch>
              <a:fillRect/>
            </a:stretch>
          </p:blipFill>
          <p:spPr bwMode="auto">
            <a:xfrm>
              <a:off x="18484851" y="205852"/>
              <a:ext cx="2514599" cy="720044"/>
            </a:xfrm>
            <a:prstGeom prst="rect">
              <a:avLst/>
            </a:prstGeom>
            <a:noFill/>
            <a:ln w="9525">
              <a:solidFill>
                <a:schemeClr val="tx2">
                  <a:lumMod val="75000"/>
                </a:schemeClr>
              </a:solidFill>
              <a:miter lim="800000"/>
              <a:headEnd/>
              <a:tailEnd/>
            </a:ln>
          </p:spPr>
        </p:pic>
      </p:grpSp>
      <p:grpSp>
        <p:nvGrpSpPr>
          <p:cNvPr id="2" name="Group 49"/>
          <p:cNvGrpSpPr/>
          <p:nvPr/>
        </p:nvGrpSpPr>
        <p:grpSpPr>
          <a:xfrm>
            <a:off x="9753600" y="1600200"/>
            <a:ext cx="3634013" cy="197230"/>
            <a:chOff x="332581" y="3202781"/>
            <a:chExt cx="3291840" cy="182880"/>
          </a:xfrm>
        </p:grpSpPr>
        <p:cxnSp>
          <p:nvCxnSpPr>
            <p:cNvPr id="56" name="Straight Connector 55"/>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9906000" y="1371600"/>
            <a:ext cx="7543800" cy="1631216"/>
          </a:xfrm>
          <a:prstGeom prst="rect">
            <a:avLst/>
          </a:prstGeom>
          <a:noFill/>
        </p:spPr>
        <p:txBody>
          <a:bodyPr wrap="square" rtlCol="0">
            <a:spAutoFit/>
          </a:bodyPr>
          <a:lstStyle/>
          <a:p>
            <a:pPr lvl="0" algn="just"/>
            <a:r>
              <a:rPr lang="en-US" sz="2000" b="1" dirty="0" smtClean="0">
                <a:solidFill>
                  <a:srgbClr val="00B050"/>
                </a:solidFill>
                <a:latin typeface="Arial" pitchFamily="34" charset="0"/>
                <a:cs typeface="Arial" pitchFamily="34" charset="0"/>
              </a:rPr>
              <a:t>Gravity System</a:t>
            </a:r>
          </a:p>
          <a:p>
            <a:pPr lvl="0" algn="just"/>
            <a:endParaRPr lang="en-US" sz="2000" b="1" i="1" dirty="0" smtClean="0">
              <a:solidFill>
                <a:schemeClr val="tx2">
                  <a:lumMod val="60000"/>
                  <a:lumOff val="40000"/>
                </a:schemeClr>
              </a:solidFill>
              <a:latin typeface="Arial" pitchFamily="34" charset="0"/>
              <a:cs typeface="Arial" pitchFamily="34" charset="0"/>
            </a:endParaRPr>
          </a:p>
          <a:p>
            <a:pPr algn="just"/>
            <a:r>
              <a:rPr lang="en-US" sz="2000" dirty="0" smtClean="0">
                <a:latin typeface="Arial" pitchFamily="34" charset="0"/>
                <a:cs typeface="Arial" pitchFamily="34" charset="0"/>
              </a:rPr>
              <a:t>Over 140 reinforced columns, are either 18” x 30” or 12” x 30”.  </a:t>
            </a:r>
          </a:p>
          <a:p>
            <a:pPr algn="just"/>
            <a:r>
              <a:rPr lang="en-US" sz="2000" dirty="0" smtClean="0">
                <a:latin typeface="Arial" pitchFamily="34" charset="0"/>
                <a:cs typeface="Arial" pitchFamily="34" charset="0"/>
              </a:rPr>
              <a:t> </a:t>
            </a:r>
          </a:p>
          <a:p>
            <a:pPr algn="just"/>
            <a:r>
              <a:rPr lang="en-US" sz="2000" dirty="0" smtClean="0">
                <a:latin typeface="Arial" pitchFamily="34" charset="0"/>
                <a:cs typeface="Arial" pitchFamily="34" charset="0"/>
              </a:rPr>
              <a:t> </a:t>
            </a:r>
            <a:endParaRPr lang="en-US" sz="2000" b="1" i="1" dirty="0" smtClean="0">
              <a:solidFill>
                <a:schemeClr val="tx2">
                  <a:lumMod val="60000"/>
                  <a:lumOff val="40000"/>
                </a:schemeClr>
              </a:solidFill>
              <a:latin typeface="Arial" pitchFamily="34" charset="0"/>
              <a:cs typeface="Arial" pitchFamily="34" charset="0"/>
            </a:endParaRPr>
          </a:p>
        </p:txBody>
      </p:sp>
      <p:grpSp>
        <p:nvGrpSpPr>
          <p:cNvPr id="36" name="Group 49"/>
          <p:cNvGrpSpPr/>
          <p:nvPr/>
        </p:nvGrpSpPr>
        <p:grpSpPr>
          <a:xfrm>
            <a:off x="9753600" y="2876550"/>
            <a:ext cx="3634013" cy="197230"/>
            <a:chOff x="332581" y="3202781"/>
            <a:chExt cx="3291840" cy="182880"/>
          </a:xfrm>
        </p:grpSpPr>
        <p:cxnSp>
          <p:nvCxnSpPr>
            <p:cNvPr id="37" name="Straight Connector 36"/>
            <p:cNvCxnSpPr/>
            <p:nvPr/>
          </p:nvCxnSpPr>
          <p:spPr>
            <a:xfrm>
              <a:off x="332581" y="3322478"/>
              <a:ext cx="329184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280035" y="3293427"/>
              <a:ext cx="182880"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a:off x="9886950" y="2628900"/>
            <a:ext cx="7791450" cy="3631763"/>
          </a:xfrm>
          <a:prstGeom prst="rect">
            <a:avLst/>
          </a:prstGeom>
          <a:noFill/>
        </p:spPr>
        <p:txBody>
          <a:bodyPr wrap="square" rtlCol="0">
            <a:spAutoFit/>
          </a:bodyPr>
          <a:lstStyle/>
          <a:p>
            <a:pPr algn="just"/>
            <a:r>
              <a:rPr lang="en-US" sz="2000" b="1" dirty="0" smtClean="0">
                <a:solidFill>
                  <a:srgbClr val="00B050"/>
                </a:solidFill>
                <a:latin typeface="Arial" pitchFamily="34" charset="0"/>
                <a:cs typeface="Arial" pitchFamily="34" charset="0"/>
              </a:rPr>
              <a:t>Shear Walls</a:t>
            </a:r>
          </a:p>
          <a:p>
            <a:pPr algn="just"/>
            <a:endParaRPr lang="en-US" dirty="0" smtClean="0">
              <a:latin typeface="Arial" pitchFamily="34" charset="0"/>
              <a:cs typeface="Arial" pitchFamily="34" charset="0"/>
            </a:endParaRPr>
          </a:p>
          <a:p>
            <a:pPr algn="just"/>
            <a:r>
              <a:rPr lang="en-US" dirty="0" smtClean="0">
                <a:latin typeface="Arial" pitchFamily="34" charset="0"/>
                <a:cs typeface="Arial" pitchFamily="34" charset="0"/>
              </a:rPr>
              <a:t>Seven of the walls are ordinary reinforced concrete shear walls located at stairwells and elevator shafts with #4 horizontal reinforcing bars and #8 vertical reinforcing bars.  Typical spacing of these bars is 12 inches.  </a:t>
            </a:r>
          </a:p>
          <a:p>
            <a:pPr algn="just"/>
            <a:endParaRPr lang="en-US" dirty="0" smtClean="0">
              <a:latin typeface="Arial" pitchFamily="34" charset="0"/>
              <a:cs typeface="Arial" pitchFamily="34" charset="0"/>
            </a:endParaRPr>
          </a:p>
          <a:p>
            <a:pPr algn="just"/>
            <a:r>
              <a:rPr lang="en-US" dirty="0" smtClean="0">
                <a:latin typeface="Arial" pitchFamily="34" charset="0"/>
                <a:cs typeface="Arial" pitchFamily="34" charset="0"/>
              </a:rPr>
              <a:t>The remaining four reinforced concrete shear walls have boundary elements and are 15 feet in length; two in east/west direction and two in north/south direction.  Spacing of vertical and horizontal reinforcements is 30 inches and 12 inches respectively.  Typical clear cover is 1 ½ inches for the reinforcements.  </a:t>
            </a:r>
          </a:p>
          <a:p>
            <a:pPr algn="just"/>
            <a:r>
              <a:rPr lang="en-US" sz="1000" dirty="0" smtClean="0">
                <a:latin typeface="Arial" pitchFamily="34" charset="0"/>
                <a:cs typeface="Arial" pitchFamily="34" charset="0"/>
              </a:rPr>
              <a:t> </a:t>
            </a:r>
          </a:p>
          <a:p>
            <a:endParaRPr lang="en-US" sz="1000" dirty="0" smtClean="0">
              <a:latin typeface="Arial" pitchFamily="34" charset="0"/>
              <a:cs typeface="Arial" pitchFamily="34" charset="0"/>
            </a:endParaRPr>
          </a:p>
          <a:p>
            <a:endParaRPr lang="en-US" sz="1000" dirty="0">
              <a:latin typeface="Arial" pitchFamily="34" charset="0"/>
              <a:cs typeface="Arial" pitchFamily="34" charset="0"/>
            </a:endParaRPr>
          </a:p>
        </p:txBody>
      </p:sp>
      <p:grpSp>
        <p:nvGrpSpPr>
          <p:cNvPr id="40" name="Group 39"/>
          <p:cNvGrpSpPr/>
          <p:nvPr/>
        </p:nvGrpSpPr>
        <p:grpSpPr>
          <a:xfrm>
            <a:off x="18707100" y="1447800"/>
            <a:ext cx="8181975" cy="4396409"/>
            <a:chOff x="18869025" y="1447800"/>
            <a:chExt cx="8181975" cy="4396409"/>
          </a:xfrm>
        </p:grpSpPr>
        <p:pic>
          <p:nvPicPr>
            <p:cNvPr id="41" name="Picture 1"/>
            <p:cNvPicPr>
              <a:picLocks noChangeAspect="1" noChangeArrowheads="1"/>
            </p:cNvPicPr>
            <p:nvPr/>
          </p:nvPicPr>
          <p:blipFill>
            <a:blip r:embed="rId6"/>
            <a:srcRect l="6562" t="18750" r="50313" b="23438"/>
            <a:stretch>
              <a:fillRect/>
            </a:stretch>
          </p:blipFill>
          <p:spPr bwMode="auto">
            <a:xfrm>
              <a:off x="19050000" y="1676400"/>
              <a:ext cx="7772400" cy="4167809"/>
            </a:xfrm>
            <a:prstGeom prst="rect">
              <a:avLst/>
            </a:prstGeom>
            <a:noFill/>
            <a:ln w="9525">
              <a:solidFill>
                <a:schemeClr val="bg2">
                  <a:lumMod val="50000"/>
                </a:schemeClr>
              </a:solidFill>
              <a:miter lim="800000"/>
              <a:headEnd/>
              <a:tailEnd/>
            </a:ln>
            <a:effectLst/>
          </p:spPr>
        </p:pic>
        <p:cxnSp>
          <p:nvCxnSpPr>
            <p:cNvPr id="42" name="Straight Connector 41"/>
            <p:cNvCxnSpPr/>
            <p:nvPr/>
          </p:nvCxnSpPr>
          <p:spPr>
            <a:xfrm>
              <a:off x="18869025" y="3362325"/>
              <a:ext cx="17526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5298400" y="3352800"/>
              <a:ext cx="17526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1451094" y="2475706"/>
              <a:ext cx="2057400" cy="1588"/>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4" name="Group 72"/>
          <p:cNvGrpSpPr/>
          <p:nvPr/>
        </p:nvGrpSpPr>
        <p:grpSpPr>
          <a:xfrm>
            <a:off x="125485" y="190500"/>
            <a:ext cx="8960602" cy="6555049"/>
            <a:chOff x="237671" y="268288"/>
            <a:chExt cx="9177792" cy="6627166"/>
          </a:xfrm>
        </p:grpSpPr>
        <p:grpSp>
          <p:nvGrpSpPr>
            <p:cNvPr id="45" name="Group 92"/>
            <p:cNvGrpSpPr>
              <a:grpSpLocks/>
            </p:cNvGrpSpPr>
            <p:nvPr/>
          </p:nvGrpSpPr>
          <p:grpSpPr bwMode="auto">
            <a:xfrm>
              <a:off x="5110163" y="395288"/>
              <a:ext cx="981075" cy="565150"/>
              <a:chOff x="3783921" y="107661"/>
              <a:chExt cx="981075" cy="565150"/>
            </a:xfrm>
          </p:grpSpPr>
          <p:grpSp>
            <p:nvGrpSpPr>
              <p:cNvPr id="90" name="Group 192"/>
              <p:cNvGrpSpPr>
                <a:grpSpLocks/>
              </p:cNvGrpSpPr>
              <p:nvPr/>
            </p:nvGrpSpPr>
            <p:grpSpPr bwMode="auto">
              <a:xfrm>
                <a:off x="3895165" y="227150"/>
                <a:ext cx="762000" cy="339866"/>
                <a:chOff x="-1211605" y="3738092"/>
                <a:chExt cx="990600" cy="381000"/>
              </a:xfrm>
            </p:grpSpPr>
            <p:sp>
              <p:nvSpPr>
                <p:cNvPr id="93" name="Freeform 7"/>
                <p:cNvSpPr>
                  <a:spLocks/>
                </p:cNvSpPr>
                <p:nvPr/>
              </p:nvSpPr>
              <p:spPr bwMode="auto">
                <a:xfrm rot="487806">
                  <a:off x="-1211605" y="3879153"/>
                  <a:ext cx="990600" cy="177800"/>
                </a:xfrm>
                <a:custGeom>
                  <a:avLst/>
                  <a:gdLst/>
                  <a:ahLst/>
                  <a:cxnLst>
                    <a:cxn ang="0">
                      <a:pos x="0" y="16"/>
                    </a:cxn>
                    <a:cxn ang="0">
                      <a:pos x="672" y="16"/>
                    </a:cxn>
                    <a:cxn ang="0">
                      <a:pos x="576" y="112"/>
                    </a:cxn>
                    <a:cxn ang="0">
                      <a:pos x="1344" y="112"/>
                    </a:cxn>
                  </a:cxnLst>
                  <a:rect l="0" t="0" r="r" b="b"/>
                  <a:pathLst>
                    <a:path w="1344" h="128">
                      <a:moveTo>
                        <a:pt x="0" y="16"/>
                      </a:moveTo>
                      <a:cubicBezTo>
                        <a:pt x="288" y="8"/>
                        <a:pt x="576" y="0"/>
                        <a:pt x="672" y="16"/>
                      </a:cubicBezTo>
                      <a:cubicBezTo>
                        <a:pt x="768" y="32"/>
                        <a:pt x="464" y="96"/>
                        <a:pt x="576" y="112"/>
                      </a:cubicBezTo>
                      <a:cubicBezTo>
                        <a:pt x="688" y="128"/>
                        <a:pt x="1192" y="120"/>
                        <a:pt x="1344" y="112"/>
                      </a:cubicBezTo>
                    </a:path>
                  </a:pathLst>
                </a:custGeom>
                <a:noFill/>
                <a:ln w="28575" cmpd="sng">
                  <a:solidFill>
                    <a:srgbClr val="FFFF99"/>
                  </a:solidFill>
                  <a:round/>
                  <a:headEnd/>
                  <a:tailEnd/>
                </a:ln>
                <a:effectLst/>
                <a:scene3d>
                  <a:camera prst="orthographicFront"/>
                  <a:lightRig rig="threePt" dir="t"/>
                </a:scene3d>
                <a:sp3d>
                  <a:bevelT w="139700" h="139700" prst="divot"/>
                </a:sp3d>
              </p:spPr>
              <p:txBody>
                <a:bodyPr/>
                <a:lstStyle/>
                <a:p>
                  <a:pPr>
                    <a:defRPr/>
                  </a:pPr>
                  <a:endParaRPr lang="en-US"/>
                </a:p>
              </p:txBody>
            </p:sp>
            <p:sp>
              <p:nvSpPr>
                <p:cNvPr id="94" name="WordArt 9"/>
                <p:cNvSpPr>
                  <a:spLocks noChangeArrowheads="1" noChangeShapeType="1" noTextEdit="1"/>
                </p:cNvSpPr>
                <p:nvPr/>
              </p:nvSpPr>
              <p:spPr bwMode="auto">
                <a:xfrm>
                  <a:off x="-674575" y="3738092"/>
                  <a:ext cx="381000" cy="381000"/>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e</a:t>
                  </a:r>
                </a:p>
              </p:txBody>
            </p:sp>
          </p:grpSp>
          <p:sp>
            <p:nvSpPr>
              <p:cNvPr id="91" name="Oval 90"/>
              <p:cNvSpPr/>
              <p:nvPr/>
            </p:nvSpPr>
            <p:spPr bwMode="auto">
              <a:xfrm>
                <a:off x="3818846" y="140998"/>
                <a:ext cx="914400" cy="496888"/>
              </a:xfrm>
              <a:prstGeom prst="ellipse">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2" name="Oval 91"/>
              <p:cNvSpPr/>
              <p:nvPr/>
            </p:nvSpPr>
            <p:spPr bwMode="auto">
              <a:xfrm>
                <a:off x="3783921" y="107661"/>
                <a:ext cx="981075" cy="565150"/>
              </a:xfrm>
              <a:prstGeom prst="ellipse">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46" name="Group 129"/>
            <p:cNvGrpSpPr>
              <a:grpSpLocks/>
            </p:cNvGrpSpPr>
            <p:nvPr/>
          </p:nvGrpSpPr>
          <p:grpSpPr bwMode="auto">
            <a:xfrm>
              <a:off x="5905500" y="268288"/>
              <a:ext cx="3509963" cy="6563666"/>
              <a:chOff x="12107211" y="457658"/>
              <a:chExt cx="3509963" cy="6563666"/>
            </a:xfrm>
          </p:grpSpPr>
          <p:sp>
            <p:nvSpPr>
              <p:cNvPr id="79" name="Freeform 78"/>
              <p:cNvSpPr/>
              <p:nvPr/>
            </p:nvSpPr>
            <p:spPr>
              <a:xfrm>
                <a:off x="14421786" y="457658"/>
                <a:ext cx="1152525" cy="6563666"/>
              </a:xfrm>
              <a:custGeom>
                <a:avLst/>
                <a:gdLst>
                  <a:gd name="connsiteX0" fmla="*/ 419100 w 1152525"/>
                  <a:gd name="connsiteY0" fmla="*/ 9525 h 4724400"/>
                  <a:gd name="connsiteX1" fmla="*/ 419100 w 1152525"/>
                  <a:gd name="connsiteY1" fmla="*/ 800100 h 4724400"/>
                  <a:gd name="connsiteX2" fmla="*/ 0 w 1152525"/>
                  <a:gd name="connsiteY2" fmla="*/ 800100 h 4724400"/>
                  <a:gd name="connsiteX3" fmla="*/ 0 w 1152525"/>
                  <a:gd name="connsiteY3" fmla="*/ 1028700 h 4724400"/>
                  <a:gd name="connsiteX4" fmla="*/ 419100 w 1152525"/>
                  <a:gd name="connsiteY4" fmla="*/ 1419225 h 4724400"/>
                  <a:gd name="connsiteX5" fmla="*/ 409575 w 1152525"/>
                  <a:gd name="connsiteY5" fmla="*/ 4724400 h 4724400"/>
                  <a:gd name="connsiteX6" fmla="*/ 1152525 w 1152525"/>
                  <a:gd name="connsiteY6" fmla="*/ 4724400 h 4724400"/>
                  <a:gd name="connsiteX7" fmla="*/ 1152525 w 1152525"/>
                  <a:gd name="connsiteY7" fmla="*/ 0 h 4724400"/>
                  <a:gd name="connsiteX8" fmla="*/ 419100 w 1152525"/>
                  <a:gd name="connsiteY8" fmla="*/ 9525 h 47244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4724400 h 6400800"/>
                  <a:gd name="connsiteX6" fmla="*/ 1152525 w 1152525"/>
                  <a:gd name="connsiteY6" fmla="*/ 6400800 h 6400800"/>
                  <a:gd name="connsiteX7" fmla="*/ 1152525 w 1152525"/>
                  <a:gd name="connsiteY7" fmla="*/ 0 h 6400800"/>
                  <a:gd name="connsiteX8" fmla="*/ 419100 w 1152525"/>
                  <a:gd name="connsiteY8" fmla="*/ 9525 h 6400800"/>
                  <a:gd name="connsiteX0" fmla="*/ 419100 w 1152525"/>
                  <a:gd name="connsiteY0" fmla="*/ 9525 h 6400800"/>
                  <a:gd name="connsiteX1" fmla="*/ 419100 w 1152525"/>
                  <a:gd name="connsiteY1" fmla="*/ 800100 h 6400800"/>
                  <a:gd name="connsiteX2" fmla="*/ 0 w 1152525"/>
                  <a:gd name="connsiteY2" fmla="*/ 800100 h 6400800"/>
                  <a:gd name="connsiteX3" fmla="*/ 0 w 1152525"/>
                  <a:gd name="connsiteY3" fmla="*/ 1028700 h 6400800"/>
                  <a:gd name="connsiteX4" fmla="*/ 419100 w 1152525"/>
                  <a:gd name="connsiteY4" fmla="*/ 1419225 h 6400800"/>
                  <a:gd name="connsiteX5" fmla="*/ 409575 w 1152525"/>
                  <a:gd name="connsiteY5" fmla="*/ 6400800 h 6400800"/>
                  <a:gd name="connsiteX6" fmla="*/ 1152525 w 1152525"/>
                  <a:gd name="connsiteY6" fmla="*/ 6400800 h 6400800"/>
                  <a:gd name="connsiteX7" fmla="*/ 1152525 w 1152525"/>
                  <a:gd name="connsiteY7" fmla="*/ 0 h 6400800"/>
                  <a:gd name="connsiteX8" fmla="*/ 419100 w 1152525"/>
                  <a:gd name="connsiteY8" fmla="*/ 9525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525" h="6400800">
                    <a:moveTo>
                      <a:pt x="419100" y="9525"/>
                    </a:moveTo>
                    <a:lnTo>
                      <a:pt x="419100" y="800100"/>
                    </a:lnTo>
                    <a:lnTo>
                      <a:pt x="0" y="800100"/>
                    </a:lnTo>
                    <a:lnTo>
                      <a:pt x="0" y="1028700"/>
                    </a:lnTo>
                    <a:lnTo>
                      <a:pt x="419100" y="1419225"/>
                    </a:lnTo>
                    <a:lnTo>
                      <a:pt x="409575" y="6400800"/>
                    </a:lnTo>
                    <a:lnTo>
                      <a:pt x="1152525" y="6400800"/>
                    </a:lnTo>
                    <a:lnTo>
                      <a:pt x="1152525" y="0"/>
                    </a:lnTo>
                    <a:lnTo>
                      <a:pt x="419100" y="9525"/>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0" name="Cube 79"/>
              <p:cNvSpPr/>
              <p:nvPr/>
            </p:nvSpPr>
            <p:spPr bwMode="auto">
              <a:xfrm flipH="1">
                <a:off x="14795025" y="520699"/>
                <a:ext cx="45719" cy="72390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 name="Cube 80"/>
              <p:cNvSpPr/>
              <p:nvPr/>
            </p:nvSpPr>
            <p:spPr bwMode="auto">
              <a:xfrm rot="5400000" flipH="1">
                <a:off x="14611909" y="1071009"/>
                <a:ext cx="45719" cy="411953"/>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 name="Cube 81"/>
              <p:cNvSpPr/>
              <p:nvPr/>
            </p:nvSpPr>
            <p:spPr bwMode="auto">
              <a:xfrm rot="5400000">
                <a:off x="13309146" y="-556912"/>
                <a:ext cx="29718" cy="2341409"/>
              </a:xfrm>
              <a:prstGeom prst="cube">
                <a:avLst>
                  <a:gd name="adj" fmla="val 2349"/>
                </a:avLst>
              </a:prstGeom>
              <a:noFill/>
              <a:ln w="3175">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 name="Oval 82"/>
              <p:cNvSpPr/>
              <p:nvPr/>
            </p:nvSpPr>
            <p:spPr>
              <a:xfrm>
                <a:off x="12386611" y="624345"/>
                <a:ext cx="46038" cy="46038"/>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4" name="Oval 83"/>
              <p:cNvSpPr/>
              <p:nvPr/>
            </p:nvSpPr>
            <p:spPr>
              <a:xfrm>
                <a:off x="14215411" y="619583"/>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5" name="Cube 84"/>
              <p:cNvSpPr/>
              <p:nvPr/>
            </p:nvSpPr>
            <p:spPr bwMode="auto">
              <a:xfrm>
                <a:off x="14728492" y="695325"/>
                <a:ext cx="45719" cy="114304"/>
              </a:xfrm>
              <a:prstGeom prst="cube">
                <a:avLst>
                  <a:gd name="adj" fmla="val 2349"/>
                </a:avLst>
              </a:prstGeom>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0" scaled="0"/>
              </a:grad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86" name="Group 30"/>
              <p:cNvGrpSpPr>
                <a:grpSpLocks/>
              </p:cNvGrpSpPr>
              <p:nvPr/>
            </p:nvGrpSpPr>
            <p:grpSpPr bwMode="auto">
              <a:xfrm>
                <a:off x="12259611" y="683083"/>
                <a:ext cx="3357563" cy="390881"/>
                <a:chOff x="3502961" y="562432"/>
                <a:chExt cx="3357563" cy="390881"/>
              </a:xfrm>
            </p:grpSpPr>
            <p:sp>
              <p:nvSpPr>
                <p:cNvPr id="88" name="Freeform 87"/>
                <p:cNvSpPr/>
                <p:nvPr/>
              </p:nvSpPr>
              <p:spPr>
                <a:xfrm>
                  <a:off x="3502961" y="673914"/>
                  <a:ext cx="2547288" cy="279399"/>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89" name="Straight Connector 88"/>
                <p:cNvCxnSpPr/>
                <p:nvPr/>
              </p:nvCxnSpPr>
              <p:spPr>
                <a:xfrm rot="5400000" flipH="1" flipV="1">
                  <a:off x="6835124" y="584657"/>
                  <a:ext cx="47625"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7" name="Freeform 86"/>
              <p:cNvSpPr/>
              <p:nvPr/>
            </p:nvSpPr>
            <p:spPr bwMode="auto">
              <a:xfrm rot="10800000">
                <a:off x="12107211" y="519570"/>
                <a:ext cx="2676525" cy="68421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3857696"/>
                  <a:gd name="connsiteY0" fmla="*/ 7643 h 647700"/>
                  <a:gd name="connsiteX1" fmla="*/ 3652908 w 3857696"/>
                  <a:gd name="connsiteY1" fmla="*/ 0 h 647700"/>
                  <a:gd name="connsiteX2" fmla="*/ 3857696 w 3857696"/>
                  <a:gd name="connsiteY2" fmla="*/ 638175 h 647700"/>
                  <a:gd name="connsiteX3" fmla="*/ 766833 w 3857696"/>
                  <a:gd name="connsiteY3" fmla="*/ 647700 h 647700"/>
                  <a:gd name="connsiteX4" fmla="*/ 0 w 3857696"/>
                  <a:gd name="connsiteY4" fmla="*/ 7643 h 647700"/>
                  <a:gd name="connsiteX0" fmla="*/ 0 w 3857696"/>
                  <a:gd name="connsiteY0" fmla="*/ 7643 h 655358"/>
                  <a:gd name="connsiteX1" fmla="*/ 3652908 w 3857696"/>
                  <a:gd name="connsiteY1" fmla="*/ 0 h 655358"/>
                  <a:gd name="connsiteX2" fmla="*/ 3857696 w 3857696"/>
                  <a:gd name="connsiteY2" fmla="*/ 638175 h 655358"/>
                  <a:gd name="connsiteX3" fmla="*/ 4442 w 3857696"/>
                  <a:gd name="connsiteY3" fmla="*/ 655358 h 655358"/>
                  <a:gd name="connsiteX4" fmla="*/ 0 w 3857696"/>
                  <a:gd name="connsiteY4" fmla="*/ 7643 h 655358"/>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11013 h 638175"/>
                  <a:gd name="connsiteX4" fmla="*/ 0 w 3857696"/>
                  <a:gd name="connsiteY4" fmla="*/ 7643 h 638175"/>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28174 h 638175"/>
                  <a:gd name="connsiteX4" fmla="*/ 0 w 3857696"/>
                  <a:gd name="connsiteY4" fmla="*/ 7643 h 638175"/>
                  <a:gd name="connsiteX0" fmla="*/ 0 w 3857696"/>
                  <a:gd name="connsiteY0" fmla="*/ 7643 h 654200"/>
                  <a:gd name="connsiteX1" fmla="*/ 3652908 w 3857696"/>
                  <a:gd name="connsiteY1" fmla="*/ 0 h 654200"/>
                  <a:gd name="connsiteX2" fmla="*/ 3857696 w 3857696"/>
                  <a:gd name="connsiteY2" fmla="*/ 638175 h 654200"/>
                  <a:gd name="connsiteX3" fmla="*/ 4442 w 3857696"/>
                  <a:gd name="connsiteY3" fmla="*/ 654200 h 654200"/>
                  <a:gd name="connsiteX4" fmla="*/ 0 w 3857696"/>
                  <a:gd name="connsiteY4" fmla="*/ 7643 h 654200"/>
                  <a:gd name="connsiteX0" fmla="*/ 0 w 3857696"/>
                  <a:gd name="connsiteY0" fmla="*/ 7643 h 638175"/>
                  <a:gd name="connsiteX1" fmla="*/ 3652908 w 3857696"/>
                  <a:gd name="connsiteY1" fmla="*/ 0 h 638175"/>
                  <a:gd name="connsiteX2" fmla="*/ 3857696 w 3857696"/>
                  <a:gd name="connsiteY2" fmla="*/ 638175 h 638175"/>
                  <a:gd name="connsiteX3" fmla="*/ 4442 w 3857696"/>
                  <a:gd name="connsiteY3" fmla="*/ 637604 h 638175"/>
                  <a:gd name="connsiteX4" fmla="*/ 0 w 3857696"/>
                  <a:gd name="connsiteY4" fmla="*/ 7643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96" h="638175">
                    <a:moveTo>
                      <a:pt x="0" y="7643"/>
                    </a:moveTo>
                    <a:lnTo>
                      <a:pt x="3652908" y="0"/>
                    </a:lnTo>
                    <a:lnTo>
                      <a:pt x="3857696" y="638175"/>
                    </a:lnTo>
                    <a:lnTo>
                      <a:pt x="4442" y="637604"/>
                    </a:lnTo>
                    <a:cubicBezTo>
                      <a:pt x="2961" y="421699"/>
                      <a:pt x="1481" y="223548"/>
                      <a:pt x="0" y="7643"/>
                    </a:cubicBez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47" name="Cube 46"/>
            <p:cNvSpPr/>
            <p:nvPr/>
          </p:nvSpPr>
          <p:spPr bwMode="auto">
            <a:xfrm flipH="1">
              <a:off x="1070236" y="409868"/>
              <a:ext cx="45704" cy="523874"/>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Cube 47"/>
            <p:cNvSpPr/>
            <p:nvPr/>
          </p:nvSpPr>
          <p:spPr bwMode="auto">
            <a:xfrm rot="5400000">
              <a:off x="835909" y="1310945"/>
              <a:ext cx="476252" cy="45704"/>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Freeform 48"/>
            <p:cNvSpPr/>
            <p:nvPr/>
          </p:nvSpPr>
          <p:spPr bwMode="auto">
            <a:xfrm>
              <a:off x="1190625" y="352425"/>
              <a:ext cx="4100513" cy="652463"/>
            </a:xfrm>
            <a:custGeom>
              <a:avLst/>
              <a:gdLst>
                <a:gd name="connsiteX0" fmla="*/ 0 w 3100388"/>
                <a:gd name="connsiteY0" fmla="*/ 0 h 652462"/>
                <a:gd name="connsiteX1" fmla="*/ 2895600 w 3100388"/>
                <a:gd name="connsiteY1" fmla="*/ 4762 h 652462"/>
                <a:gd name="connsiteX2" fmla="*/ 3100388 w 3100388"/>
                <a:gd name="connsiteY2" fmla="*/ 642937 h 652462"/>
                <a:gd name="connsiteX3" fmla="*/ 9525 w 3100388"/>
                <a:gd name="connsiteY3" fmla="*/ 652462 h 652462"/>
                <a:gd name="connsiteX4" fmla="*/ 0 w 3100388"/>
                <a:gd name="connsiteY4" fmla="*/ 0 h 652462"/>
                <a:gd name="connsiteX0" fmla="*/ 0 w 2985381"/>
                <a:gd name="connsiteY0" fmla="*/ 0 h 652462"/>
                <a:gd name="connsiteX1" fmla="*/ 2895600 w 2985381"/>
                <a:gd name="connsiteY1" fmla="*/ 4762 h 652462"/>
                <a:gd name="connsiteX2" fmla="*/ 2985381 w 2985381"/>
                <a:gd name="connsiteY2" fmla="*/ 642937 h 652462"/>
                <a:gd name="connsiteX3" fmla="*/ 9525 w 2985381"/>
                <a:gd name="connsiteY3" fmla="*/ 652462 h 652462"/>
                <a:gd name="connsiteX4" fmla="*/ 0 w 2985381"/>
                <a:gd name="connsiteY4" fmla="*/ 0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5381" h="652462">
                  <a:moveTo>
                    <a:pt x="0" y="0"/>
                  </a:moveTo>
                  <a:lnTo>
                    <a:pt x="2895600" y="4762"/>
                  </a:lnTo>
                  <a:lnTo>
                    <a:pt x="2985381" y="642937"/>
                  </a:lnTo>
                  <a:lnTo>
                    <a:pt x="9525" y="652462"/>
                  </a:lnTo>
                  <a:lnTo>
                    <a:pt x="0" y="0"/>
                  </a:lnTo>
                  <a:close/>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0" name="Cube 49"/>
            <p:cNvSpPr/>
            <p:nvPr/>
          </p:nvSpPr>
          <p:spPr bwMode="auto">
            <a:xfrm>
              <a:off x="1207008" y="999882"/>
              <a:ext cx="406908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 name="Cube 50"/>
            <p:cNvSpPr/>
            <p:nvPr/>
          </p:nvSpPr>
          <p:spPr bwMode="auto">
            <a:xfrm>
              <a:off x="1064213" y="401928"/>
              <a:ext cx="609407" cy="533400"/>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 name="Cube 51"/>
            <p:cNvSpPr/>
            <p:nvPr/>
          </p:nvSpPr>
          <p:spPr bwMode="auto">
            <a:xfrm>
              <a:off x="291874" y="328612"/>
              <a:ext cx="714147"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 name="Cube 52"/>
            <p:cNvSpPr/>
            <p:nvPr/>
          </p:nvSpPr>
          <p:spPr bwMode="auto">
            <a:xfrm flipV="1">
              <a:off x="1065152" y="1043278"/>
              <a:ext cx="476101" cy="45720"/>
            </a:xfrm>
            <a:prstGeom prst="cube">
              <a:avLst>
                <a:gd name="adj" fmla="val 5357"/>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Cube 53"/>
            <p:cNvSpPr/>
            <p:nvPr/>
          </p:nvSpPr>
          <p:spPr bwMode="auto">
            <a:xfrm>
              <a:off x="1006021" y="331788"/>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5" name="Group 115"/>
            <p:cNvGrpSpPr>
              <a:grpSpLocks/>
            </p:cNvGrpSpPr>
            <p:nvPr/>
          </p:nvGrpSpPr>
          <p:grpSpPr bwMode="auto">
            <a:xfrm>
              <a:off x="1152133" y="493203"/>
              <a:ext cx="445311" cy="377825"/>
              <a:chOff x="-1893507" y="211926"/>
              <a:chExt cx="445311" cy="377825"/>
            </a:xfrm>
          </p:grpSpPr>
          <p:sp>
            <p:nvSpPr>
              <p:cNvPr id="71" name="Oval 70"/>
              <p:cNvSpPr/>
              <p:nvPr/>
            </p:nvSpPr>
            <p:spPr bwMode="auto">
              <a:xfrm>
                <a:off x="-1673548" y="2214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2" name="Oval 71"/>
              <p:cNvSpPr/>
              <p:nvPr/>
            </p:nvSpPr>
            <p:spPr bwMode="auto">
              <a:xfrm>
                <a:off x="-1673548" y="3611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3" name="Oval 72"/>
              <p:cNvSpPr/>
              <p:nvPr/>
            </p:nvSpPr>
            <p:spPr bwMode="auto">
              <a:xfrm>
                <a:off x="-1671961" y="513551"/>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4" name="Oval 73"/>
              <p:cNvSpPr/>
              <p:nvPr/>
            </p:nvSpPr>
            <p:spPr bwMode="auto">
              <a:xfrm>
                <a:off x="-1524372" y="294478"/>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5" name="Oval 74"/>
              <p:cNvSpPr/>
              <p:nvPr/>
            </p:nvSpPr>
            <p:spPr bwMode="auto">
              <a:xfrm>
                <a:off x="-1524372" y="444497"/>
                <a:ext cx="76176" cy="76200"/>
              </a:xfrm>
              <a:prstGeom prst="ellipse">
                <a:avLst/>
              </a:prstGeom>
              <a:noFill/>
              <a:ln>
                <a:solidFill>
                  <a:schemeClr val="bg1">
                    <a:lumMod val="8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6" name="Oval 75"/>
              <p:cNvSpPr/>
              <p:nvPr/>
            </p:nvSpPr>
            <p:spPr bwMode="auto">
              <a:xfrm>
                <a:off x="-1887882" y="211926"/>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 name="Oval 76"/>
              <p:cNvSpPr/>
              <p:nvPr/>
            </p:nvSpPr>
            <p:spPr bwMode="auto">
              <a:xfrm>
                <a:off x="-1891110" y="357973"/>
                <a:ext cx="45977"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 name="Oval 77"/>
              <p:cNvSpPr/>
              <p:nvPr/>
            </p:nvSpPr>
            <p:spPr bwMode="auto">
              <a:xfrm>
                <a:off x="-1893507" y="511966"/>
                <a:ext cx="45976" cy="76198"/>
              </a:xfrm>
              <a:prstGeom prst="ellipse">
                <a:avLst/>
              </a:prstGeom>
              <a:noFill/>
              <a:ln>
                <a:solidFill>
                  <a:schemeClr val="bg1">
                    <a:lumMod val="85000"/>
                  </a:schemeClr>
                </a:solidFill>
              </a:ln>
              <a:scene3d>
                <a:camera prst="orthographicFront">
                  <a:rot lat="0" lon="16199975" rev="0"/>
                </a:camera>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58" name="Cube 57"/>
            <p:cNvSpPr/>
            <p:nvPr/>
          </p:nvSpPr>
          <p:spPr bwMode="auto">
            <a:xfrm>
              <a:off x="1187963" y="316522"/>
              <a:ext cx="3977640" cy="45719"/>
            </a:xfrm>
            <a:prstGeom prst="cube">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Cube 58"/>
            <p:cNvSpPr/>
            <p:nvPr/>
          </p:nvSpPr>
          <p:spPr bwMode="auto">
            <a:xfrm flipH="1">
              <a:off x="237671" y="328613"/>
              <a:ext cx="45719" cy="6563666"/>
            </a:xfrm>
            <a:prstGeom prst="cube">
              <a:avLst>
                <a:gd name="adj" fmla="val 2349"/>
              </a:avLst>
            </a:prstGeom>
            <a:noFill/>
            <a:ln>
              <a:solidFill>
                <a:schemeClr val="bg1">
                  <a:lumMod val="85000"/>
                </a:schemeClr>
              </a:solidFill>
            </a:ln>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Text Box 10"/>
            <p:cNvSpPr txBox="1">
              <a:spLocks noChangeArrowheads="1"/>
            </p:cNvSpPr>
            <p:nvPr/>
          </p:nvSpPr>
          <p:spPr bwMode="auto">
            <a:xfrm>
              <a:off x="6154742" y="749390"/>
              <a:ext cx="2227329" cy="276999"/>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200" b="1" dirty="0">
                  <a:solidFill>
                    <a:schemeClr val="bg1">
                      <a:lumMod val="95000"/>
                    </a:schemeClr>
                  </a:solidFill>
                  <a:latin typeface="Arial" pitchFamily="34" charset="0"/>
                  <a:cs typeface="Arial" pitchFamily="34" charset="0"/>
                </a:rPr>
                <a:t>Structural Option 2008-2009</a:t>
              </a:r>
            </a:p>
          </p:txBody>
        </p:sp>
        <p:grpSp>
          <p:nvGrpSpPr>
            <p:cNvPr id="61" name="Group 116"/>
            <p:cNvGrpSpPr>
              <a:grpSpLocks/>
            </p:cNvGrpSpPr>
            <p:nvPr/>
          </p:nvGrpSpPr>
          <p:grpSpPr bwMode="auto">
            <a:xfrm>
              <a:off x="1790700" y="281277"/>
              <a:ext cx="3124200" cy="730150"/>
              <a:chOff x="-3107460" y="1653540"/>
              <a:chExt cx="3124200" cy="730150"/>
            </a:xfrm>
          </p:grpSpPr>
          <p:grpSp>
            <p:nvGrpSpPr>
              <p:cNvPr id="67" name="Group 58"/>
              <p:cNvGrpSpPr>
                <a:grpSpLocks/>
              </p:cNvGrpSpPr>
              <p:nvPr/>
            </p:nvGrpSpPr>
            <p:grpSpPr bwMode="auto">
              <a:xfrm>
                <a:off x="-3107460" y="1653540"/>
                <a:ext cx="3124200" cy="587375"/>
                <a:chOff x="5451708" y="475726"/>
                <a:chExt cx="4495800" cy="586880"/>
              </a:xfrm>
            </p:grpSpPr>
            <p:sp>
              <p:nvSpPr>
                <p:cNvPr id="69" name="TextBox 54"/>
                <p:cNvSpPr txBox="1">
                  <a:spLocks noChangeArrowheads="1"/>
                </p:cNvSpPr>
                <p:nvPr/>
              </p:nvSpPr>
              <p:spPr bwMode="auto">
                <a:xfrm>
                  <a:off x="5451708" y="475726"/>
                  <a:ext cx="4495800" cy="586880"/>
                </a:xfrm>
                <a:prstGeom prst="rect">
                  <a:avLst/>
                </a:prstGeom>
                <a:noFill/>
                <a:ln w="9525">
                  <a:noFill/>
                  <a:miter lim="800000"/>
                  <a:headEnd/>
                  <a:tailEnd/>
                </a:ln>
              </p:spPr>
              <p:txBody>
                <a:bodyPr lIns="93525" tIns="46762" rIns="93525" bIns="46762">
                  <a:spAutoFit/>
                </a:bodyPr>
                <a:lstStyle/>
                <a:p>
                  <a:r>
                    <a:rPr lang="en-US" sz="3200" b="1" i="1" dirty="0">
                      <a:solidFill>
                        <a:srgbClr val="BDD1FF"/>
                      </a:solidFill>
                      <a:latin typeface="Informal Roman" pitchFamily="66" charset="0"/>
                    </a:rPr>
                    <a:t>I</a:t>
                  </a:r>
                  <a:r>
                    <a:rPr lang="en-US" sz="3200" b="1" dirty="0">
                      <a:solidFill>
                        <a:srgbClr val="BDD1FF"/>
                      </a:solidFill>
                      <a:latin typeface="Vladimir Script" pitchFamily="66" charset="0"/>
                    </a:rPr>
                    <a:t>ngleside</a:t>
                  </a:r>
                  <a:r>
                    <a:rPr lang="en-US" b="1" dirty="0">
                      <a:solidFill>
                        <a:srgbClr val="BDD1FF"/>
                      </a:solidFill>
                      <a:latin typeface="Vladimir Script" pitchFamily="66" charset="0"/>
                    </a:rPr>
                    <a:t>  </a:t>
                  </a:r>
                  <a:r>
                    <a:rPr lang="en-US" sz="1600" b="1" dirty="0">
                      <a:solidFill>
                        <a:srgbClr val="BDD1FF"/>
                      </a:solidFill>
                      <a:latin typeface="Adobe Caslon Pro" pitchFamily="18" charset="0"/>
                    </a:rPr>
                    <a:t>AT KING FARM</a:t>
                  </a:r>
                </a:p>
              </p:txBody>
            </p:sp>
            <p:cxnSp>
              <p:nvCxnSpPr>
                <p:cNvPr id="70" name="Straight Connector 69"/>
                <p:cNvCxnSpPr/>
                <p:nvPr/>
              </p:nvCxnSpPr>
              <p:spPr>
                <a:xfrm>
                  <a:off x="6342644" y="951286"/>
                  <a:ext cx="3419824" cy="15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8" name="Text Box 11"/>
              <p:cNvSpPr txBox="1">
                <a:spLocks noChangeArrowheads="1"/>
              </p:cNvSpPr>
              <p:nvPr/>
            </p:nvSpPr>
            <p:spPr bwMode="auto">
              <a:xfrm>
                <a:off x="-2536730" y="2134760"/>
                <a:ext cx="2495952" cy="248930"/>
              </a:xfrm>
              <a:prstGeom prst="rect">
                <a:avLst/>
              </a:prstGeom>
              <a:noFill/>
              <a:ln w="9525">
                <a:noFill/>
                <a:miter lim="800000"/>
                <a:headEnd/>
                <a:tailEnd/>
              </a:ln>
              <a:effectLst/>
              <a:scene3d>
                <a:camera prst="orthographicFront"/>
                <a:lightRig rig="threePt" dir="t"/>
              </a:scene3d>
              <a:sp3d>
                <a:bevelT w="139700" h="139700" prst="divot"/>
              </a:sp3d>
            </p:spPr>
            <p:txBody>
              <a:bodyPr wrap="none">
                <a:spAutoFit/>
              </a:bodyPr>
              <a:lstStyle/>
              <a:p>
                <a:pPr>
                  <a:defRPr/>
                </a:pPr>
                <a:r>
                  <a:rPr lang="en-US" sz="1000" b="1" dirty="0">
                    <a:solidFill>
                      <a:schemeClr val="bg1"/>
                    </a:solidFill>
                  </a:rPr>
                  <a:t>An Architectural Engineering Senior </a:t>
                </a:r>
                <a:r>
                  <a:rPr lang="en-US" sz="1000" b="1" dirty="0" smtClean="0">
                    <a:solidFill>
                      <a:schemeClr val="bg1"/>
                    </a:solidFill>
                  </a:rPr>
                  <a:t>Thesis</a:t>
                </a:r>
                <a:endParaRPr lang="en-US" sz="1000" b="1" dirty="0">
                  <a:solidFill>
                    <a:schemeClr val="bg1"/>
                  </a:solidFill>
                </a:endParaRPr>
              </a:p>
            </p:txBody>
          </p:sp>
        </p:grpSp>
        <p:sp>
          <p:nvSpPr>
            <p:cNvPr id="62" name="Oval 61"/>
            <p:cNvSpPr/>
            <p:nvPr/>
          </p:nvSpPr>
          <p:spPr bwMode="auto">
            <a:xfrm>
              <a:off x="7105650" y="433388"/>
              <a:ext cx="46038" cy="46037"/>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3" name="Freeform 62"/>
            <p:cNvSpPr/>
            <p:nvPr/>
          </p:nvSpPr>
          <p:spPr bwMode="auto">
            <a:xfrm>
              <a:off x="6083301" y="522637"/>
              <a:ext cx="2521887" cy="279400"/>
            </a:xfrm>
            <a:custGeom>
              <a:avLst/>
              <a:gdLst>
                <a:gd name="connsiteX0" fmla="*/ 0 w 4533900"/>
                <a:gd name="connsiteY0" fmla="*/ 279400 h 279400"/>
                <a:gd name="connsiteX1" fmla="*/ 4533900 w 4533900"/>
                <a:gd name="connsiteY1" fmla="*/ 0 h 279400"/>
              </a:gdLst>
              <a:ahLst/>
              <a:cxnLst>
                <a:cxn ang="0">
                  <a:pos x="connsiteX0" y="connsiteY0"/>
                </a:cxn>
                <a:cxn ang="0">
                  <a:pos x="connsiteX1" y="connsiteY1"/>
                </a:cxn>
              </a:cxnLst>
              <a:rect l="l" t="t" r="r" b="b"/>
              <a:pathLst>
                <a:path w="4533900" h="279400">
                  <a:moveTo>
                    <a:pt x="0" y="279400"/>
                  </a:moveTo>
                  <a:cubicBezTo>
                    <a:pt x="1892829" y="142875"/>
                    <a:pt x="3785658" y="6350"/>
                    <a:pt x="4533900" y="0"/>
                  </a:cubicBezTo>
                </a:path>
              </a:pathLst>
            </a:cu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4" name="WordArt 9"/>
            <p:cNvSpPr>
              <a:spLocks noChangeArrowheads="1" noChangeShapeType="1" noTextEdit="1"/>
            </p:cNvSpPr>
            <p:nvPr/>
          </p:nvSpPr>
          <p:spPr bwMode="auto">
            <a:xfrm>
              <a:off x="5295900" y="517497"/>
              <a:ext cx="293077" cy="339866"/>
            </a:xfrm>
            <a:prstGeom prst="rect">
              <a:avLst/>
            </a:prstGeom>
            <a:noFill/>
            <a:scene3d>
              <a:camera prst="perspectiveFront"/>
              <a:lightRig rig="threePt" dir="t"/>
            </a:scene3d>
            <a:sp3d>
              <a:bevelT w="139700" h="139700" prst="divot"/>
            </a:sp3d>
          </p:spPr>
          <p:txBody>
            <a:bodyPr wrap="none" fromWordArt="1">
              <a:prstTxWarp prst="textPlain">
                <a:avLst>
                  <a:gd name="adj" fmla="val 50000"/>
                </a:avLst>
              </a:prstTxWarp>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3600" b="1" kern="10" dirty="0">
                  <a:ln w="50800"/>
                  <a:solidFill>
                    <a:srgbClr val="EAEAEA"/>
                  </a:solidFill>
                  <a:effectLst>
                    <a:outerShdw blurRad="50800" dist="38100" dir="2700000" algn="tl" rotWithShape="0">
                      <a:prstClr val="black">
                        <a:alpha val="40000"/>
                      </a:prstClr>
                    </a:outerShdw>
                  </a:effectLst>
                  <a:latin typeface="Arial"/>
                  <a:cs typeface="Arial"/>
                </a:rPr>
                <a:t>a</a:t>
              </a:r>
            </a:p>
          </p:txBody>
        </p:sp>
        <p:cxnSp>
          <p:nvCxnSpPr>
            <p:cNvPr id="65" name="Straight Connector 64"/>
            <p:cNvCxnSpPr/>
            <p:nvPr/>
          </p:nvCxnSpPr>
          <p:spPr bwMode="auto">
            <a:xfrm>
              <a:off x="6210300" y="755650"/>
              <a:ext cx="2193925" cy="158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66" name="Rectangle 120"/>
            <p:cNvSpPr>
              <a:spLocks noChangeArrowheads="1"/>
            </p:cNvSpPr>
            <p:nvPr/>
          </p:nvSpPr>
          <p:spPr bwMode="auto">
            <a:xfrm>
              <a:off x="6811610" y="448191"/>
              <a:ext cx="1559437" cy="342279"/>
            </a:xfrm>
            <a:prstGeom prst="rect">
              <a:avLst/>
            </a:prstGeom>
            <a:noFill/>
            <a:ln w="9525">
              <a:noFill/>
              <a:miter lim="800000"/>
              <a:headEnd/>
              <a:tailEnd/>
            </a:ln>
          </p:spPr>
          <p:txBody>
            <a:bodyPr wrap="none">
              <a:spAutoFit/>
            </a:bodyPr>
            <a:lstStyle/>
            <a:p>
              <a:r>
                <a:rPr lang="en-US" sz="1600" b="1" dirty="0">
                  <a:solidFill>
                    <a:srgbClr val="8FB2FF"/>
                  </a:solidFill>
                  <a:cs typeface="Arial" charset="0"/>
                </a:rPr>
                <a:t>STEPHEN </a:t>
              </a:r>
              <a:r>
                <a:rPr lang="en-US" sz="1600" b="1" dirty="0" smtClean="0">
                  <a:solidFill>
                    <a:srgbClr val="8FB2FF"/>
                  </a:solidFill>
                  <a:cs typeface="Arial" charset="0"/>
                </a:rPr>
                <a:t>A. </a:t>
              </a:r>
              <a:r>
                <a:rPr lang="en-US" sz="1600" b="1" dirty="0">
                  <a:solidFill>
                    <a:srgbClr val="8FB2FF"/>
                  </a:solidFill>
                  <a:cs typeface="Arial" charset="0"/>
                </a:rPr>
                <a:t>TAT</a:t>
              </a:r>
            </a:p>
          </p:txBody>
        </p:sp>
      </p:grpSp>
      <p:sp>
        <p:nvSpPr>
          <p:cNvPr id="95" name="Rounded Rectangle 94"/>
          <p:cNvSpPr/>
          <p:nvPr/>
        </p:nvSpPr>
        <p:spPr bwMode="auto">
          <a:xfrm>
            <a:off x="495299" y="1482436"/>
            <a:ext cx="8343901" cy="4838700"/>
          </a:xfrm>
          <a:prstGeom prst="roundRect">
            <a:avLst>
              <a:gd name="adj" fmla="val 3183"/>
            </a:avLst>
          </a:prstGeom>
          <a:solidFill>
            <a:srgbClr val="091D71"/>
          </a:solidFill>
          <a:ln>
            <a:solidFill>
              <a:schemeClr val="tx1">
                <a:lumMod val="95000"/>
                <a:lumOff val="5000"/>
              </a:schemeClr>
            </a:solidFill>
          </a:ln>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6" name="Rectangle 95"/>
          <p:cNvSpPr/>
          <p:nvPr/>
        </p:nvSpPr>
        <p:spPr bwMode="auto">
          <a:xfrm>
            <a:off x="1525984" y="1471192"/>
            <a:ext cx="7398162" cy="3914537"/>
          </a:xfrm>
          <a:prstGeom prst="rect">
            <a:avLst/>
          </a:prstGeom>
          <a:solidFill>
            <a:schemeClr val="tx1"/>
          </a:solidFill>
          <a:ln w="57150">
            <a:solidFill>
              <a:schemeClr val="tx2">
                <a:lumMod val="75000"/>
              </a:schemeClr>
            </a:solidFill>
          </a:ln>
          <a:scene3d>
            <a:camera prst="orthographicFront"/>
            <a:lightRig rig="threePt" dir="t"/>
          </a:scene3d>
          <a:sp3d extrusionH="63500" contourW="6350" prstMaterial="metal">
            <a:bevelT w="114300" h="114300" prst="relaxedIns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97" name="Group 96"/>
          <p:cNvGrpSpPr/>
          <p:nvPr/>
        </p:nvGrpSpPr>
        <p:grpSpPr>
          <a:xfrm>
            <a:off x="280982" y="2095500"/>
            <a:ext cx="1319218" cy="2628900"/>
            <a:chOff x="8648700" y="7200900"/>
            <a:chExt cx="1319218" cy="2628900"/>
          </a:xfrm>
        </p:grpSpPr>
        <p:sp>
          <p:nvSpPr>
            <p:cNvPr id="98" name="Round Diagonal Corner Rectangle 97"/>
            <p:cNvSpPr/>
            <p:nvPr/>
          </p:nvSpPr>
          <p:spPr bwMode="auto">
            <a:xfrm>
              <a:off x="8648700" y="9105900"/>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Structural Depth</a:t>
              </a:r>
              <a:endParaRPr lang="en-US" sz="1000" b="1" dirty="0">
                <a:solidFill>
                  <a:srgbClr val="CDDCFF"/>
                </a:solidFill>
              </a:endParaRPr>
            </a:p>
          </p:txBody>
        </p:sp>
        <p:sp>
          <p:nvSpPr>
            <p:cNvPr id="99" name="Round Diagonal Corner Rectangle 98"/>
            <p:cNvSpPr/>
            <p:nvPr/>
          </p:nvSpPr>
          <p:spPr bwMode="auto">
            <a:xfrm>
              <a:off x="8648700" y="7200900"/>
              <a:ext cx="1316736" cy="310896"/>
            </a:xfrm>
            <a:prstGeom prst="round2DiagRect">
              <a:avLst/>
            </a:prstGeom>
            <a:solidFill>
              <a:schemeClr val="tx1"/>
            </a:solidFill>
            <a:ln w="3175">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chemeClr val="bg1"/>
                  </a:solidFill>
                </a:rPr>
                <a:t>Introduction</a:t>
              </a:r>
              <a:endParaRPr lang="en-US" sz="1000" b="1" dirty="0">
                <a:solidFill>
                  <a:schemeClr val="bg1"/>
                </a:solidFill>
              </a:endParaRPr>
            </a:p>
          </p:txBody>
        </p:sp>
        <p:sp>
          <p:nvSpPr>
            <p:cNvPr id="100" name="Round Diagonal Corner Rectangle 99"/>
            <p:cNvSpPr/>
            <p:nvPr/>
          </p:nvSpPr>
          <p:spPr bwMode="auto">
            <a:xfrm>
              <a:off x="8648700" y="7575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Thesis Statement</a:t>
              </a:r>
              <a:endParaRPr lang="en-US" sz="1000" b="1" dirty="0">
                <a:solidFill>
                  <a:srgbClr val="CDDCFF"/>
                </a:solidFill>
              </a:endParaRPr>
            </a:p>
          </p:txBody>
        </p:sp>
        <p:sp>
          <p:nvSpPr>
            <p:cNvPr id="101" name="Round Diagonal Corner Rectangle 100"/>
            <p:cNvSpPr/>
            <p:nvPr/>
          </p:nvSpPr>
          <p:spPr bwMode="auto">
            <a:xfrm>
              <a:off x="8648700" y="7956804"/>
              <a:ext cx="1319218" cy="310896"/>
            </a:xfrm>
            <a:prstGeom prst="round2DiagRect">
              <a:avLst/>
            </a:prstGeom>
            <a:solidFill>
              <a:srgbClr val="F2840C"/>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Existing Condition</a:t>
              </a:r>
              <a:endParaRPr lang="en-US" sz="1000" b="1" dirty="0">
                <a:solidFill>
                  <a:srgbClr val="CDDCFF"/>
                </a:solidFill>
              </a:endParaRPr>
            </a:p>
          </p:txBody>
        </p:sp>
        <p:sp>
          <p:nvSpPr>
            <p:cNvPr id="102" name="Round Diagonal Corner Rectangle 101"/>
            <p:cNvSpPr/>
            <p:nvPr/>
          </p:nvSpPr>
          <p:spPr bwMode="auto">
            <a:xfrm>
              <a:off x="8648700" y="8337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a:t>
              </a:r>
              <a:endParaRPr lang="en-US" sz="1000" b="1" dirty="0">
                <a:solidFill>
                  <a:srgbClr val="CDDCFF"/>
                </a:solidFill>
              </a:endParaRPr>
            </a:p>
          </p:txBody>
        </p:sp>
        <p:sp>
          <p:nvSpPr>
            <p:cNvPr id="103" name="Round Diagonal Corner Rectangle 102"/>
            <p:cNvSpPr/>
            <p:nvPr/>
          </p:nvSpPr>
          <p:spPr bwMode="auto">
            <a:xfrm>
              <a:off x="8648700" y="87188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Breadth Study II</a:t>
              </a:r>
              <a:endParaRPr lang="en-US" sz="1000" b="1" dirty="0">
                <a:solidFill>
                  <a:srgbClr val="CDDCFF"/>
                </a:solidFill>
              </a:endParaRPr>
            </a:p>
          </p:txBody>
        </p:sp>
        <p:sp>
          <p:nvSpPr>
            <p:cNvPr id="104" name="Round Diagonal Corner Rectangle 103"/>
            <p:cNvSpPr/>
            <p:nvPr/>
          </p:nvSpPr>
          <p:spPr bwMode="auto">
            <a:xfrm>
              <a:off x="8648700" y="9518904"/>
              <a:ext cx="1319218" cy="310896"/>
            </a:xfrm>
            <a:prstGeom prst="round2DiagRect">
              <a:avLst/>
            </a:prstGeom>
            <a:solidFill>
              <a:schemeClr val="tx1">
                <a:lumMod val="95000"/>
                <a:lumOff val="5000"/>
              </a:schemeClr>
            </a:solidFill>
            <a:ln w="6350">
              <a:noFill/>
            </a:ln>
            <a:scene3d>
              <a:camera prst="orthographicFront"/>
              <a:lightRig rig="threePt" dir="t"/>
            </a:scene3d>
            <a:sp3d prstMaterial="flat">
              <a:bevelT w="101600" prst="coolSlan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000" b="1" dirty="0" smtClean="0">
                  <a:solidFill>
                    <a:srgbClr val="CDDCFF"/>
                  </a:solidFill>
                </a:rPr>
                <a:t>Conclusion</a:t>
              </a:r>
              <a:endParaRPr lang="en-US" sz="1000" b="1" dirty="0">
                <a:solidFill>
                  <a:srgbClr val="CDDCFF"/>
                </a:solidFill>
              </a:endParaRPr>
            </a:p>
          </p:txBody>
        </p:sp>
      </p:grpSp>
      <p:sp>
        <p:nvSpPr>
          <p:cNvPr id="105" name="Frame 104"/>
          <p:cNvSpPr/>
          <p:nvPr/>
        </p:nvSpPr>
        <p:spPr>
          <a:xfrm>
            <a:off x="1447800" y="1543050"/>
            <a:ext cx="7379182" cy="3771900"/>
          </a:xfrm>
          <a:prstGeom prst="frame">
            <a:avLst>
              <a:gd name="adj1"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Rounded Rectangle 105"/>
          <p:cNvSpPr/>
          <p:nvPr/>
        </p:nvSpPr>
        <p:spPr bwMode="auto">
          <a:xfrm>
            <a:off x="2362200" y="1295400"/>
            <a:ext cx="5497384" cy="266700"/>
          </a:xfrm>
          <a:prstGeom prst="roundRect">
            <a:avLst/>
          </a:prstGeom>
          <a:solidFill>
            <a:srgbClr val="003BC0"/>
          </a:solidFill>
          <a:ln>
            <a:solidFill>
              <a:srgbClr val="091D7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a:solidFill>
                <a:srgbClr val="FFFFFF"/>
              </a:solidFill>
            </a:endParaRPr>
          </a:p>
        </p:txBody>
      </p:sp>
      <p:grpSp>
        <p:nvGrpSpPr>
          <p:cNvPr id="107" name="Group 85"/>
          <p:cNvGrpSpPr/>
          <p:nvPr/>
        </p:nvGrpSpPr>
        <p:grpSpPr>
          <a:xfrm>
            <a:off x="1438728" y="1406236"/>
            <a:ext cx="7629073" cy="4038600"/>
            <a:chOff x="1477285" y="1041943"/>
            <a:chExt cx="7133315" cy="4249324"/>
          </a:xfrm>
        </p:grpSpPr>
        <p:sp>
          <p:nvSpPr>
            <p:cNvPr id="108" name="Freeform 107"/>
            <p:cNvSpPr/>
            <p:nvPr/>
          </p:nvSpPr>
          <p:spPr bwMode="auto">
            <a:xfrm rot="10800000" flipH="1">
              <a:off x="1477285" y="10419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9" name="Freeform 108"/>
            <p:cNvSpPr/>
            <p:nvPr/>
          </p:nvSpPr>
          <p:spPr bwMode="auto">
            <a:xfrm rot="10800000">
              <a:off x="8039443" y="1051043"/>
              <a:ext cx="571157" cy="4240224"/>
            </a:xfrm>
            <a:custGeom>
              <a:avLst/>
              <a:gdLst>
                <a:gd name="connsiteX0" fmla="*/ 1143000 w 1143000"/>
                <a:gd name="connsiteY0" fmla="*/ 12700 h 8089900"/>
                <a:gd name="connsiteX1" fmla="*/ 1143000 w 1143000"/>
                <a:gd name="connsiteY1" fmla="*/ 254000 h 8089900"/>
                <a:gd name="connsiteX2" fmla="*/ 254000 w 1143000"/>
                <a:gd name="connsiteY2" fmla="*/ 241300 h 8089900"/>
                <a:gd name="connsiteX3" fmla="*/ 241300 w 1143000"/>
                <a:gd name="connsiteY3" fmla="*/ 1155700 h 8089900"/>
                <a:gd name="connsiteX4" fmla="*/ 139700 w 1143000"/>
                <a:gd name="connsiteY4" fmla="*/ 1168400 h 8089900"/>
                <a:gd name="connsiteX5" fmla="*/ 139700 w 1143000"/>
                <a:gd name="connsiteY5" fmla="*/ 6959600 h 8089900"/>
                <a:gd name="connsiteX6" fmla="*/ 215900 w 1143000"/>
                <a:gd name="connsiteY6" fmla="*/ 6959600 h 8089900"/>
                <a:gd name="connsiteX7" fmla="*/ 228600 w 1143000"/>
                <a:gd name="connsiteY7" fmla="*/ 7874000 h 8089900"/>
                <a:gd name="connsiteX8" fmla="*/ 1143000 w 1143000"/>
                <a:gd name="connsiteY8" fmla="*/ 7874000 h 8089900"/>
                <a:gd name="connsiteX9" fmla="*/ 1143000 w 1143000"/>
                <a:gd name="connsiteY9" fmla="*/ 8089900 h 8089900"/>
                <a:gd name="connsiteX10" fmla="*/ 0 w 1143000"/>
                <a:gd name="connsiteY10" fmla="*/ 8089900 h 8089900"/>
                <a:gd name="connsiteX11" fmla="*/ 0 w 1143000"/>
                <a:gd name="connsiteY11" fmla="*/ 0 h 8089900"/>
                <a:gd name="connsiteX12" fmla="*/ 1143000 w 11430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76200 w 1219200"/>
                <a:gd name="connsiteY10" fmla="*/ 8089900 h 8089900"/>
                <a:gd name="connsiteX11" fmla="*/ 0 w 1219200"/>
                <a:gd name="connsiteY11" fmla="*/ 0 h 8089900"/>
                <a:gd name="connsiteX12" fmla="*/ 1219200 w 1219200"/>
                <a:gd name="connsiteY12" fmla="*/ 12700 h 8089900"/>
                <a:gd name="connsiteX0" fmla="*/ 1219200 w 1219200"/>
                <a:gd name="connsiteY0" fmla="*/ 12700 h 8089900"/>
                <a:gd name="connsiteX1" fmla="*/ 1219200 w 1219200"/>
                <a:gd name="connsiteY1" fmla="*/ 254000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12700 h 8089900"/>
                <a:gd name="connsiteX0" fmla="*/ 1219200 w 1219200"/>
                <a:gd name="connsiteY0" fmla="*/ 0 h 8153149"/>
                <a:gd name="connsiteX1" fmla="*/ 1219200 w 1219200"/>
                <a:gd name="connsiteY1" fmla="*/ 317249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53149"/>
                <a:gd name="connsiteX1" fmla="*/ 1219200 w 1219200"/>
                <a:gd name="connsiteY1" fmla="*/ 304548 h 8153149"/>
                <a:gd name="connsiteX2" fmla="*/ 330200 w 1219200"/>
                <a:gd name="connsiteY2" fmla="*/ 304549 h 8153149"/>
                <a:gd name="connsiteX3" fmla="*/ 317500 w 1219200"/>
                <a:gd name="connsiteY3" fmla="*/ 1218949 h 8153149"/>
                <a:gd name="connsiteX4" fmla="*/ 215900 w 1219200"/>
                <a:gd name="connsiteY4" fmla="*/ 1231649 h 8153149"/>
                <a:gd name="connsiteX5" fmla="*/ 215900 w 1219200"/>
                <a:gd name="connsiteY5" fmla="*/ 7022849 h 8153149"/>
                <a:gd name="connsiteX6" fmla="*/ 292100 w 1219200"/>
                <a:gd name="connsiteY6" fmla="*/ 7022849 h 8153149"/>
                <a:gd name="connsiteX7" fmla="*/ 304800 w 1219200"/>
                <a:gd name="connsiteY7" fmla="*/ 7937249 h 8153149"/>
                <a:gd name="connsiteX8" fmla="*/ 1219200 w 1219200"/>
                <a:gd name="connsiteY8" fmla="*/ 7937249 h 8153149"/>
                <a:gd name="connsiteX9" fmla="*/ 1219200 w 1219200"/>
                <a:gd name="connsiteY9" fmla="*/ 8153149 h 8153149"/>
                <a:gd name="connsiteX10" fmla="*/ 0 w 1219200"/>
                <a:gd name="connsiteY10" fmla="*/ 8153149 h 8153149"/>
                <a:gd name="connsiteX11" fmla="*/ 0 w 1219200"/>
                <a:gd name="connsiteY11" fmla="*/ 63249 h 8153149"/>
                <a:gd name="connsiteX12" fmla="*/ 1219200 w 1219200"/>
                <a:gd name="connsiteY12" fmla="*/ 0 h 8153149"/>
                <a:gd name="connsiteX0" fmla="*/ 1219200 w 1219200"/>
                <a:gd name="connsiteY0" fmla="*/ 0 h 8165850"/>
                <a:gd name="connsiteX1" fmla="*/ 1219200 w 1219200"/>
                <a:gd name="connsiteY1" fmla="*/ 317249 h 8165850"/>
                <a:gd name="connsiteX2" fmla="*/ 330200 w 1219200"/>
                <a:gd name="connsiteY2" fmla="*/ 317250 h 8165850"/>
                <a:gd name="connsiteX3" fmla="*/ 317500 w 1219200"/>
                <a:gd name="connsiteY3" fmla="*/ 1231650 h 8165850"/>
                <a:gd name="connsiteX4" fmla="*/ 215900 w 1219200"/>
                <a:gd name="connsiteY4" fmla="*/ 1244350 h 8165850"/>
                <a:gd name="connsiteX5" fmla="*/ 215900 w 1219200"/>
                <a:gd name="connsiteY5" fmla="*/ 7035550 h 8165850"/>
                <a:gd name="connsiteX6" fmla="*/ 292100 w 1219200"/>
                <a:gd name="connsiteY6" fmla="*/ 7035550 h 8165850"/>
                <a:gd name="connsiteX7" fmla="*/ 304800 w 1219200"/>
                <a:gd name="connsiteY7" fmla="*/ 7949950 h 8165850"/>
                <a:gd name="connsiteX8" fmla="*/ 1219200 w 1219200"/>
                <a:gd name="connsiteY8" fmla="*/ 7949950 h 8165850"/>
                <a:gd name="connsiteX9" fmla="*/ 1219200 w 1219200"/>
                <a:gd name="connsiteY9" fmla="*/ 8165850 h 8165850"/>
                <a:gd name="connsiteX10" fmla="*/ 0 w 1219200"/>
                <a:gd name="connsiteY10" fmla="*/ 8165850 h 8165850"/>
                <a:gd name="connsiteX11" fmla="*/ 0 w 1219200"/>
                <a:gd name="connsiteY11" fmla="*/ 75950 h 8165850"/>
                <a:gd name="connsiteX12" fmla="*/ 1219200 w 1219200"/>
                <a:gd name="connsiteY12" fmla="*/ 0 h 8165850"/>
                <a:gd name="connsiteX0" fmla="*/ 1219200 w 1219200"/>
                <a:gd name="connsiteY0" fmla="*/ 0 h 8136095"/>
                <a:gd name="connsiteX1" fmla="*/ 1219200 w 1219200"/>
                <a:gd name="connsiteY1" fmla="*/ 287494 h 8136095"/>
                <a:gd name="connsiteX2" fmla="*/ 330200 w 1219200"/>
                <a:gd name="connsiteY2" fmla="*/ 287495 h 8136095"/>
                <a:gd name="connsiteX3" fmla="*/ 317500 w 1219200"/>
                <a:gd name="connsiteY3" fmla="*/ 1201895 h 8136095"/>
                <a:gd name="connsiteX4" fmla="*/ 215900 w 1219200"/>
                <a:gd name="connsiteY4" fmla="*/ 1214595 h 8136095"/>
                <a:gd name="connsiteX5" fmla="*/ 215900 w 1219200"/>
                <a:gd name="connsiteY5" fmla="*/ 7005795 h 8136095"/>
                <a:gd name="connsiteX6" fmla="*/ 292100 w 1219200"/>
                <a:gd name="connsiteY6" fmla="*/ 7005795 h 8136095"/>
                <a:gd name="connsiteX7" fmla="*/ 304800 w 1219200"/>
                <a:gd name="connsiteY7" fmla="*/ 7920195 h 8136095"/>
                <a:gd name="connsiteX8" fmla="*/ 1219200 w 1219200"/>
                <a:gd name="connsiteY8" fmla="*/ 7920195 h 8136095"/>
                <a:gd name="connsiteX9" fmla="*/ 1219200 w 1219200"/>
                <a:gd name="connsiteY9" fmla="*/ 8136095 h 8136095"/>
                <a:gd name="connsiteX10" fmla="*/ 0 w 1219200"/>
                <a:gd name="connsiteY10" fmla="*/ 8136095 h 8136095"/>
                <a:gd name="connsiteX11" fmla="*/ 0 w 1219200"/>
                <a:gd name="connsiteY11" fmla="*/ 46195 h 8136095"/>
                <a:gd name="connsiteX12" fmla="*/ 1219200 w 1219200"/>
                <a:gd name="connsiteY12" fmla="*/ 0 h 8136095"/>
                <a:gd name="connsiteX0" fmla="*/ 1219200 w 1219200"/>
                <a:gd name="connsiteY0" fmla="*/ 5861 h 8089900"/>
                <a:gd name="connsiteX1" fmla="*/ 1219200 w 1219200"/>
                <a:gd name="connsiteY1" fmla="*/ 241299 h 8089900"/>
                <a:gd name="connsiteX2" fmla="*/ 330200 w 1219200"/>
                <a:gd name="connsiteY2" fmla="*/ 241300 h 8089900"/>
                <a:gd name="connsiteX3" fmla="*/ 317500 w 1219200"/>
                <a:gd name="connsiteY3" fmla="*/ 1155700 h 8089900"/>
                <a:gd name="connsiteX4" fmla="*/ 215900 w 1219200"/>
                <a:gd name="connsiteY4" fmla="*/ 1168400 h 8089900"/>
                <a:gd name="connsiteX5" fmla="*/ 215900 w 1219200"/>
                <a:gd name="connsiteY5" fmla="*/ 6959600 h 8089900"/>
                <a:gd name="connsiteX6" fmla="*/ 292100 w 1219200"/>
                <a:gd name="connsiteY6" fmla="*/ 6959600 h 8089900"/>
                <a:gd name="connsiteX7" fmla="*/ 304800 w 1219200"/>
                <a:gd name="connsiteY7" fmla="*/ 7874000 h 8089900"/>
                <a:gd name="connsiteX8" fmla="*/ 1219200 w 1219200"/>
                <a:gd name="connsiteY8" fmla="*/ 7874000 h 8089900"/>
                <a:gd name="connsiteX9" fmla="*/ 1219200 w 1219200"/>
                <a:gd name="connsiteY9" fmla="*/ 8089900 h 8089900"/>
                <a:gd name="connsiteX10" fmla="*/ 0 w 1219200"/>
                <a:gd name="connsiteY10" fmla="*/ 8089900 h 8089900"/>
                <a:gd name="connsiteX11" fmla="*/ 0 w 1219200"/>
                <a:gd name="connsiteY11" fmla="*/ 0 h 8089900"/>
                <a:gd name="connsiteX12" fmla="*/ 1219200 w 1219200"/>
                <a:gd name="connsiteY12" fmla="*/ 5861 h 8089900"/>
                <a:gd name="connsiteX0" fmla="*/ 1219200 w 1219200"/>
                <a:gd name="connsiteY0" fmla="*/ 0 h 8091299"/>
                <a:gd name="connsiteX1" fmla="*/ 1219200 w 1219200"/>
                <a:gd name="connsiteY1" fmla="*/ 242698 h 8091299"/>
                <a:gd name="connsiteX2" fmla="*/ 330200 w 1219200"/>
                <a:gd name="connsiteY2" fmla="*/ 242699 h 8091299"/>
                <a:gd name="connsiteX3" fmla="*/ 317500 w 1219200"/>
                <a:gd name="connsiteY3" fmla="*/ 1157099 h 8091299"/>
                <a:gd name="connsiteX4" fmla="*/ 215900 w 1219200"/>
                <a:gd name="connsiteY4" fmla="*/ 1169799 h 8091299"/>
                <a:gd name="connsiteX5" fmla="*/ 215900 w 1219200"/>
                <a:gd name="connsiteY5" fmla="*/ 6960999 h 8091299"/>
                <a:gd name="connsiteX6" fmla="*/ 292100 w 1219200"/>
                <a:gd name="connsiteY6" fmla="*/ 6960999 h 8091299"/>
                <a:gd name="connsiteX7" fmla="*/ 304800 w 1219200"/>
                <a:gd name="connsiteY7" fmla="*/ 7875399 h 8091299"/>
                <a:gd name="connsiteX8" fmla="*/ 1219200 w 1219200"/>
                <a:gd name="connsiteY8" fmla="*/ 7875399 h 8091299"/>
                <a:gd name="connsiteX9" fmla="*/ 1219200 w 1219200"/>
                <a:gd name="connsiteY9" fmla="*/ 8091299 h 8091299"/>
                <a:gd name="connsiteX10" fmla="*/ 0 w 1219200"/>
                <a:gd name="connsiteY10" fmla="*/ 8091299 h 8091299"/>
                <a:gd name="connsiteX11" fmla="*/ 0 w 1219200"/>
                <a:gd name="connsiteY11" fmla="*/ 1399 h 8091299"/>
                <a:gd name="connsiteX12" fmla="*/ 1219200 w 1219200"/>
                <a:gd name="connsiteY12" fmla="*/ 0 h 809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 h="8091299">
                  <a:moveTo>
                    <a:pt x="1219200" y="0"/>
                  </a:moveTo>
                  <a:lnTo>
                    <a:pt x="1219200" y="242698"/>
                  </a:lnTo>
                  <a:lnTo>
                    <a:pt x="330200" y="242699"/>
                  </a:lnTo>
                  <a:lnTo>
                    <a:pt x="317500" y="1157099"/>
                  </a:lnTo>
                  <a:lnTo>
                    <a:pt x="215900" y="1169799"/>
                  </a:lnTo>
                  <a:lnTo>
                    <a:pt x="215900" y="6960999"/>
                  </a:lnTo>
                  <a:lnTo>
                    <a:pt x="292100" y="6960999"/>
                  </a:lnTo>
                  <a:lnTo>
                    <a:pt x="304800" y="7875399"/>
                  </a:lnTo>
                  <a:lnTo>
                    <a:pt x="1219200" y="7875399"/>
                  </a:lnTo>
                  <a:lnTo>
                    <a:pt x="1219200" y="8091299"/>
                  </a:lnTo>
                  <a:lnTo>
                    <a:pt x="0" y="8091299"/>
                  </a:lnTo>
                  <a:lnTo>
                    <a:pt x="0" y="1399"/>
                  </a:lnTo>
                  <a:lnTo>
                    <a:pt x="1219200" y="0"/>
                  </a:lnTo>
                  <a:close/>
                </a:path>
              </a:pathLst>
            </a:custGeom>
            <a:solidFill>
              <a:srgbClr val="003BC0"/>
            </a:solidFill>
            <a:ln>
              <a:no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10" name="TextBox 109"/>
          <p:cNvSpPr txBox="1"/>
          <p:nvPr/>
        </p:nvSpPr>
        <p:spPr>
          <a:xfrm>
            <a:off x="1866900" y="1905000"/>
            <a:ext cx="6210300" cy="3693319"/>
          </a:xfrm>
          <a:prstGeom prst="rect">
            <a:avLst/>
          </a:prstGeom>
          <a:noFill/>
        </p:spPr>
        <p:txBody>
          <a:bodyPr wrap="square" rtlCol="0">
            <a:spAutoFit/>
          </a:bodyPr>
          <a:lstStyle/>
          <a:p>
            <a:pPr marL="171450" indent="-171450">
              <a:buFont typeface="Arial" pitchFamily="34" charset="0"/>
              <a:buChar char="•"/>
            </a:pPr>
            <a:r>
              <a:rPr lang="en-US" sz="2400" b="1" dirty="0" smtClean="0">
                <a:solidFill>
                  <a:srgbClr val="00B050"/>
                </a:solidFill>
                <a:latin typeface="Arial" pitchFamily="34" charset="0"/>
                <a:cs typeface="Arial" pitchFamily="34" charset="0"/>
              </a:rPr>
              <a:t>Expansion Joints</a:t>
            </a:r>
          </a:p>
          <a:p>
            <a:pPr marL="171450" lvl="0" indent="-171450">
              <a:buFont typeface="Arial" pitchFamily="34" charset="0"/>
              <a:buChar char="•"/>
            </a:pPr>
            <a:r>
              <a:rPr lang="en-US" sz="2400" b="1" dirty="0" smtClean="0">
                <a:solidFill>
                  <a:srgbClr val="00B050"/>
                </a:solidFill>
                <a:latin typeface="Arial" pitchFamily="34" charset="0"/>
                <a:cs typeface="Arial" pitchFamily="34" charset="0"/>
              </a:rPr>
              <a:t>Two-way Post-tension Flat Plate System</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Gravity System</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Shear Walls</a:t>
            </a:r>
          </a:p>
          <a:p>
            <a:pPr marL="171450" indent="-171450">
              <a:buFont typeface="Arial" pitchFamily="34" charset="0"/>
              <a:buChar char="•"/>
            </a:pPr>
            <a:r>
              <a:rPr lang="en-US" sz="2400" b="1" dirty="0" smtClean="0">
                <a:solidFill>
                  <a:srgbClr val="00B050"/>
                </a:solidFill>
                <a:latin typeface="Arial" pitchFamily="34" charset="0"/>
                <a:cs typeface="Arial" pitchFamily="34" charset="0"/>
              </a:rPr>
              <a:t>Foundations</a:t>
            </a:r>
          </a:p>
          <a:p>
            <a:pPr marL="171450" lvl="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400" b="1" dirty="0" smtClean="0">
              <a:solidFill>
                <a:srgbClr val="00B050"/>
              </a:solidFill>
              <a:latin typeface="Arial" pitchFamily="34" charset="0"/>
              <a:cs typeface="Arial" pitchFamily="34" charset="0"/>
            </a:endParaRPr>
          </a:p>
          <a:p>
            <a:pPr marL="171450" indent="-171450">
              <a:buFont typeface="Arial" pitchFamily="34" charset="0"/>
              <a:buChar char="•"/>
            </a:pPr>
            <a:endParaRPr lang="en-US" sz="2200" b="1" dirty="0" smtClean="0">
              <a:solidFill>
                <a:srgbClr val="00B050"/>
              </a:solidFill>
            </a:endParaRPr>
          </a:p>
          <a:p>
            <a:pPr marL="114300"/>
            <a:endParaRPr lang="en-US" sz="2200" b="1" dirty="0" smtClean="0">
              <a:solidFill>
                <a:srgbClr val="00B050"/>
              </a:solidFill>
              <a:latin typeface="Arial" pitchFamily="34" charset="0"/>
              <a:cs typeface="Arial" pitchFamily="34" charset="0"/>
            </a:endParaRPr>
          </a:p>
          <a:p>
            <a:pPr marL="114300"/>
            <a:endParaRPr lang="en-US" sz="2200" b="1" dirty="0" smtClean="0">
              <a:solidFill>
                <a:srgbClr val="00B05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2038</TotalTime>
  <Words>8132</Words>
  <Application>Microsoft Office PowerPoint</Application>
  <PresentationFormat>Custom</PresentationFormat>
  <Paragraphs>2412</Paragraphs>
  <Slides>42</Slides>
  <Notes>0</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vector>
  </TitlesOfParts>
  <Company>PSUAE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dpt5001</dc:creator>
  <cp:lastModifiedBy>dpt5001</cp:lastModifiedBy>
  <cp:revision>207</cp:revision>
  <dcterms:created xsi:type="dcterms:W3CDTF">2009-04-13T03:13:19Z</dcterms:created>
  <dcterms:modified xsi:type="dcterms:W3CDTF">2009-05-09T15:06:18Z</dcterms:modified>
</cp:coreProperties>
</file>